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3" r:id="rId3"/>
  </p:sldMasterIdLst>
  <p:notesMasterIdLst>
    <p:notesMasterId r:id="rId28"/>
  </p:notesMasterIdLst>
  <p:handoutMasterIdLst>
    <p:handoutMasterId r:id="rId29"/>
  </p:handoutMasterIdLst>
  <p:sldIdLst>
    <p:sldId id="539" r:id="rId4"/>
    <p:sldId id="540" r:id="rId5"/>
    <p:sldId id="542" r:id="rId6"/>
    <p:sldId id="543" r:id="rId7"/>
    <p:sldId id="538" r:id="rId8"/>
    <p:sldId id="549" r:id="rId9"/>
    <p:sldId id="550" r:id="rId10"/>
    <p:sldId id="551" r:id="rId11"/>
    <p:sldId id="552" r:id="rId12"/>
    <p:sldId id="546" r:id="rId13"/>
    <p:sldId id="554" r:id="rId14"/>
    <p:sldId id="547" r:id="rId15"/>
    <p:sldId id="555" r:id="rId16"/>
    <p:sldId id="556" r:id="rId17"/>
    <p:sldId id="557" r:id="rId18"/>
    <p:sldId id="561" r:id="rId19"/>
    <p:sldId id="560" r:id="rId20"/>
    <p:sldId id="559" r:id="rId21"/>
    <p:sldId id="558" r:id="rId22"/>
    <p:sldId id="545" r:id="rId23"/>
    <p:sldId id="563" r:id="rId24"/>
    <p:sldId id="553" r:id="rId25"/>
    <p:sldId id="562" r:id="rId26"/>
    <p:sldId id="564" r:id="rId27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9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1890" userDrawn="1">
          <p15:clr>
            <a:srgbClr val="A4A3A4"/>
          </p15:clr>
        </p15:guide>
        <p15:guide id="4" pos="2842" userDrawn="1">
          <p15:clr>
            <a:srgbClr val="A4A3A4"/>
          </p15:clr>
        </p15:guide>
        <p15:guide id="5" pos="3795" userDrawn="1">
          <p15:clr>
            <a:srgbClr val="A4A3A4"/>
          </p15:clr>
        </p15:guide>
        <p15:guide id="6" pos="4747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orient="horz" pos="2432" userDrawn="1">
          <p15:clr>
            <a:srgbClr val="A4A3A4"/>
          </p15:clr>
        </p15:guide>
        <p15:guide id="9" orient="horz" pos="3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C37"/>
    <a:srgbClr val="1D1D1D"/>
    <a:srgbClr val="2E2E2E"/>
    <a:srgbClr val="343434"/>
    <a:srgbClr val="008080"/>
    <a:srgbClr val="F747E2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5164" autoAdjust="0"/>
  </p:normalViewPr>
  <p:slideViewPr>
    <p:cSldViewPr>
      <p:cViewPr varScale="1">
        <p:scale>
          <a:sx n="58" d="100"/>
          <a:sy n="58" d="100"/>
        </p:scale>
        <p:origin x="-636" y="-90"/>
      </p:cViewPr>
      <p:guideLst>
        <p:guide orient="horz" pos="799"/>
        <p:guide orient="horz" pos="1616"/>
        <p:guide orient="horz" pos="2432"/>
        <p:guide orient="horz" pos="3249"/>
        <p:guide pos="937"/>
        <p:guide pos="1890"/>
        <p:guide pos="2842"/>
        <p:guide pos="3795"/>
        <p:guide pos="47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095789-8DED-467A-A0FE-269855AA301D}" type="datetimeFigureOut">
              <a:rPr lang="en-US"/>
              <a:pPr>
                <a:defRPr/>
              </a:pPr>
              <a:t>6/3/2014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7BA55E-6D07-44D5-B632-E2A7663285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16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1FA45E-3FD6-4804-85B2-C6804ADB5B11}" type="datetimeFigureOut">
              <a:rPr lang="en-GB"/>
              <a:pPr>
                <a:defRPr/>
              </a:pPr>
              <a:t>03/06/2014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7DD1DE-1ADB-4AFD-83DE-00043EB4EF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747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453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51FCEF-C43C-4513-8572-B131D6874A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BBE84B-6146-4E72-B0B0-122C91397C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0B535-756C-4988-9E72-65BF8AE1D0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7"/>
            <a:ext cx="10972800" cy="524933"/>
          </a:xfrm>
          <a:prstGeom prst="rect">
            <a:avLst/>
          </a:prstGeom>
        </p:spPr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292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A8D359-AECD-40F1-AAA7-6BA1C238D9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774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A2EF9A-C479-4D70-BFF5-09D2F712C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41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FD3D92-F842-4028-9AD5-27A7122143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6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B86570-6D04-4D4C-9AF8-4127739ECE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5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705F58-0EEC-41EA-9F80-E0BA82F4D4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95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433616-4A81-4246-80FF-02950CF45A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90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50D644-F418-48D6-A9F4-FDB9BA1035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8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51FCEF-C43C-4513-8572-B131D6874A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726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BBE84B-6146-4E72-B0B0-122C91397C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42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0B535-756C-4988-9E72-65BF8AE1D0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11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612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424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A8D359-AECD-40F1-AAA7-6BA1C238D9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112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A2EF9A-C479-4D70-BFF5-09D2F712C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4974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FD3D92-F842-4028-9AD5-27A7122143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831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B86570-6D04-4D4C-9AF8-4127739ECE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85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AA8D359-AECD-40F1-AAA7-6BA1C238D9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705F58-0EEC-41EA-9F80-E0BA82F4D4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128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433616-4A81-4246-80FF-02950CF45A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535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50D644-F418-48D6-A9F4-FDB9BA1035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0922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51FCEF-C43C-4513-8572-B131D6874AC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9815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FBBE84B-6146-4E72-B0B0-122C91397C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1599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C0B535-756C-4988-9E72-65BF8AE1D04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8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A2EF9A-C479-4D70-BFF5-09D2F712C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FD3D92-F842-4028-9AD5-27A7122143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2B86570-6D04-4D4C-9AF8-4127739ECEF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705F58-0EEC-41EA-9F80-E0BA82F4D4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433616-4A81-4246-80FF-02950CF45A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350D644-F418-48D6-A9F4-FDB9BA1035D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7207" y="-9996"/>
            <a:ext cx="9144793" cy="170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tb"/>
          <p:cNvPicPr>
            <a:picLocks noChangeAspect="1" noChangeArrowheads="1"/>
          </p:cNvPicPr>
          <p:nvPr userDrawn="1"/>
        </p:nvPicPr>
        <p:blipFill rotWithShape="1">
          <a:blip r:embed="rId14" cstate="print"/>
          <a:srcRect l="1335" r="65354"/>
          <a:stretch/>
        </p:blipFill>
        <p:spPr bwMode="auto">
          <a:xfrm>
            <a:off x="-1" y="-10800"/>
            <a:ext cx="3046265" cy="16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b"/>
          <p:cNvPicPr>
            <a:picLocks noChangeAspect="1" noChangeArrowheads="1"/>
          </p:cNvPicPr>
          <p:nvPr userDrawn="1"/>
        </p:nvPicPr>
        <p:blipFill rotWithShape="1">
          <a:blip r:embed="rId13" cstate="print"/>
          <a:srcRect r="50759"/>
          <a:stretch/>
        </p:blipFill>
        <p:spPr bwMode="auto">
          <a:xfrm>
            <a:off x="-3525" y="0"/>
            <a:ext cx="12195525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0623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3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3218532" y="152636"/>
            <a:ext cx="5754935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381821" y="1070079"/>
            <a:ext cx="542835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Overview of Gamification as a Tool for Sustained </a:t>
            </a:r>
            <a:r>
              <a:rPr lang="en-US" sz="2800" b="1" i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</a:t>
            </a:r>
          </a:p>
          <a:p>
            <a:endParaRPr lang="en-US" sz="2800" b="1" i="1" dirty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Bobbie Fletcher</a:t>
            </a:r>
          </a:p>
          <a:p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 of the Games Technology Group</a:t>
            </a:r>
          </a:p>
          <a:p>
            <a:endParaRPr lang="en-US" sz="24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 of the Centre for Media Arts Technology        (C-MAT) Applied Research Centre</a:t>
            </a:r>
            <a:endParaRPr lang="en-GB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351584" y="175542"/>
            <a:ext cx="7272808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83632" y="481862"/>
            <a:ext cx="6192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BAC37"/>
                </a:solidFill>
              </a:rPr>
              <a:t>Octalysis Framework- 8 Core Drives That </a:t>
            </a:r>
            <a:r>
              <a:rPr lang="en-GB" sz="3600" dirty="0" smtClean="0">
                <a:solidFill>
                  <a:srgbClr val="FBAC37"/>
                </a:solidFill>
              </a:rPr>
              <a:t>Motivate</a:t>
            </a:r>
          </a:p>
          <a:p>
            <a:endParaRPr lang="en-GB" sz="2800" dirty="0" smtClean="0">
              <a:solidFill>
                <a:srgbClr val="FBAC37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bg1"/>
                </a:solidFill>
              </a:rPr>
              <a:t>Epic </a:t>
            </a:r>
            <a:r>
              <a:rPr lang="en-GB" sz="2800" dirty="0">
                <a:solidFill>
                  <a:schemeClr val="bg1"/>
                </a:solidFill>
              </a:rPr>
              <a:t>Meaning and Calling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Development and Accomplishment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Empowerment of Creativity and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Ownership and Possession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Social Influence and Relatedness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Scarcity and Impatience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Unpredictability and curiosity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Loss </a:t>
            </a:r>
            <a:r>
              <a:rPr lang="en-GB" sz="2800" dirty="0" smtClean="0">
                <a:solidFill>
                  <a:schemeClr val="bg1"/>
                </a:solidFill>
              </a:rPr>
              <a:t>Avoidance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423592" y="136800"/>
            <a:ext cx="7672702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711624" y="273843"/>
            <a:ext cx="709663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BAC37"/>
                </a:solidFill>
              </a:rPr>
              <a:t>Epic Meaning and Calling</a:t>
            </a:r>
          </a:p>
          <a:p>
            <a:endParaRPr lang="en-GB" sz="3600" dirty="0" smtClean="0">
              <a:solidFill>
                <a:srgbClr val="FBAC37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Doing something that will bring </a:t>
            </a:r>
            <a:r>
              <a:rPr lang="en-GB" sz="2200" dirty="0">
                <a:solidFill>
                  <a:srgbClr val="FBAC37"/>
                </a:solidFill>
              </a:rPr>
              <a:t>some meaning to their life</a:t>
            </a:r>
          </a:p>
          <a:p>
            <a:pPr lvl="1"/>
            <a:r>
              <a:rPr lang="en-GB" sz="2200" dirty="0">
                <a:solidFill>
                  <a:schemeClr val="bg1"/>
                </a:solidFill>
              </a:rPr>
              <a:t>Freerice.com Every time you answer a question correctly on this site they will donate 10 grains of rice to a 3</a:t>
            </a:r>
            <a:r>
              <a:rPr lang="en-GB" sz="2200" baseline="30000" dirty="0">
                <a:solidFill>
                  <a:schemeClr val="bg1"/>
                </a:solidFill>
              </a:rPr>
              <a:t>rd</a:t>
            </a:r>
            <a:r>
              <a:rPr lang="en-GB" sz="2200" dirty="0">
                <a:solidFill>
                  <a:schemeClr val="bg1"/>
                </a:solidFill>
              </a:rPr>
              <a:t> world country (over 6000 tons of rice has been donated so far</a:t>
            </a:r>
            <a:r>
              <a:rPr lang="en-GB" sz="2200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Representing a </a:t>
            </a:r>
            <a:r>
              <a:rPr lang="en-GB" sz="2200" dirty="0" smtClean="0">
                <a:solidFill>
                  <a:schemeClr val="bg1"/>
                </a:solidFill>
              </a:rPr>
              <a:t>group </a:t>
            </a:r>
            <a:r>
              <a:rPr lang="en-GB" sz="2200" dirty="0" smtClean="0">
                <a:solidFill>
                  <a:srgbClr val="FBAC37"/>
                </a:solidFill>
              </a:rPr>
              <a:t>(</a:t>
            </a:r>
            <a:r>
              <a:rPr lang="en-GB" sz="2200" dirty="0">
                <a:solidFill>
                  <a:srgbClr val="FBAC37"/>
                </a:solidFill>
              </a:rPr>
              <a:t>Tribal)</a:t>
            </a:r>
          </a:p>
          <a:p>
            <a:pPr lvl="1"/>
            <a:r>
              <a:rPr lang="en-GB" sz="2200" dirty="0" smtClean="0">
                <a:solidFill>
                  <a:schemeClr val="bg1"/>
                </a:solidFill>
              </a:rPr>
              <a:t>E.g. </a:t>
            </a:r>
            <a:r>
              <a:rPr lang="en-GB" sz="2200" dirty="0">
                <a:solidFill>
                  <a:schemeClr val="bg1"/>
                </a:solidFill>
              </a:rPr>
              <a:t>a hotel in the Us tried to get patrons to recycle their towels every evening. Very few did. They then put up a sign saying 87% of people who stayed in this room </a:t>
            </a:r>
            <a:r>
              <a:rPr lang="en-GB" sz="2200" dirty="0" smtClean="0">
                <a:solidFill>
                  <a:schemeClr val="bg1"/>
                </a:solidFill>
              </a:rPr>
              <a:t>recycled </a:t>
            </a:r>
            <a:r>
              <a:rPr lang="en-GB" sz="2200" dirty="0">
                <a:solidFill>
                  <a:schemeClr val="bg1"/>
                </a:solidFill>
              </a:rPr>
              <a:t>their towels. The </a:t>
            </a:r>
            <a:r>
              <a:rPr lang="en-GB" sz="2200" dirty="0" smtClean="0">
                <a:solidFill>
                  <a:schemeClr val="bg1"/>
                </a:solidFill>
              </a:rPr>
              <a:t>engagement </a:t>
            </a:r>
            <a:r>
              <a:rPr lang="en-GB" sz="2200" dirty="0">
                <a:solidFill>
                  <a:schemeClr val="bg1"/>
                </a:solidFill>
              </a:rPr>
              <a:t>shot up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This should start in the Discovery Phase, but come into its own in the Onboarding Phase- </a:t>
            </a:r>
            <a:r>
              <a:rPr lang="en-GB" sz="2200" dirty="0">
                <a:solidFill>
                  <a:srgbClr val="FBAC37"/>
                </a:solidFill>
              </a:rPr>
              <a:t>Give the user a narrative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063552" y="38071"/>
            <a:ext cx="8496944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87960" y="461417"/>
            <a:ext cx="72481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and Accomplishment</a:t>
            </a:r>
          </a:p>
          <a:p>
            <a:endParaRPr lang="en-GB" sz="2800" b="1" dirty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200" dirty="0" smtClean="0">
                <a:solidFill>
                  <a:schemeClr val="bg1"/>
                </a:solidFill>
              </a:rPr>
              <a:t>Develops </a:t>
            </a:r>
            <a:r>
              <a:rPr lang="en-GB" sz="2200" dirty="0">
                <a:solidFill>
                  <a:srgbClr val="FBAC37"/>
                </a:solidFill>
              </a:rPr>
              <a:t>the sense </a:t>
            </a:r>
            <a:r>
              <a:rPr lang="en-GB" sz="2200" dirty="0" smtClean="0">
                <a:solidFill>
                  <a:srgbClr val="FBAC37"/>
                </a:solidFill>
              </a:rPr>
              <a:t>of progress </a:t>
            </a:r>
            <a:r>
              <a:rPr lang="en-GB" sz="2200" dirty="0">
                <a:solidFill>
                  <a:schemeClr val="bg1"/>
                </a:solidFill>
              </a:rPr>
              <a:t>by actively accumulating points towards your goal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Break Challenges into stages</a:t>
            </a:r>
            <a:r>
              <a:rPr lang="en-GB" sz="2200" dirty="0">
                <a:solidFill>
                  <a:srgbClr val="FBAC37"/>
                </a:solidFill>
              </a:rPr>
              <a:t> PBL </a:t>
            </a:r>
            <a:r>
              <a:rPr lang="en-GB" sz="2200" dirty="0">
                <a:solidFill>
                  <a:schemeClr val="bg1"/>
                </a:solidFill>
              </a:rPr>
              <a:t>(Points, Badges, Leadership Boards)</a:t>
            </a:r>
          </a:p>
          <a:p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These are not supposed to make you care about something, they should be used to let you keep track of how close you are getting </a:t>
            </a:r>
            <a:r>
              <a:rPr lang="en-GB" sz="2200" dirty="0">
                <a:solidFill>
                  <a:srgbClr val="FBAC37"/>
                </a:solidFill>
              </a:rPr>
              <a:t>to </a:t>
            </a:r>
            <a:r>
              <a:rPr lang="en-GB" sz="2200" u="sng" dirty="0">
                <a:solidFill>
                  <a:srgbClr val="FBAC37"/>
                </a:solidFill>
              </a:rPr>
              <a:t>your goal</a:t>
            </a:r>
          </a:p>
          <a:p>
            <a:endParaRPr lang="en-GB" sz="2200" u="sng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To become accomplished you have </a:t>
            </a:r>
            <a:r>
              <a:rPr lang="en-GB" sz="2200" dirty="0">
                <a:solidFill>
                  <a:srgbClr val="FBAC37"/>
                </a:solidFill>
              </a:rPr>
              <a:t>to overcome a challenge </a:t>
            </a:r>
            <a:r>
              <a:rPr lang="en-GB" sz="2200" dirty="0">
                <a:solidFill>
                  <a:schemeClr val="bg1"/>
                </a:solidFill>
              </a:rPr>
              <a:t>- Don’t reward for doing something very trivial- users aren’t stupid and they don’t want to do stupid things</a:t>
            </a:r>
          </a:p>
          <a:p>
            <a:endParaRPr lang="en-GB" sz="2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3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063552" y="136800"/>
            <a:ext cx="7632848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459596" y="461417"/>
            <a:ext cx="66247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and Accomplishment… Continued</a:t>
            </a:r>
          </a:p>
          <a:p>
            <a:endParaRPr lang="en-GB" sz="2400" b="1" dirty="0" smtClean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BAC37"/>
                </a:solidFill>
              </a:rPr>
              <a:t>Leadership Boards </a:t>
            </a:r>
            <a:r>
              <a:rPr lang="en-GB" sz="2400" dirty="0">
                <a:solidFill>
                  <a:schemeClr val="bg1"/>
                </a:solidFill>
              </a:rPr>
              <a:t>are only useful if you can see how to progress up them. </a:t>
            </a:r>
          </a:p>
          <a:p>
            <a:pPr lvl="1"/>
            <a:endParaRPr lang="en-GB" sz="2400" dirty="0" smtClean="0">
              <a:solidFill>
                <a:schemeClr val="bg1"/>
              </a:solidFill>
            </a:endParaRPr>
          </a:p>
          <a:p>
            <a:pPr lvl="1"/>
            <a:r>
              <a:rPr lang="en-GB" sz="2400" dirty="0" smtClean="0">
                <a:solidFill>
                  <a:schemeClr val="bg1"/>
                </a:solidFill>
              </a:rPr>
              <a:t>If </a:t>
            </a:r>
            <a:r>
              <a:rPr lang="en-GB" sz="2400" dirty="0">
                <a:solidFill>
                  <a:schemeClr val="bg1"/>
                </a:solidFill>
              </a:rPr>
              <a:t>the top three on the leader board have 10,000 points and you have 250 </a:t>
            </a:r>
            <a:r>
              <a:rPr lang="en-GB" sz="2400" dirty="0">
                <a:solidFill>
                  <a:srgbClr val="FBAC37"/>
                </a:solidFill>
              </a:rPr>
              <a:t>the leader board is meaning less to you</a:t>
            </a:r>
          </a:p>
          <a:p>
            <a:pPr lvl="1"/>
            <a:endParaRPr lang="en-GB" sz="2400" dirty="0">
              <a:solidFill>
                <a:schemeClr val="bg1"/>
              </a:solidFill>
            </a:endParaRPr>
          </a:p>
          <a:p>
            <a:pPr lvl="1"/>
            <a:r>
              <a:rPr lang="en-GB" sz="2400" dirty="0">
                <a:solidFill>
                  <a:schemeClr val="bg1"/>
                </a:solidFill>
              </a:rPr>
              <a:t>If you can see that the user above you has 251 points you can see that </a:t>
            </a:r>
            <a:r>
              <a:rPr lang="en-GB" sz="2400" dirty="0">
                <a:solidFill>
                  <a:srgbClr val="FBAC37"/>
                </a:solidFill>
              </a:rPr>
              <a:t>a little more effort can raise you up the board</a:t>
            </a:r>
          </a:p>
          <a:p>
            <a:endParaRPr lang="en-GB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559496" y="121411"/>
            <a:ext cx="8280920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07568" y="350787"/>
            <a:ext cx="662473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Empowerment of Creativity and </a:t>
            </a:r>
            <a:r>
              <a:rPr lang="en-GB" sz="32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</a:p>
          <a:p>
            <a:endParaRPr lang="en-GB" sz="1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People can </a:t>
            </a:r>
            <a:r>
              <a:rPr lang="en-GB" sz="2400" dirty="0">
                <a:solidFill>
                  <a:srgbClr val="FBAC37"/>
                </a:solidFill>
              </a:rPr>
              <a:t>utilise their creativity </a:t>
            </a:r>
            <a:r>
              <a:rPr lang="en-GB" sz="2400" dirty="0">
                <a:solidFill>
                  <a:schemeClr val="bg1"/>
                </a:solidFill>
              </a:rPr>
              <a:t>and come up with their own ideas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rgbClr val="FBAC37"/>
                </a:solidFill>
              </a:rPr>
              <a:t>Draw </a:t>
            </a:r>
            <a:r>
              <a:rPr lang="en-GB" sz="2400" dirty="0" smtClean="0">
                <a:solidFill>
                  <a:srgbClr val="FBAC37"/>
                </a:solidFill>
              </a:rPr>
              <a:t>something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BAC37"/>
                </a:solidFill>
              </a:rPr>
              <a:t>Post up </a:t>
            </a:r>
            <a:r>
              <a:rPr lang="en-GB" sz="2400" dirty="0">
                <a:solidFill>
                  <a:schemeClr val="bg1"/>
                </a:solidFill>
              </a:rPr>
              <a:t>want you have drawn for </a:t>
            </a:r>
            <a:r>
              <a:rPr lang="en-GB" sz="2400" dirty="0" smtClean="0">
                <a:solidFill>
                  <a:schemeClr val="bg1"/>
                </a:solidFill>
              </a:rPr>
              <a:t>feedback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BAC37"/>
                </a:solidFill>
              </a:rPr>
              <a:t>Milestone unlock</a:t>
            </a:r>
          </a:p>
          <a:p>
            <a:pPr marL="803275" lvl="2" indent="-90488" defTabSz="712788">
              <a:buNone/>
              <a:tabLst>
                <a:tab pos="712788" algn="l"/>
              </a:tabLst>
            </a:pPr>
            <a:r>
              <a:rPr lang="en-GB" sz="2400" dirty="0">
                <a:solidFill>
                  <a:schemeClr val="bg1"/>
                </a:solidFill>
              </a:rPr>
              <a:t>	Where after a certain amount of  engagement maybe </a:t>
            </a:r>
            <a:r>
              <a:rPr lang="en-GB" sz="2400" dirty="0">
                <a:solidFill>
                  <a:srgbClr val="FBAC37"/>
                </a:solidFill>
              </a:rPr>
              <a:t>another 	colour palette or brush</a:t>
            </a:r>
            <a:r>
              <a:rPr lang="en-GB" sz="2400" dirty="0">
                <a:solidFill>
                  <a:schemeClr val="bg1"/>
                </a:solidFill>
              </a:rPr>
              <a:t> is unlock  increasing the creativity possibilities</a:t>
            </a:r>
          </a:p>
          <a:p>
            <a:pPr marL="492125" lvl="2" indent="38100">
              <a:buNone/>
              <a:tabLst>
                <a:tab pos="438150" algn="l"/>
              </a:tabLst>
            </a:pPr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Use other tools </a:t>
            </a:r>
            <a:r>
              <a:rPr lang="en-GB" sz="2400" dirty="0">
                <a:solidFill>
                  <a:srgbClr val="FBAC37"/>
                </a:solidFill>
              </a:rPr>
              <a:t>to solve the problem </a:t>
            </a:r>
            <a:r>
              <a:rPr lang="en-GB" sz="2400" dirty="0">
                <a:solidFill>
                  <a:schemeClr val="bg1"/>
                </a:solidFill>
              </a:rPr>
              <a:t>(</a:t>
            </a:r>
            <a:r>
              <a:rPr lang="en-GB" sz="2400" dirty="0" err="1" smtClean="0">
                <a:solidFill>
                  <a:schemeClr val="bg1"/>
                </a:solidFill>
              </a:rPr>
              <a:t>Goeguessr</a:t>
            </a:r>
            <a:r>
              <a:rPr lang="en-GB" sz="2400" dirty="0" smtClean="0">
                <a:solidFill>
                  <a:schemeClr val="bg1"/>
                </a:solidFill>
              </a:rPr>
              <a:t>)</a:t>
            </a:r>
            <a:endParaRPr lang="en-GB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847528" y="136800"/>
            <a:ext cx="8496944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1644" y="320009"/>
            <a:ext cx="66247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Empowerment of Creativity and </a:t>
            </a:r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Feedback…continued</a:t>
            </a:r>
          </a:p>
          <a:p>
            <a:endParaRPr lang="en-GB" sz="2800" b="1" dirty="0" smtClean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Boosters-</a:t>
            </a:r>
            <a:r>
              <a:rPr lang="en-GB" sz="2400" dirty="0">
                <a:solidFill>
                  <a:schemeClr val="bg1"/>
                </a:solidFill>
              </a:rPr>
              <a:t> Things that make you play more efficiently or effectively- They make the user plan how they are going to use them to accomplish more- </a:t>
            </a:r>
            <a:r>
              <a:rPr lang="en-GB" sz="2400" dirty="0">
                <a:solidFill>
                  <a:srgbClr val="FBAC37"/>
                </a:solidFill>
              </a:rPr>
              <a:t>Empowerment through creative thinking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Use </a:t>
            </a:r>
            <a:r>
              <a:rPr lang="en-GB" sz="2400" b="1" dirty="0">
                <a:solidFill>
                  <a:srgbClr val="FBAC37"/>
                </a:solidFill>
              </a:rPr>
              <a:t>crowd sourcing </a:t>
            </a:r>
            <a:r>
              <a:rPr lang="en-GB" sz="2400" b="1" dirty="0">
                <a:solidFill>
                  <a:schemeClr val="bg1"/>
                </a:solidFill>
              </a:rPr>
              <a:t>as a way of problem solving using collective creativity</a:t>
            </a:r>
          </a:p>
          <a:p>
            <a:pPr lvl="1"/>
            <a:r>
              <a:rPr lang="en-GB" sz="2400" dirty="0" err="1">
                <a:solidFill>
                  <a:srgbClr val="FBAC37"/>
                </a:solidFill>
              </a:rPr>
              <a:t>Foldit</a:t>
            </a:r>
            <a:r>
              <a:rPr lang="en-GB" sz="2400" dirty="0">
                <a:solidFill>
                  <a:schemeClr val="bg1"/>
                </a:solidFill>
              </a:rPr>
              <a:t> was a game produce by scientist who had tried to solve an AIDS virus issue about folding proteins. They couldn’t solve it in 15. </a:t>
            </a:r>
          </a:p>
          <a:p>
            <a:pPr lvl="1"/>
            <a:r>
              <a:rPr lang="en-GB" sz="2400" dirty="0">
                <a:solidFill>
                  <a:schemeClr val="bg1"/>
                </a:solidFill>
              </a:rPr>
              <a:t>When they released the game to the public the problem was solved in 15 days</a:t>
            </a:r>
          </a:p>
          <a:p>
            <a:endParaRPr lang="en-GB" sz="24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135560" y="227225"/>
            <a:ext cx="8064896" cy="666936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11624" y="404672"/>
            <a:ext cx="6502896" cy="6314465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5100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Ownership and Possession</a:t>
            </a:r>
            <a:endParaRPr lang="en-GB" sz="5100" dirty="0" smtClean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5100" dirty="0" smtClean="0">
                <a:solidFill>
                  <a:schemeClr val="bg1"/>
                </a:solidFill>
              </a:rPr>
              <a:t>Customise your character or space (Farmville, animal crossing new leaf)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Complete the set (Monopoly)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Rare part in a collection of parts (football Stickers)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Build from Scratch (</a:t>
            </a:r>
            <a:r>
              <a:rPr lang="en-GB" sz="5100" dirty="0" err="1" smtClean="0">
                <a:solidFill>
                  <a:schemeClr val="bg1"/>
                </a:solidFill>
              </a:rPr>
              <a:t>Minecraft</a:t>
            </a:r>
            <a:r>
              <a:rPr lang="en-GB" sz="51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Virtual Goods (Virtual Currencies and dark patterns)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Monitoring  (Facebook analytics, Google Analytics)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Protection(virtual pets)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Recruitment (</a:t>
            </a:r>
            <a:r>
              <a:rPr lang="en-GB" sz="5100" dirty="0" err="1" smtClean="0">
                <a:solidFill>
                  <a:schemeClr val="bg1"/>
                </a:solidFill>
              </a:rPr>
              <a:t>trello</a:t>
            </a:r>
            <a:r>
              <a:rPr lang="en-GB" sz="5100" dirty="0" smtClean="0">
                <a:solidFill>
                  <a:schemeClr val="bg1"/>
                </a:solidFill>
              </a:rPr>
              <a:t> gold)</a:t>
            </a:r>
          </a:p>
          <a:p>
            <a:r>
              <a:rPr lang="en-GB" sz="5100" dirty="0" smtClean="0">
                <a:solidFill>
                  <a:schemeClr val="bg1"/>
                </a:solidFill>
              </a:rPr>
              <a:t>Part of the End Game as it have an evergreen mechanic quality as the user has invested time and effort to get to this position of customisation</a:t>
            </a:r>
            <a:endParaRPr lang="en-GB" sz="5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135560" y="101233"/>
            <a:ext cx="8208912" cy="673557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39752" y="122430"/>
            <a:ext cx="7800528" cy="67355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Influence and Relatedness</a:t>
            </a:r>
            <a:endParaRPr lang="en-GB" b="1" dirty="0" smtClean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2200" dirty="0" smtClean="0">
              <a:solidFill>
                <a:srgbClr val="FBAC37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BAC37"/>
                </a:solidFill>
              </a:rPr>
              <a:t>Mentorship</a:t>
            </a:r>
            <a:r>
              <a:rPr lang="en-GB" sz="2200" dirty="0" smtClean="0">
                <a:solidFill>
                  <a:schemeClr val="bg1"/>
                </a:solidFill>
              </a:rPr>
              <a:t>- Emotional and Actionable guidance from someone at a higher level that you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BAC37"/>
                </a:solidFill>
              </a:rPr>
              <a:t>Group Quest- </a:t>
            </a:r>
            <a:r>
              <a:rPr lang="en-GB" sz="2200" dirty="0" smtClean="0">
                <a:solidFill>
                  <a:schemeClr val="bg1"/>
                </a:solidFill>
              </a:rPr>
              <a:t>An objective that can only be achieved through co-operation (</a:t>
            </a:r>
            <a:r>
              <a:rPr lang="en-GB" sz="2200" dirty="0" err="1" smtClean="0">
                <a:solidFill>
                  <a:schemeClr val="bg1"/>
                </a:solidFill>
              </a:rPr>
              <a:t>Groupon</a:t>
            </a:r>
            <a:r>
              <a:rPr lang="en-GB" sz="2200" dirty="0" smtClean="0">
                <a:solidFill>
                  <a:schemeClr val="bg1"/>
                </a:solidFill>
              </a:rPr>
              <a:t> the original concept-if enough people want it everyone gets a discount)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BAC37"/>
                </a:solidFill>
              </a:rPr>
              <a:t>Social Prodding </a:t>
            </a:r>
            <a:r>
              <a:rPr lang="en-GB" sz="2200" dirty="0" smtClean="0">
                <a:solidFill>
                  <a:schemeClr val="bg1"/>
                </a:solidFill>
              </a:rPr>
              <a:t>(</a:t>
            </a:r>
            <a:r>
              <a:rPr lang="en-GB" sz="2200" dirty="0" err="1" smtClean="0">
                <a:solidFill>
                  <a:schemeClr val="bg1"/>
                </a:solidFill>
              </a:rPr>
              <a:t>Linkedin</a:t>
            </a:r>
            <a:r>
              <a:rPr lang="en-GB" sz="2200" dirty="0" smtClean="0">
                <a:solidFill>
                  <a:schemeClr val="bg1"/>
                </a:solidFill>
              </a:rPr>
              <a:t> endorse)</a:t>
            </a:r>
          </a:p>
          <a:p>
            <a:pPr marL="0" indent="0">
              <a:buNone/>
            </a:pPr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BAC37"/>
                </a:solidFill>
              </a:rPr>
              <a:t>Leader boards</a:t>
            </a:r>
          </a:p>
          <a:p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b="1" dirty="0" smtClean="0">
                <a:solidFill>
                  <a:srgbClr val="FBAC37"/>
                </a:solidFill>
              </a:rPr>
              <a:t>Social treasure</a:t>
            </a:r>
          </a:p>
          <a:p>
            <a:pPr lvl="1"/>
            <a:r>
              <a:rPr lang="en-GB" sz="2200" dirty="0" smtClean="0">
                <a:solidFill>
                  <a:schemeClr val="bg1"/>
                </a:solidFill>
              </a:rPr>
              <a:t>A valuable that can only be got by someone else giving it to you (Farmville)</a:t>
            </a:r>
          </a:p>
          <a:p>
            <a:pPr lvl="1"/>
            <a:r>
              <a:rPr lang="en-GB" sz="2200" dirty="0" smtClean="0">
                <a:solidFill>
                  <a:schemeClr val="bg1"/>
                </a:solidFill>
              </a:rPr>
              <a:t>A vote (Go on my site and vote for me please)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5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576060" y="775252"/>
            <a:ext cx="7056784" cy="5929244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59696" y="1196752"/>
            <a:ext cx="54726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Scarcity and Impatience</a:t>
            </a:r>
            <a:endParaRPr lang="en-GB" sz="2400" dirty="0" smtClean="0">
              <a:solidFill>
                <a:schemeClr val="bg1"/>
              </a:solidFill>
            </a:endParaRPr>
          </a:p>
          <a:p>
            <a:endParaRPr lang="en-GB" sz="16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6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You want something just </a:t>
            </a:r>
            <a:r>
              <a:rPr lang="en-GB" sz="2400" dirty="0">
                <a:solidFill>
                  <a:srgbClr val="FBAC37"/>
                </a:solidFill>
              </a:rPr>
              <a:t>because you can’t have it or you can’t have it just </a:t>
            </a:r>
            <a:r>
              <a:rPr lang="en-GB" sz="2400" dirty="0" smtClean="0">
                <a:solidFill>
                  <a:srgbClr val="FBAC37"/>
                </a:solidFill>
              </a:rPr>
              <a:t>now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Membership of an elite </a:t>
            </a:r>
            <a:r>
              <a:rPr lang="en-GB" sz="2400" dirty="0" smtClean="0">
                <a:solidFill>
                  <a:schemeClr val="bg1"/>
                </a:solidFill>
              </a:rPr>
              <a:t>group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bg1"/>
                </a:solidFill>
              </a:rPr>
              <a:t>Throttle, slowing people down, you can’t play as your energy has not recharged (</a:t>
            </a:r>
            <a:r>
              <a:rPr lang="en-GB" sz="2400" dirty="0" err="1">
                <a:solidFill>
                  <a:schemeClr val="bg1"/>
                </a:solidFill>
              </a:rPr>
              <a:t>Zinga</a:t>
            </a:r>
            <a:r>
              <a:rPr lang="en-GB" sz="2400" dirty="0">
                <a:solidFill>
                  <a:schemeClr val="bg1"/>
                </a:solidFill>
              </a:rPr>
              <a:t>)</a:t>
            </a:r>
          </a:p>
          <a:p>
            <a:endParaRPr lang="en-GB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197134" y="548680"/>
            <a:ext cx="7177366" cy="6048672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85995" y="1052736"/>
            <a:ext cx="61996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Unpredictability and Curiosity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Because </a:t>
            </a:r>
            <a:r>
              <a:rPr lang="en-GB" sz="2400" dirty="0">
                <a:solidFill>
                  <a:schemeClr val="bg1"/>
                </a:solidFill>
              </a:rPr>
              <a:t>you don’t know what's going to happen next you are obsessed with it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Glowing </a:t>
            </a:r>
            <a:r>
              <a:rPr lang="en-GB" sz="2400" dirty="0">
                <a:solidFill>
                  <a:schemeClr val="bg1"/>
                </a:solidFill>
              </a:rPr>
              <a:t>choice (you can click on me, but you don’t know if its going to be a good or bad experience)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Easter </a:t>
            </a:r>
            <a:r>
              <a:rPr lang="en-GB" sz="2400" dirty="0">
                <a:solidFill>
                  <a:schemeClr val="bg1"/>
                </a:solidFill>
              </a:rPr>
              <a:t>Eggs-unexpected reward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Flipping </a:t>
            </a:r>
            <a:r>
              <a:rPr lang="en-GB" sz="2400" dirty="0">
                <a:solidFill>
                  <a:schemeClr val="bg1"/>
                </a:solidFill>
              </a:rPr>
              <a:t>the viewpoint</a:t>
            </a:r>
          </a:p>
          <a:p>
            <a:endParaRPr lang="en-GB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099556" y="1343035"/>
            <a:ext cx="7992888" cy="4246205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694476" y="1743194"/>
            <a:ext cx="68030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Gamification?</a:t>
            </a:r>
          </a:p>
          <a:p>
            <a:endParaRPr lang="en-GB" sz="2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Gamification is the use of game thinking and game </a:t>
            </a:r>
            <a:r>
              <a:rPr lang="en-US" sz="3600" dirty="0" smtClean="0">
                <a:solidFill>
                  <a:schemeClr val="bg1"/>
                </a:solidFill>
              </a:rPr>
              <a:t>mechanics </a:t>
            </a:r>
            <a:r>
              <a:rPr lang="en-US" sz="3600" dirty="0">
                <a:solidFill>
                  <a:schemeClr val="bg1"/>
                </a:solidFill>
              </a:rPr>
              <a:t>in non-game contexts to engage users in solving </a:t>
            </a:r>
            <a:r>
              <a:rPr lang="en-US" sz="3600" dirty="0" smtClean="0">
                <a:solidFill>
                  <a:schemeClr val="bg1"/>
                </a:solidFill>
              </a:rPr>
              <a:t>problems.</a:t>
            </a:r>
            <a:endParaRPr lang="en-GB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495600" y="196899"/>
            <a:ext cx="7272808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323380" y="256998"/>
            <a:ext cx="579410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 Avoidance</a:t>
            </a:r>
          </a:p>
          <a:p>
            <a:endParaRPr lang="en-GB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1"/>
                </a:solidFill>
              </a:rPr>
              <a:t>Motivation by stopping bad things to happen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Farmville</a:t>
            </a:r>
            <a:r>
              <a:rPr lang="en-GB" sz="2400" dirty="0">
                <a:solidFill>
                  <a:schemeClr val="bg1"/>
                </a:solidFill>
              </a:rPr>
              <a:t>, your crops die if you don’t return in time to harvest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You </a:t>
            </a:r>
            <a:r>
              <a:rPr lang="en-GB" sz="2400" dirty="0">
                <a:solidFill>
                  <a:schemeClr val="bg1"/>
                </a:solidFill>
              </a:rPr>
              <a:t>have 100 points register within 14 days or you will lose them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Coupons </a:t>
            </a:r>
            <a:r>
              <a:rPr lang="en-GB" sz="2400" dirty="0">
                <a:solidFill>
                  <a:schemeClr val="bg1"/>
                </a:solidFill>
              </a:rPr>
              <a:t>that expire (Tesco’s Fuel discount)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Scarlett </a:t>
            </a:r>
            <a:r>
              <a:rPr lang="en-GB" sz="2400" dirty="0">
                <a:solidFill>
                  <a:schemeClr val="bg1"/>
                </a:solidFill>
              </a:rPr>
              <a:t>letter-if you don’t act now you will look bad in front of your peers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Sunk </a:t>
            </a:r>
            <a:r>
              <a:rPr lang="en-GB" sz="2400" dirty="0">
                <a:solidFill>
                  <a:schemeClr val="bg1"/>
                </a:solidFill>
              </a:rPr>
              <a:t>Cost Tragedy- You can’t quit as you have invested too much time, emotion or </a:t>
            </a:r>
            <a:r>
              <a:rPr lang="en-GB" sz="2400" dirty="0" smtClean="0">
                <a:solidFill>
                  <a:schemeClr val="bg1"/>
                </a:solidFill>
              </a:rPr>
              <a:t>money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http://yukaichou.com/wp-content/uploads/2012/10/Gamification-Framewo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06722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8778856" y="872335"/>
            <a:ext cx="3404490" cy="233019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076945" y="1344932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Octalysis Gamification Framework</a:t>
            </a:r>
          </a:p>
        </p:txBody>
      </p:sp>
    </p:spTree>
    <p:extLst>
      <p:ext uri="{BB962C8B-B14F-4D97-AF65-F5344CB8AC3E}">
        <p14:creationId xmlns:p14="http://schemas.microsoft.com/office/powerpoint/2010/main" val="126201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2" descr="http://yukaichou.com/wp-content/uploads/2012/10/Farmville-Gamific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8" y="202589"/>
            <a:ext cx="8544272" cy="640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233061" y="419706"/>
            <a:ext cx="3404490" cy="233019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7368" y="461417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 of Octalysis Gamification Framework in Action</a:t>
            </a:r>
          </a:p>
        </p:txBody>
      </p:sp>
    </p:spTree>
    <p:extLst>
      <p:ext uri="{BB962C8B-B14F-4D97-AF65-F5344CB8AC3E}">
        <p14:creationId xmlns:p14="http://schemas.microsoft.com/office/powerpoint/2010/main" val="16257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 descr="http://yukaichou.com/wp-content/uploads/2012/10/Gamification-Facebook.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300540"/>
            <a:ext cx="8465233" cy="634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09279" y="419706"/>
            <a:ext cx="3404490" cy="233019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7368" y="461417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 of Octalysis Gamification Framework in Action</a:t>
            </a:r>
          </a:p>
        </p:txBody>
      </p:sp>
    </p:spTree>
    <p:extLst>
      <p:ext uri="{BB962C8B-B14F-4D97-AF65-F5344CB8AC3E}">
        <p14:creationId xmlns:p14="http://schemas.microsoft.com/office/powerpoint/2010/main" val="180545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63352" y="3111474"/>
            <a:ext cx="11377264" cy="2330190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7368" y="3814904"/>
            <a:ext cx="11233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you-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9705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315580" y="360048"/>
            <a:ext cx="7560840" cy="6137904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423592" y="749799"/>
            <a:ext cx="734481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 Phases </a:t>
            </a:r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Gamification</a:t>
            </a:r>
          </a:p>
          <a:p>
            <a:pPr marL="0" indent="0">
              <a:buNone/>
            </a:pPr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When </a:t>
            </a:r>
            <a:r>
              <a:rPr lang="en-GB" sz="2200" dirty="0">
                <a:solidFill>
                  <a:schemeClr val="bg1"/>
                </a:solidFill>
              </a:rPr>
              <a:t>you look at gamifying a service or a product you need to look at it </a:t>
            </a:r>
            <a:r>
              <a:rPr lang="en-GB" sz="2200" dirty="0">
                <a:solidFill>
                  <a:srgbClr val="FBAC37"/>
                </a:solidFill>
              </a:rPr>
              <a:t>as if you are engaging with 4 products</a:t>
            </a:r>
            <a:r>
              <a:rPr lang="en-GB" sz="2200" dirty="0">
                <a:solidFill>
                  <a:schemeClr val="bg1"/>
                </a:solidFill>
              </a:rPr>
              <a:t>. </a:t>
            </a:r>
            <a:endParaRPr lang="en-GB" sz="2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This </a:t>
            </a:r>
            <a:r>
              <a:rPr lang="en-GB" sz="2200" dirty="0">
                <a:solidFill>
                  <a:schemeClr val="bg1"/>
                </a:solidFill>
              </a:rPr>
              <a:t>is because each user </a:t>
            </a:r>
            <a:r>
              <a:rPr lang="en-GB" sz="2200" dirty="0">
                <a:solidFill>
                  <a:srgbClr val="FBAC37"/>
                </a:solidFill>
              </a:rPr>
              <a:t>is interacting  differently with the same product in totally different ways</a:t>
            </a:r>
            <a:r>
              <a:rPr lang="en-GB" sz="2200" dirty="0">
                <a:solidFill>
                  <a:schemeClr val="bg1"/>
                </a:solidFill>
              </a:rPr>
              <a:t> based on how much experience they have with the product.  They are growing their knowledge baseline with each interaction</a:t>
            </a:r>
          </a:p>
          <a:p>
            <a:pPr marL="0" indent="0">
              <a:buNone/>
            </a:pPr>
            <a:endParaRPr lang="en-GB" sz="22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BAC37"/>
                </a:solidFill>
              </a:rPr>
              <a:t>Discovery</a:t>
            </a:r>
            <a:endParaRPr lang="en-GB" sz="2800" dirty="0">
              <a:solidFill>
                <a:srgbClr val="FBAC3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BAC37"/>
                </a:solidFill>
              </a:rPr>
              <a:t>Onboarding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BAC37"/>
                </a:solidFill>
              </a:rPr>
              <a:t>Scaffolding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FBAC37"/>
                </a:solidFill>
              </a:rPr>
              <a:t>End Game 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546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282428" y="135094"/>
            <a:ext cx="7774012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95380" y="520511"/>
            <a:ext cx="70845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Discovery Phase</a:t>
            </a:r>
          </a:p>
          <a:p>
            <a:endParaRPr lang="en-GB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When people </a:t>
            </a:r>
            <a:r>
              <a:rPr lang="en-GB" sz="2400" dirty="0">
                <a:solidFill>
                  <a:srgbClr val="FBAC37"/>
                </a:solidFill>
              </a:rPr>
              <a:t>first discover</a:t>
            </a:r>
            <a:r>
              <a:rPr lang="en-GB" sz="2400" dirty="0">
                <a:solidFill>
                  <a:schemeClr val="bg1"/>
                </a:solidFill>
              </a:rPr>
              <a:t> your product or </a:t>
            </a:r>
            <a:r>
              <a:rPr lang="en-GB" sz="2400" dirty="0" smtClean="0">
                <a:solidFill>
                  <a:schemeClr val="bg1"/>
                </a:solidFill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A common marketing mantra is -Awareness, Interest, Desire and then </a:t>
            </a:r>
            <a:r>
              <a:rPr lang="en-GB" sz="2400" dirty="0" smtClean="0">
                <a:solidFill>
                  <a:schemeClr val="bg1"/>
                </a:solidFill>
              </a:rPr>
              <a:t>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BAC37"/>
                </a:solidFill>
              </a:rPr>
              <a:t>How</a:t>
            </a:r>
            <a:r>
              <a:rPr lang="en-GB" sz="2400" dirty="0">
                <a:solidFill>
                  <a:schemeClr val="bg1"/>
                </a:solidFill>
              </a:rPr>
              <a:t> to make them aware they want what you have to offer</a:t>
            </a:r>
            <a:r>
              <a:rPr lang="en-GB" sz="2400" dirty="0" smtClean="0">
                <a:solidFill>
                  <a:schemeClr val="bg1"/>
                </a:solidFill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BAC37"/>
                </a:solidFill>
              </a:rPr>
              <a:t>Why</a:t>
            </a:r>
            <a:r>
              <a:rPr lang="en-GB" sz="2400" dirty="0">
                <a:solidFill>
                  <a:schemeClr val="bg1"/>
                </a:solidFill>
              </a:rPr>
              <a:t> should they sign up</a:t>
            </a:r>
            <a:r>
              <a:rPr lang="en-GB" sz="2400" dirty="0" smtClean="0">
                <a:solidFill>
                  <a:schemeClr val="bg1"/>
                </a:solidFill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FBAC37"/>
                </a:solidFill>
              </a:rPr>
              <a:t>What</a:t>
            </a:r>
            <a:r>
              <a:rPr lang="en-GB" sz="2400" dirty="0">
                <a:solidFill>
                  <a:schemeClr val="bg1"/>
                </a:solidFill>
              </a:rPr>
              <a:t> do they have to do</a:t>
            </a:r>
            <a:r>
              <a:rPr lang="en-GB" sz="2400" dirty="0" smtClean="0">
                <a:solidFill>
                  <a:schemeClr val="bg1"/>
                </a:solidFill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sz="2400" dirty="0">
              <a:solidFill>
                <a:schemeClr val="bg1"/>
              </a:solidFill>
            </a:endParaRPr>
          </a:p>
          <a:p>
            <a:pPr lvl="1" indent="-457200"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Common mistake is to stop at this phase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588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279576" y="82657"/>
            <a:ext cx="7699151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94892" y="1030727"/>
            <a:ext cx="686851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Onboarding</a:t>
            </a:r>
            <a:endParaRPr lang="en-GB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This </a:t>
            </a:r>
            <a:r>
              <a:rPr lang="en-GB" sz="2400" dirty="0">
                <a:solidFill>
                  <a:schemeClr val="bg1"/>
                </a:solidFill>
              </a:rPr>
              <a:t>is where you train the</a:t>
            </a:r>
            <a:r>
              <a:rPr lang="en-GB" sz="2400" dirty="0">
                <a:solidFill>
                  <a:srgbClr val="FBAC37"/>
                </a:solidFill>
              </a:rPr>
              <a:t> user to be familiar with the rules the mechanics</a:t>
            </a:r>
            <a:r>
              <a:rPr lang="en-GB" sz="2400" dirty="0">
                <a:solidFill>
                  <a:schemeClr val="bg1"/>
                </a:solidFill>
              </a:rPr>
              <a:t>, the reward mechanics and the win states.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This phase is where </a:t>
            </a:r>
            <a:r>
              <a:rPr lang="en-GB" sz="2400" dirty="0">
                <a:solidFill>
                  <a:srgbClr val="FBAC37"/>
                </a:solidFill>
              </a:rPr>
              <a:t>understanding a user motivation </a:t>
            </a:r>
            <a:r>
              <a:rPr lang="en-GB" sz="2400" dirty="0">
                <a:solidFill>
                  <a:schemeClr val="bg1"/>
                </a:solidFill>
              </a:rPr>
              <a:t>for your service/ product comes into play</a:t>
            </a:r>
          </a:p>
          <a:p>
            <a:pPr marL="0" indent="0">
              <a:buNone/>
            </a:pPr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Knowing your user </a:t>
            </a:r>
            <a:r>
              <a:rPr lang="en-GB" sz="2400" dirty="0" smtClean="0">
                <a:solidFill>
                  <a:srgbClr val="FBAC37"/>
                </a:solidFill>
              </a:rPr>
              <a:t>Motivational </a:t>
            </a:r>
            <a:r>
              <a:rPr lang="en-GB" sz="2400" dirty="0">
                <a:solidFill>
                  <a:srgbClr val="FBAC37"/>
                </a:solidFill>
              </a:rPr>
              <a:t>Drivers </a:t>
            </a:r>
            <a:r>
              <a:rPr lang="en-GB" sz="2400" dirty="0">
                <a:solidFill>
                  <a:schemeClr val="bg1"/>
                </a:solidFill>
              </a:rPr>
              <a:t>can get your users to increase their excitement and motivation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207568" y="271634"/>
            <a:ext cx="7992888" cy="6228913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55640" y="416046"/>
            <a:ext cx="656945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Scaffolding</a:t>
            </a:r>
          </a:p>
          <a:p>
            <a:endParaRPr lang="en-GB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Where the user </a:t>
            </a:r>
            <a:r>
              <a:rPr lang="en-GB" sz="2400" dirty="0">
                <a:solidFill>
                  <a:srgbClr val="FBAC37"/>
                </a:solidFill>
              </a:rPr>
              <a:t>takes the rules and win states and tries to win as many time as possible </a:t>
            </a:r>
            <a:r>
              <a:rPr lang="en-GB" sz="2400" dirty="0">
                <a:solidFill>
                  <a:schemeClr val="bg1"/>
                </a:solidFill>
              </a:rPr>
              <a:t>to get rewards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They are providing scaffolding to support what they have learn and what they have learnt to do is to succeed (or not fail).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This is where you should start to see user motivation and </a:t>
            </a:r>
            <a:r>
              <a:rPr lang="en-GB" sz="2400" dirty="0">
                <a:solidFill>
                  <a:srgbClr val="FBAC37"/>
                </a:solidFill>
              </a:rPr>
              <a:t>sustained engagement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This is when you </a:t>
            </a:r>
            <a:r>
              <a:rPr lang="en-GB" sz="2400" dirty="0">
                <a:solidFill>
                  <a:srgbClr val="FBAC37"/>
                </a:solidFill>
              </a:rPr>
              <a:t>recommend the service/product </a:t>
            </a:r>
            <a:r>
              <a:rPr lang="en-GB" sz="2400" dirty="0">
                <a:solidFill>
                  <a:schemeClr val="bg1"/>
                </a:solidFill>
              </a:rPr>
              <a:t>to a friend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567608" y="406585"/>
            <a:ext cx="7128792" cy="6107909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293754" y="670163"/>
            <a:ext cx="559194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End Game</a:t>
            </a:r>
            <a:endParaRPr lang="en-GB" sz="2800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The </a:t>
            </a:r>
            <a:r>
              <a:rPr lang="en-GB" sz="2400" dirty="0">
                <a:solidFill>
                  <a:schemeClr val="bg1"/>
                </a:solidFill>
              </a:rPr>
              <a:t>user has </a:t>
            </a:r>
            <a:r>
              <a:rPr lang="en-GB" sz="2400" dirty="0">
                <a:solidFill>
                  <a:srgbClr val="FBAC37"/>
                </a:solidFill>
              </a:rPr>
              <a:t>achieved Mastery </a:t>
            </a:r>
            <a:r>
              <a:rPr lang="en-GB" sz="2400" dirty="0">
                <a:solidFill>
                  <a:schemeClr val="bg1"/>
                </a:solidFill>
              </a:rPr>
              <a:t>and is still engaged in the service/product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Evergreen Mechanics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The user </a:t>
            </a:r>
            <a:r>
              <a:rPr lang="en-GB" sz="2400" dirty="0">
                <a:solidFill>
                  <a:srgbClr val="FBAC37"/>
                </a:solidFill>
              </a:rPr>
              <a:t>becomes the Guru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The user </a:t>
            </a:r>
            <a:r>
              <a:rPr lang="en-GB" sz="2400" dirty="0">
                <a:solidFill>
                  <a:srgbClr val="FBAC37"/>
                </a:solidFill>
              </a:rPr>
              <a:t>gives expert advice </a:t>
            </a:r>
            <a:r>
              <a:rPr lang="en-GB" sz="2400" dirty="0">
                <a:solidFill>
                  <a:schemeClr val="bg1"/>
                </a:solidFill>
              </a:rPr>
              <a:t>on the service/product to others at earlier engagement phases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r>
              <a:rPr lang="en-GB" sz="2400" dirty="0">
                <a:solidFill>
                  <a:schemeClr val="bg1"/>
                </a:solidFill>
              </a:rPr>
              <a:t>The user then is </a:t>
            </a:r>
            <a:r>
              <a:rPr lang="en-GB" sz="2400" dirty="0">
                <a:solidFill>
                  <a:srgbClr val="FBAC37"/>
                </a:solidFill>
              </a:rPr>
              <a:t>rewarded by the Thank you Economy</a:t>
            </a:r>
          </a:p>
        </p:txBody>
      </p:sp>
    </p:spTree>
    <p:extLst>
      <p:ext uri="{BB962C8B-B14F-4D97-AF65-F5344CB8AC3E}">
        <p14:creationId xmlns:p14="http://schemas.microsoft.com/office/powerpoint/2010/main" val="37606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567608" y="481962"/>
            <a:ext cx="6220446" cy="6063927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31704" y="857989"/>
            <a:ext cx="48245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solidFill>
                <a:srgbClr val="FBAC3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3200" dirty="0" smtClean="0">
                <a:solidFill>
                  <a:srgbClr val="FBAC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 Motivators</a:t>
            </a:r>
          </a:p>
          <a:p>
            <a:endParaRPr lang="en-GB" sz="2400" dirty="0">
              <a:solidFill>
                <a:schemeClr val="bg1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pPr marL="544513"/>
            <a:r>
              <a:rPr lang="en-GB" sz="2400" dirty="0" smtClean="0">
                <a:solidFill>
                  <a:schemeClr val="bg1"/>
                </a:solidFill>
              </a:rPr>
              <a:t>Autonomy</a:t>
            </a:r>
          </a:p>
          <a:p>
            <a:pPr marL="544513"/>
            <a:endParaRPr lang="en-GB" sz="2400" dirty="0">
              <a:solidFill>
                <a:schemeClr val="bg1"/>
              </a:solidFill>
            </a:endParaRPr>
          </a:p>
          <a:p>
            <a:pPr marL="544513"/>
            <a:r>
              <a:rPr lang="en-GB" sz="2400" dirty="0" smtClean="0">
                <a:solidFill>
                  <a:schemeClr val="bg1"/>
                </a:solidFill>
              </a:rPr>
              <a:t>Mastery</a:t>
            </a:r>
          </a:p>
          <a:p>
            <a:pPr marL="544513"/>
            <a:endParaRPr lang="en-GB" sz="2400" dirty="0">
              <a:solidFill>
                <a:schemeClr val="bg1"/>
              </a:solidFill>
            </a:endParaRPr>
          </a:p>
          <a:p>
            <a:pPr marL="544513"/>
            <a:r>
              <a:rPr lang="en-GB" sz="2400" dirty="0">
                <a:solidFill>
                  <a:schemeClr val="bg1"/>
                </a:solidFill>
              </a:rPr>
              <a:t>Social </a:t>
            </a:r>
            <a:r>
              <a:rPr lang="en-GB" sz="2400" dirty="0" smtClean="0">
                <a:solidFill>
                  <a:schemeClr val="bg1"/>
                </a:solidFill>
              </a:rPr>
              <a:t>Interaction</a:t>
            </a:r>
          </a:p>
          <a:p>
            <a:pPr marL="544513"/>
            <a:endParaRPr lang="en-GB" sz="2400" dirty="0">
              <a:solidFill>
                <a:schemeClr val="bg1"/>
              </a:solidFill>
            </a:endParaRPr>
          </a:p>
          <a:p>
            <a:pPr marL="544513"/>
            <a:r>
              <a:rPr lang="en-GB" sz="2400" dirty="0" smtClean="0">
                <a:solidFill>
                  <a:schemeClr val="bg1"/>
                </a:solidFill>
              </a:rPr>
              <a:t>Progress</a:t>
            </a:r>
          </a:p>
          <a:p>
            <a:pPr marL="544513"/>
            <a:endParaRPr lang="en-GB" sz="2400" dirty="0">
              <a:solidFill>
                <a:schemeClr val="bg1"/>
              </a:solidFill>
            </a:endParaRPr>
          </a:p>
          <a:p>
            <a:pPr marL="544513"/>
            <a:r>
              <a:rPr lang="en-GB" sz="2400" dirty="0">
                <a:solidFill>
                  <a:schemeClr val="bg1"/>
                </a:solidFill>
              </a:rPr>
              <a:t>Purpose</a:t>
            </a:r>
          </a:p>
          <a:p>
            <a:endParaRPr lang="en-GB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698913" y="213472"/>
            <a:ext cx="6480720" cy="6552728"/>
          </a:xfrm>
          <a:prstGeom prst="roundRect">
            <a:avLst>
              <a:gd name="adj" fmla="val 5020"/>
            </a:avLst>
          </a:prstGeom>
          <a:solidFill>
            <a:schemeClr val="tx1"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25466" y="530948"/>
            <a:ext cx="582761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BAC37"/>
                </a:solidFill>
              </a:rPr>
              <a:t>Octalysis Who? What?</a:t>
            </a:r>
            <a:endParaRPr lang="en-GB" sz="3600" dirty="0" smtClean="0">
              <a:solidFill>
                <a:srgbClr val="FBAC37"/>
              </a:solidFill>
            </a:endParaRP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r>
              <a:rPr lang="en-GB" sz="2400" dirty="0" smtClean="0">
                <a:solidFill>
                  <a:schemeClr val="bg1"/>
                </a:solidFill>
              </a:rPr>
              <a:t>Is </a:t>
            </a:r>
            <a:r>
              <a:rPr lang="en-GB" sz="2400" dirty="0">
                <a:solidFill>
                  <a:schemeClr val="bg1"/>
                </a:solidFill>
              </a:rPr>
              <a:t>a framework created  by Yukai Chou, as a framework to  audit gamification and its effectiveness, hence also a tool to design effective </a:t>
            </a:r>
            <a:r>
              <a:rPr lang="en-GB" sz="2400" dirty="0" smtClean="0">
                <a:solidFill>
                  <a:schemeClr val="bg1"/>
                </a:solidFill>
              </a:rPr>
              <a:t>gamification.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based </a:t>
            </a:r>
            <a:r>
              <a:rPr lang="en-GB" sz="2000" dirty="0">
                <a:solidFill>
                  <a:schemeClr val="bg1"/>
                </a:solidFill>
              </a:rPr>
              <a:t>on work by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Prof Kevin </a:t>
            </a:r>
            <a:r>
              <a:rPr lang="en-GB" sz="2000" dirty="0" err="1">
                <a:solidFill>
                  <a:schemeClr val="bg1"/>
                </a:solidFill>
              </a:rPr>
              <a:t>Werbach</a:t>
            </a:r>
            <a:r>
              <a:rPr lang="en-GB" sz="2000" dirty="0">
                <a:solidFill>
                  <a:schemeClr val="bg1"/>
                </a:solidFill>
              </a:rPr>
              <a:t> and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Gary </a:t>
            </a:r>
            <a:r>
              <a:rPr lang="en-GB" sz="2000" dirty="0" err="1">
                <a:solidFill>
                  <a:schemeClr val="bg1"/>
                </a:solidFill>
              </a:rPr>
              <a:t>Vaynerchuk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1" name="Picture 2" descr="Yu-kai Cho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339876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1194</Words>
  <Application>Microsoft Office PowerPoint</Application>
  <PresentationFormat>Custom</PresentationFormat>
  <Paragraphs>202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Staffordshire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aew4</dc:creator>
  <cp:lastModifiedBy>FLETCHER Bobbie D</cp:lastModifiedBy>
  <cp:revision>444</cp:revision>
  <dcterms:created xsi:type="dcterms:W3CDTF">2011-06-13T10:05:32Z</dcterms:created>
  <dcterms:modified xsi:type="dcterms:W3CDTF">2014-06-03T09:36:42Z</dcterms:modified>
</cp:coreProperties>
</file>