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6" r:id="rId1"/>
  </p:sldMasterIdLst>
  <p:notesMasterIdLst>
    <p:notesMasterId r:id="rId29"/>
  </p:notesMasterIdLst>
  <p:sldIdLst>
    <p:sldId id="285" r:id="rId2"/>
    <p:sldId id="256" r:id="rId3"/>
    <p:sldId id="257" r:id="rId4"/>
    <p:sldId id="272" r:id="rId5"/>
    <p:sldId id="280" r:id="rId6"/>
    <p:sldId id="258" r:id="rId7"/>
    <p:sldId id="259" r:id="rId8"/>
    <p:sldId id="262" r:id="rId9"/>
    <p:sldId id="263" r:id="rId10"/>
    <p:sldId id="265" r:id="rId11"/>
    <p:sldId id="266" r:id="rId12"/>
    <p:sldId id="260" r:id="rId13"/>
    <p:sldId id="282" r:id="rId14"/>
    <p:sldId id="284" r:id="rId15"/>
    <p:sldId id="275" r:id="rId16"/>
    <p:sldId id="276" r:id="rId17"/>
    <p:sldId id="278" r:id="rId18"/>
    <p:sldId id="264" r:id="rId19"/>
    <p:sldId id="261" r:id="rId20"/>
    <p:sldId id="274" r:id="rId21"/>
    <p:sldId id="273" r:id="rId22"/>
    <p:sldId id="277" r:id="rId23"/>
    <p:sldId id="270" r:id="rId24"/>
    <p:sldId id="269" r:id="rId25"/>
    <p:sldId id="268" r:id="rId26"/>
    <p:sldId id="283" r:id="rId27"/>
    <p:sldId id="271" r:id="rId2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CK Kim" initials="SK" lastIdx="17" clrIdx="0">
    <p:extLst/>
  </p:cmAuthor>
  <p:cmAuthor id="2" name="Jane Rowley" initials="JR" lastIdx="12" clrIdx="1"/>
  <p:cmAuthor id="3" name="Garry" initials="G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7DE"/>
    <a:srgbClr val="77A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1074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A6493-2040-4A02-AB20-885F860C86FE}" type="doc">
      <dgm:prSet loTypeId="urn:microsoft.com/office/officeart/2005/8/layout/gear1" loCatId="cycle" qsTypeId="urn:microsoft.com/office/officeart/2005/8/quickstyle/simple1" qsCatId="simple" csTypeId="urn:microsoft.com/office/officeart/2005/8/colors/colorful4" csCatId="colorful" phldr="1"/>
      <dgm:spPr/>
    </dgm:pt>
    <dgm:pt modelId="{24D4FD2E-BBFB-4A12-890D-EF32F35AA98B}">
      <dgm:prSet phldrT="[Text]"/>
      <dgm:spPr/>
      <dgm:t>
        <a:bodyPr/>
        <a:lstStyle/>
        <a:p>
          <a:r>
            <a:rPr lang="en-GB" dirty="0" smtClean="0"/>
            <a:t>Community </a:t>
          </a:r>
          <a:endParaRPr lang="en-GB" dirty="0"/>
        </a:p>
      </dgm:t>
    </dgm:pt>
    <dgm:pt modelId="{9B1B3F1D-E7E4-46DB-9A41-C578E611702A}" type="parTrans" cxnId="{EC8D9BC0-2341-4560-A6AC-E42C5257D0F3}">
      <dgm:prSet/>
      <dgm:spPr/>
      <dgm:t>
        <a:bodyPr/>
        <a:lstStyle/>
        <a:p>
          <a:endParaRPr lang="en-GB"/>
        </a:p>
      </dgm:t>
    </dgm:pt>
    <dgm:pt modelId="{300475B6-09F1-4AD8-8DCB-FE199BE30F39}" type="sibTrans" cxnId="{EC8D9BC0-2341-4560-A6AC-E42C5257D0F3}">
      <dgm:prSet/>
      <dgm:spPr/>
      <dgm:t>
        <a:bodyPr/>
        <a:lstStyle/>
        <a:p>
          <a:endParaRPr lang="en-GB"/>
        </a:p>
      </dgm:t>
    </dgm:pt>
    <dgm:pt modelId="{F327FE86-AA4A-4577-9FB0-142DC889F627}">
      <dgm:prSet phldrT="[Text]"/>
      <dgm:spPr/>
      <dgm:t>
        <a:bodyPr/>
        <a:lstStyle/>
        <a:p>
          <a:r>
            <a:rPr lang="en-GB" dirty="0" smtClean="0"/>
            <a:t>Context </a:t>
          </a:r>
          <a:endParaRPr lang="en-GB" dirty="0"/>
        </a:p>
      </dgm:t>
    </dgm:pt>
    <dgm:pt modelId="{A20ACBF5-B685-49B8-9D3D-0E3D08D9E09A}" type="parTrans" cxnId="{A9FF8711-94F5-4B07-A544-F9452560D232}">
      <dgm:prSet/>
      <dgm:spPr/>
      <dgm:t>
        <a:bodyPr/>
        <a:lstStyle/>
        <a:p>
          <a:endParaRPr lang="en-GB"/>
        </a:p>
      </dgm:t>
    </dgm:pt>
    <dgm:pt modelId="{9FCBFD21-F36A-481C-91AE-19B0E27CEA0B}" type="sibTrans" cxnId="{A9FF8711-94F5-4B07-A544-F9452560D232}">
      <dgm:prSet/>
      <dgm:spPr/>
      <dgm:t>
        <a:bodyPr/>
        <a:lstStyle/>
        <a:p>
          <a:endParaRPr lang="en-GB"/>
        </a:p>
      </dgm:t>
    </dgm:pt>
    <dgm:pt modelId="{CA201CCB-F1B2-4668-8A63-7EB0026CD7E9}">
      <dgm:prSet phldrT="[Text]"/>
      <dgm:spPr/>
      <dgm:t>
        <a:bodyPr/>
        <a:lstStyle/>
        <a:p>
          <a:r>
            <a:rPr lang="en-GB" dirty="0" smtClean="0"/>
            <a:t>Connectors </a:t>
          </a:r>
          <a:endParaRPr lang="en-GB" dirty="0"/>
        </a:p>
      </dgm:t>
    </dgm:pt>
    <dgm:pt modelId="{2D7035C5-5099-47C8-900E-553A5ECBB027}" type="parTrans" cxnId="{88A85752-15CE-40BC-8CF6-3155D08E5916}">
      <dgm:prSet/>
      <dgm:spPr/>
      <dgm:t>
        <a:bodyPr/>
        <a:lstStyle/>
        <a:p>
          <a:endParaRPr lang="en-GB"/>
        </a:p>
      </dgm:t>
    </dgm:pt>
    <dgm:pt modelId="{F04D11B4-5E98-4504-995B-AB21872E19EE}" type="sibTrans" cxnId="{88A85752-15CE-40BC-8CF6-3155D08E5916}">
      <dgm:prSet/>
      <dgm:spPr/>
      <dgm:t>
        <a:bodyPr/>
        <a:lstStyle/>
        <a:p>
          <a:endParaRPr lang="en-GB"/>
        </a:p>
      </dgm:t>
    </dgm:pt>
    <dgm:pt modelId="{FDD7E708-2C3C-485C-B1DA-ADE8BAD99C35}" type="pres">
      <dgm:prSet presAssocID="{0ADA6493-2040-4A02-AB20-885F860C86F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F98E4FC-3DDE-447C-AEFD-40DC898661FF}" type="pres">
      <dgm:prSet presAssocID="{24D4FD2E-BBFB-4A12-890D-EF32F35AA98B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4DC980-4E72-4F85-8235-D8AB03574595}" type="pres">
      <dgm:prSet presAssocID="{24D4FD2E-BBFB-4A12-890D-EF32F35AA98B}" presName="gear1srcNode" presStyleLbl="node1" presStyleIdx="0" presStyleCnt="3"/>
      <dgm:spPr/>
      <dgm:t>
        <a:bodyPr/>
        <a:lstStyle/>
        <a:p>
          <a:endParaRPr lang="en-GB"/>
        </a:p>
      </dgm:t>
    </dgm:pt>
    <dgm:pt modelId="{A1B735B1-0538-42EA-9A5C-DB36DEA4D450}" type="pres">
      <dgm:prSet presAssocID="{24D4FD2E-BBFB-4A12-890D-EF32F35AA98B}" presName="gear1dstNode" presStyleLbl="node1" presStyleIdx="0" presStyleCnt="3"/>
      <dgm:spPr/>
      <dgm:t>
        <a:bodyPr/>
        <a:lstStyle/>
        <a:p>
          <a:endParaRPr lang="en-GB"/>
        </a:p>
      </dgm:t>
    </dgm:pt>
    <dgm:pt modelId="{FEB90048-17D6-4B4A-A8B3-1A6605931742}" type="pres">
      <dgm:prSet presAssocID="{F327FE86-AA4A-4577-9FB0-142DC889F62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CF5E03-FADB-4B66-90E4-A0699BA2D53F}" type="pres">
      <dgm:prSet presAssocID="{F327FE86-AA4A-4577-9FB0-142DC889F627}" presName="gear2srcNode" presStyleLbl="node1" presStyleIdx="1" presStyleCnt="3"/>
      <dgm:spPr/>
      <dgm:t>
        <a:bodyPr/>
        <a:lstStyle/>
        <a:p>
          <a:endParaRPr lang="en-GB"/>
        </a:p>
      </dgm:t>
    </dgm:pt>
    <dgm:pt modelId="{60F0106A-C2EF-49B8-8323-4DD80610E258}" type="pres">
      <dgm:prSet presAssocID="{F327FE86-AA4A-4577-9FB0-142DC889F627}" presName="gear2dstNode" presStyleLbl="node1" presStyleIdx="1" presStyleCnt="3"/>
      <dgm:spPr/>
      <dgm:t>
        <a:bodyPr/>
        <a:lstStyle/>
        <a:p>
          <a:endParaRPr lang="en-GB"/>
        </a:p>
      </dgm:t>
    </dgm:pt>
    <dgm:pt modelId="{168196E6-327C-4563-8F62-D216338ACD45}" type="pres">
      <dgm:prSet presAssocID="{CA201CCB-F1B2-4668-8A63-7EB0026CD7E9}" presName="gear3" presStyleLbl="node1" presStyleIdx="2" presStyleCnt="3"/>
      <dgm:spPr/>
      <dgm:t>
        <a:bodyPr/>
        <a:lstStyle/>
        <a:p>
          <a:endParaRPr lang="en-GB"/>
        </a:p>
      </dgm:t>
    </dgm:pt>
    <dgm:pt modelId="{8AF60404-ED07-44F1-B1ED-AD02D0F35102}" type="pres">
      <dgm:prSet presAssocID="{CA201CCB-F1B2-4668-8A63-7EB0026CD7E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420387-1A4B-4D0C-91BA-066467438AF9}" type="pres">
      <dgm:prSet presAssocID="{CA201CCB-F1B2-4668-8A63-7EB0026CD7E9}" presName="gear3srcNode" presStyleLbl="node1" presStyleIdx="2" presStyleCnt="3"/>
      <dgm:spPr/>
      <dgm:t>
        <a:bodyPr/>
        <a:lstStyle/>
        <a:p>
          <a:endParaRPr lang="en-GB"/>
        </a:p>
      </dgm:t>
    </dgm:pt>
    <dgm:pt modelId="{CE8449B0-B98D-442C-B623-D420813C2705}" type="pres">
      <dgm:prSet presAssocID="{CA201CCB-F1B2-4668-8A63-7EB0026CD7E9}" presName="gear3dstNode" presStyleLbl="node1" presStyleIdx="2" presStyleCnt="3"/>
      <dgm:spPr/>
      <dgm:t>
        <a:bodyPr/>
        <a:lstStyle/>
        <a:p>
          <a:endParaRPr lang="en-GB"/>
        </a:p>
      </dgm:t>
    </dgm:pt>
    <dgm:pt modelId="{7D958CFC-20F3-4B5D-AC8D-D6D1C27117A4}" type="pres">
      <dgm:prSet presAssocID="{300475B6-09F1-4AD8-8DCB-FE199BE30F39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D322F463-44AE-404C-8A8D-B64320360A07}" type="pres">
      <dgm:prSet presAssocID="{9FCBFD21-F36A-481C-91AE-19B0E27CEA0B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3ACFB2F3-A6FF-45D5-B503-8A1700A9976C}" type="pres">
      <dgm:prSet presAssocID="{F04D11B4-5E98-4504-995B-AB21872E19EE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563223D8-FCCB-4859-86A9-7ABB16BF8EB8}" type="presOf" srcId="{CA201CCB-F1B2-4668-8A63-7EB0026CD7E9}" destId="{4E420387-1A4B-4D0C-91BA-066467438AF9}" srcOrd="2" destOrd="0" presId="urn:microsoft.com/office/officeart/2005/8/layout/gear1"/>
    <dgm:cxn modelId="{D84EAD04-3675-43FF-9CE1-73B4856AADD0}" type="presOf" srcId="{24D4FD2E-BBFB-4A12-890D-EF32F35AA98B}" destId="{7C4DC980-4E72-4F85-8235-D8AB03574595}" srcOrd="1" destOrd="0" presId="urn:microsoft.com/office/officeart/2005/8/layout/gear1"/>
    <dgm:cxn modelId="{63631360-3EF6-4777-A52D-DFF75E3257B4}" type="presOf" srcId="{9FCBFD21-F36A-481C-91AE-19B0E27CEA0B}" destId="{D322F463-44AE-404C-8A8D-B64320360A07}" srcOrd="0" destOrd="0" presId="urn:microsoft.com/office/officeart/2005/8/layout/gear1"/>
    <dgm:cxn modelId="{88A85752-15CE-40BC-8CF6-3155D08E5916}" srcId="{0ADA6493-2040-4A02-AB20-885F860C86FE}" destId="{CA201CCB-F1B2-4668-8A63-7EB0026CD7E9}" srcOrd="2" destOrd="0" parTransId="{2D7035C5-5099-47C8-900E-553A5ECBB027}" sibTransId="{F04D11B4-5E98-4504-995B-AB21872E19EE}"/>
    <dgm:cxn modelId="{AEAF69B4-AE69-4696-97E5-CFD1AA911250}" type="presOf" srcId="{F327FE86-AA4A-4577-9FB0-142DC889F627}" destId="{36CF5E03-FADB-4B66-90E4-A0699BA2D53F}" srcOrd="1" destOrd="0" presId="urn:microsoft.com/office/officeart/2005/8/layout/gear1"/>
    <dgm:cxn modelId="{5032B34F-03DE-49F3-9648-45C9C1389F96}" type="presOf" srcId="{24D4FD2E-BBFB-4A12-890D-EF32F35AA98B}" destId="{FF98E4FC-3DDE-447C-AEFD-40DC898661FF}" srcOrd="0" destOrd="0" presId="urn:microsoft.com/office/officeart/2005/8/layout/gear1"/>
    <dgm:cxn modelId="{2922AEFD-DCE0-487E-AE11-FDBEFD579113}" type="presOf" srcId="{F327FE86-AA4A-4577-9FB0-142DC889F627}" destId="{FEB90048-17D6-4B4A-A8B3-1A6605931742}" srcOrd="0" destOrd="0" presId="urn:microsoft.com/office/officeart/2005/8/layout/gear1"/>
    <dgm:cxn modelId="{A9FF8711-94F5-4B07-A544-F9452560D232}" srcId="{0ADA6493-2040-4A02-AB20-885F860C86FE}" destId="{F327FE86-AA4A-4577-9FB0-142DC889F627}" srcOrd="1" destOrd="0" parTransId="{A20ACBF5-B685-49B8-9D3D-0E3D08D9E09A}" sibTransId="{9FCBFD21-F36A-481C-91AE-19B0E27CEA0B}"/>
    <dgm:cxn modelId="{EC8D9BC0-2341-4560-A6AC-E42C5257D0F3}" srcId="{0ADA6493-2040-4A02-AB20-885F860C86FE}" destId="{24D4FD2E-BBFB-4A12-890D-EF32F35AA98B}" srcOrd="0" destOrd="0" parTransId="{9B1B3F1D-E7E4-46DB-9A41-C578E611702A}" sibTransId="{300475B6-09F1-4AD8-8DCB-FE199BE30F39}"/>
    <dgm:cxn modelId="{8955C086-22AA-4C78-A3BC-3273D02205A3}" type="presOf" srcId="{F04D11B4-5E98-4504-995B-AB21872E19EE}" destId="{3ACFB2F3-A6FF-45D5-B503-8A1700A9976C}" srcOrd="0" destOrd="0" presId="urn:microsoft.com/office/officeart/2005/8/layout/gear1"/>
    <dgm:cxn modelId="{D60E63CB-B949-4208-9DF7-697AB233B0FE}" type="presOf" srcId="{24D4FD2E-BBFB-4A12-890D-EF32F35AA98B}" destId="{A1B735B1-0538-42EA-9A5C-DB36DEA4D450}" srcOrd="2" destOrd="0" presId="urn:microsoft.com/office/officeart/2005/8/layout/gear1"/>
    <dgm:cxn modelId="{965BB644-8873-42DC-A1EB-7DB6A0B4CB2C}" type="presOf" srcId="{CA201CCB-F1B2-4668-8A63-7EB0026CD7E9}" destId="{CE8449B0-B98D-442C-B623-D420813C2705}" srcOrd="3" destOrd="0" presId="urn:microsoft.com/office/officeart/2005/8/layout/gear1"/>
    <dgm:cxn modelId="{040D0671-C271-495D-9BE2-8390A93A7C65}" type="presOf" srcId="{CA201CCB-F1B2-4668-8A63-7EB0026CD7E9}" destId="{8AF60404-ED07-44F1-B1ED-AD02D0F35102}" srcOrd="1" destOrd="0" presId="urn:microsoft.com/office/officeart/2005/8/layout/gear1"/>
    <dgm:cxn modelId="{375A936D-025D-4BDA-A259-F9531D3F9A3A}" type="presOf" srcId="{300475B6-09F1-4AD8-8DCB-FE199BE30F39}" destId="{7D958CFC-20F3-4B5D-AC8D-D6D1C27117A4}" srcOrd="0" destOrd="0" presId="urn:microsoft.com/office/officeart/2005/8/layout/gear1"/>
    <dgm:cxn modelId="{89CA28BE-162E-454A-B05B-A8B5688B539D}" type="presOf" srcId="{CA201CCB-F1B2-4668-8A63-7EB0026CD7E9}" destId="{168196E6-327C-4563-8F62-D216338ACD45}" srcOrd="0" destOrd="0" presId="urn:microsoft.com/office/officeart/2005/8/layout/gear1"/>
    <dgm:cxn modelId="{A6B3AF37-54E7-494F-912D-306020483D33}" type="presOf" srcId="{0ADA6493-2040-4A02-AB20-885F860C86FE}" destId="{FDD7E708-2C3C-485C-B1DA-ADE8BAD99C35}" srcOrd="0" destOrd="0" presId="urn:microsoft.com/office/officeart/2005/8/layout/gear1"/>
    <dgm:cxn modelId="{5184E38E-65BA-4EBC-99C8-60492DF15857}" type="presOf" srcId="{F327FE86-AA4A-4577-9FB0-142DC889F627}" destId="{60F0106A-C2EF-49B8-8323-4DD80610E258}" srcOrd="2" destOrd="0" presId="urn:microsoft.com/office/officeart/2005/8/layout/gear1"/>
    <dgm:cxn modelId="{3E661B16-EB70-4A89-9ADA-9014F1A21358}" type="presParOf" srcId="{FDD7E708-2C3C-485C-B1DA-ADE8BAD99C35}" destId="{FF98E4FC-3DDE-447C-AEFD-40DC898661FF}" srcOrd="0" destOrd="0" presId="urn:microsoft.com/office/officeart/2005/8/layout/gear1"/>
    <dgm:cxn modelId="{303A4218-1D4B-41B2-9E9E-5C3C943A890F}" type="presParOf" srcId="{FDD7E708-2C3C-485C-B1DA-ADE8BAD99C35}" destId="{7C4DC980-4E72-4F85-8235-D8AB03574595}" srcOrd="1" destOrd="0" presId="urn:microsoft.com/office/officeart/2005/8/layout/gear1"/>
    <dgm:cxn modelId="{E3EC299D-A5C3-4486-BE95-93A1F1FD7A22}" type="presParOf" srcId="{FDD7E708-2C3C-485C-B1DA-ADE8BAD99C35}" destId="{A1B735B1-0538-42EA-9A5C-DB36DEA4D450}" srcOrd="2" destOrd="0" presId="urn:microsoft.com/office/officeart/2005/8/layout/gear1"/>
    <dgm:cxn modelId="{5921C8F7-B7B4-4B58-9740-5B7F9B2CFCAA}" type="presParOf" srcId="{FDD7E708-2C3C-485C-B1DA-ADE8BAD99C35}" destId="{FEB90048-17D6-4B4A-A8B3-1A6605931742}" srcOrd="3" destOrd="0" presId="urn:microsoft.com/office/officeart/2005/8/layout/gear1"/>
    <dgm:cxn modelId="{CE29316A-4129-410F-8DF0-B48B45810E26}" type="presParOf" srcId="{FDD7E708-2C3C-485C-B1DA-ADE8BAD99C35}" destId="{36CF5E03-FADB-4B66-90E4-A0699BA2D53F}" srcOrd="4" destOrd="0" presId="urn:microsoft.com/office/officeart/2005/8/layout/gear1"/>
    <dgm:cxn modelId="{3B87E476-F318-4E36-BA57-CAED69D59171}" type="presParOf" srcId="{FDD7E708-2C3C-485C-B1DA-ADE8BAD99C35}" destId="{60F0106A-C2EF-49B8-8323-4DD80610E258}" srcOrd="5" destOrd="0" presId="urn:microsoft.com/office/officeart/2005/8/layout/gear1"/>
    <dgm:cxn modelId="{B9D12BF7-31EC-4494-99F3-69106197CEC2}" type="presParOf" srcId="{FDD7E708-2C3C-485C-B1DA-ADE8BAD99C35}" destId="{168196E6-327C-4563-8F62-D216338ACD45}" srcOrd="6" destOrd="0" presId="urn:microsoft.com/office/officeart/2005/8/layout/gear1"/>
    <dgm:cxn modelId="{F31107F4-58B1-497E-8850-C1BCF492CBC7}" type="presParOf" srcId="{FDD7E708-2C3C-485C-B1DA-ADE8BAD99C35}" destId="{8AF60404-ED07-44F1-B1ED-AD02D0F35102}" srcOrd="7" destOrd="0" presId="urn:microsoft.com/office/officeart/2005/8/layout/gear1"/>
    <dgm:cxn modelId="{C0C05096-CAF0-47B1-8DF2-8C7227736F33}" type="presParOf" srcId="{FDD7E708-2C3C-485C-B1DA-ADE8BAD99C35}" destId="{4E420387-1A4B-4D0C-91BA-066467438AF9}" srcOrd="8" destOrd="0" presId="urn:microsoft.com/office/officeart/2005/8/layout/gear1"/>
    <dgm:cxn modelId="{ED6AA61D-FD70-426E-85EA-FCC046EFB646}" type="presParOf" srcId="{FDD7E708-2C3C-485C-B1DA-ADE8BAD99C35}" destId="{CE8449B0-B98D-442C-B623-D420813C2705}" srcOrd="9" destOrd="0" presId="urn:microsoft.com/office/officeart/2005/8/layout/gear1"/>
    <dgm:cxn modelId="{8DA2CCA5-2FD6-4752-AD1D-7A65B45124ED}" type="presParOf" srcId="{FDD7E708-2C3C-485C-B1DA-ADE8BAD99C35}" destId="{7D958CFC-20F3-4B5D-AC8D-D6D1C27117A4}" srcOrd="10" destOrd="0" presId="urn:microsoft.com/office/officeart/2005/8/layout/gear1"/>
    <dgm:cxn modelId="{F2505ED4-98CC-40F0-A0D0-C7C297271CB3}" type="presParOf" srcId="{FDD7E708-2C3C-485C-B1DA-ADE8BAD99C35}" destId="{D322F463-44AE-404C-8A8D-B64320360A07}" srcOrd="11" destOrd="0" presId="urn:microsoft.com/office/officeart/2005/8/layout/gear1"/>
    <dgm:cxn modelId="{044B9FA8-AD7A-49DD-BFB2-114AEFFAFBDD}" type="presParOf" srcId="{FDD7E708-2C3C-485C-B1DA-ADE8BAD99C35}" destId="{3ACFB2F3-A6FF-45D5-B503-8A1700A9976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8E4FC-3DDE-447C-AEFD-40DC898661FF}">
      <dsp:nvSpPr>
        <dsp:cNvPr id="0" name=""/>
        <dsp:cNvSpPr/>
      </dsp:nvSpPr>
      <dsp:spPr>
        <a:xfrm>
          <a:off x="4032866" y="2151862"/>
          <a:ext cx="2630054" cy="2630054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Community </a:t>
          </a:r>
          <a:endParaRPr lang="en-GB" sz="1700" kern="1200" dirty="0"/>
        </a:p>
      </dsp:txBody>
      <dsp:txXfrm>
        <a:off x="4561624" y="2767940"/>
        <a:ext cx="1572538" cy="1351902"/>
      </dsp:txXfrm>
    </dsp:sp>
    <dsp:sp modelId="{FEB90048-17D6-4B4A-A8B3-1A6605931742}">
      <dsp:nvSpPr>
        <dsp:cNvPr id="0" name=""/>
        <dsp:cNvSpPr/>
      </dsp:nvSpPr>
      <dsp:spPr>
        <a:xfrm>
          <a:off x="2502653" y="1530213"/>
          <a:ext cx="1912766" cy="1912766"/>
        </a:xfrm>
        <a:prstGeom prst="gear6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Context </a:t>
          </a:r>
          <a:endParaRPr lang="en-GB" sz="1700" kern="1200" dirty="0"/>
        </a:p>
      </dsp:txBody>
      <dsp:txXfrm>
        <a:off x="2984198" y="2014668"/>
        <a:ext cx="949676" cy="943856"/>
      </dsp:txXfrm>
    </dsp:sp>
    <dsp:sp modelId="{168196E6-327C-4563-8F62-D216338ACD45}">
      <dsp:nvSpPr>
        <dsp:cNvPr id="0" name=""/>
        <dsp:cNvSpPr/>
      </dsp:nvSpPr>
      <dsp:spPr>
        <a:xfrm rot="20700000">
          <a:off x="3573997" y="210599"/>
          <a:ext cx="1874121" cy="1874121"/>
        </a:xfrm>
        <a:prstGeom prst="gear6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Connectors </a:t>
          </a:r>
          <a:endParaRPr lang="en-GB" sz="1700" kern="1200" dirty="0"/>
        </a:p>
      </dsp:txBody>
      <dsp:txXfrm rot="-20700000">
        <a:off x="3985047" y="621649"/>
        <a:ext cx="1052021" cy="1052021"/>
      </dsp:txXfrm>
    </dsp:sp>
    <dsp:sp modelId="{7D958CFC-20F3-4B5D-AC8D-D6D1C27117A4}">
      <dsp:nvSpPr>
        <dsp:cNvPr id="0" name=""/>
        <dsp:cNvSpPr/>
      </dsp:nvSpPr>
      <dsp:spPr>
        <a:xfrm>
          <a:off x="3837135" y="1751284"/>
          <a:ext cx="3366469" cy="3366469"/>
        </a:xfrm>
        <a:prstGeom prst="circularArrow">
          <a:avLst>
            <a:gd name="adj1" fmla="val 4687"/>
            <a:gd name="adj2" fmla="val 299029"/>
            <a:gd name="adj3" fmla="val 2528612"/>
            <a:gd name="adj4" fmla="val 15834721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2F463-44AE-404C-8A8D-B64320360A07}">
      <dsp:nvSpPr>
        <dsp:cNvPr id="0" name=""/>
        <dsp:cNvSpPr/>
      </dsp:nvSpPr>
      <dsp:spPr>
        <a:xfrm>
          <a:off x="2163905" y="1104468"/>
          <a:ext cx="2445950" cy="244595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FB2F3-A6FF-45D5-B503-8A1700A9976C}">
      <dsp:nvSpPr>
        <dsp:cNvPr id="0" name=""/>
        <dsp:cNvSpPr/>
      </dsp:nvSpPr>
      <dsp:spPr>
        <a:xfrm>
          <a:off x="3140494" y="-202425"/>
          <a:ext cx="2637227" cy="263722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8D99D-EE48-497D-8411-F28DE2CC6B64}" type="datetimeFigureOut">
              <a:rPr lang="en-US" smtClean="0"/>
              <a:pPr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DD61B-B4DC-41CC-B19E-BEEB7C57B0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DD61B-B4DC-41CC-B19E-BEEB7C57B0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DD61B-B4DC-41CC-B19E-BEEB7C57B0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1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DD61B-B4DC-41CC-B19E-BEEB7C57B0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16CE-9AA3-4B6E-A0F4-7DCA229DED21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2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3B8A-A424-47A4-8E1B-78C0AC17C17B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6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A280-3DF2-4C92-8E15-C8599F43253A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3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76" y="982134"/>
            <a:ext cx="6868799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581081" y="3678766"/>
            <a:ext cx="6281615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400" y="5029200"/>
            <a:ext cx="7511479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3B3F-362A-41A4-8745-79268CF86E31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26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00" y="2370667"/>
            <a:ext cx="7170849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401" y="5024967"/>
            <a:ext cx="717084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D606-7D0F-4343-BA42-A0276835E802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62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2D4-3140-4EB1-B79F-9031678B809D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6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E47C-DA3A-4E39-9F37-4FCB10C0A687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1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D934-E7AA-4A5C-84E3-7D62AE13F06F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9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AB77-FA18-4685-9ECE-7516583E40D7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2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14524-246B-40ED-8F30-BF7608E6FF83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7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779D6-198D-474D-A949-FB1822810B1D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33AA-9DDE-46B4-A663-D580DC8AAA72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7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C409-B261-44D0-9EBC-639EB1531369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2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5F213-7B7D-4B5F-B128-81EABB54CCD5}" type="datetime1">
              <a:rPr lang="en-US" smtClean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9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ecoveu.org/index.php/en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.rowley@staffs.ac.uk" TargetMode="External"/><Relationship Id="rId2" Type="http://schemas.openxmlformats.org/officeDocument/2006/relationships/hyperlink" Target="mailto:k.b.slack@staffs.ac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mailto:a.c.hughes@staffs.ac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91195" y="1427163"/>
            <a:ext cx="8616928" cy="2387600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UKESAD (UK and European Symposium on Addictive Disorders) </a:t>
            </a:r>
            <a:r>
              <a:rPr lang="en-GB" sz="4400" b="1" dirty="0">
                <a:latin typeface="+mn-lt"/>
              </a:rPr>
              <a:t>International </a:t>
            </a:r>
            <a:r>
              <a:rPr lang="en-GB" sz="4400" b="1" dirty="0" smtClean="0">
                <a:latin typeface="+mn-lt"/>
              </a:rPr>
              <a:t>Conference </a:t>
            </a:r>
            <a:endParaRPr lang="en-GB" b="1" dirty="0">
              <a:latin typeface="+mn-lt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171080" y="3778185"/>
            <a:ext cx="7429500" cy="1655762"/>
          </a:xfrm>
        </p:spPr>
        <p:txBody>
          <a:bodyPr>
            <a:normAutofit fontScale="47500" lnSpcReduction="20000"/>
          </a:bodyPr>
          <a:lstStyle/>
          <a:p>
            <a:endParaRPr lang="en-GB" sz="4000" dirty="0" smtClean="0"/>
          </a:p>
          <a:p>
            <a:endParaRPr lang="en-GB" sz="4000" dirty="0"/>
          </a:p>
          <a:p>
            <a:r>
              <a:rPr lang="en-GB" sz="6500" b="1" dirty="0" smtClean="0"/>
              <a:t>2</a:t>
            </a:r>
            <a:r>
              <a:rPr lang="en-GB" sz="6500" b="1" baseline="30000" dirty="0" smtClean="0"/>
              <a:t>nd</a:t>
            </a:r>
            <a:r>
              <a:rPr lang="en-GB" sz="6500" b="1" dirty="0" smtClean="0"/>
              <a:t> – 4</a:t>
            </a:r>
            <a:r>
              <a:rPr lang="en-GB" sz="6500" b="1" baseline="30000" dirty="0" smtClean="0"/>
              <a:t>th</a:t>
            </a:r>
            <a:r>
              <a:rPr lang="en-GB" sz="6500" b="1" dirty="0" smtClean="0"/>
              <a:t> May 2016</a:t>
            </a:r>
            <a:endParaRPr lang="en-GB" sz="6500" b="1" dirty="0" smtClean="0"/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665" y="5292157"/>
            <a:ext cx="9849335" cy="1147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pic>
        <p:nvPicPr>
          <p:cNvPr id="16" name="Picture 15" descr="C:\Users\Eleni\AppData\Local\Microsoft\Windows\INetCache\Content.Word\STAFFS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5" y="5622608"/>
            <a:ext cx="1022515" cy="660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C:\Users\Eleni\AppData\Local\Microsoft\Windows\INetCache\Content.Word\cardet_logo_new_hv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08" y="5622608"/>
            <a:ext cx="1570925" cy="746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502" y="5433947"/>
            <a:ext cx="924506" cy="1038216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000" y="5584405"/>
            <a:ext cx="1793075" cy="737299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446" y="5875823"/>
            <a:ext cx="1767211" cy="371115"/>
          </a:xfrm>
          <a:prstGeom prst="rect">
            <a:avLst/>
          </a:prstGeom>
        </p:spPr>
      </p:pic>
      <p:pic>
        <p:nvPicPr>
          <p:cNvPr id="21" name="Picture 20" descr="C:\Users\Katerina\AppData\Local\Temp\Temp1_llp-jpg.zip\llp-jpeg\EU_flag_LLP_EN-01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93676" y="223615"/>
            <a:ext cx="1687104" cy="6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6"/>
          <p:cNvSpPr txBox="1"/>
          <p:nvPr/>
        </p:nvSpPr>
        <p:spPr>
          <a:xfrm>
            <a:off x="8007180" y="805887"/>
            <a:ext cx="1860099" cy="31647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chemeClr val="tx1"/>
                </a:solidFill>
                <a:ea typeface="Times New Roman"/>
                <a:cs typeface="Calibri"/>
              </a:rPr>
              <a:t>C</a:t>
            </a:r>
            <a:r>
              <a:rPr lang="pl-PL" sz="900" kern="1200" dirty="0" smtClean="0">
                <a:solidFill>
                  <a:schemeClr val="tx1"/>
                </a:solidFill>
                <a:effectLst/>
                <a:ea typeface="Times New Roman"/>
                <a:cs typeface="Calibri"/>
              </a:rPr>
              <a:t>o-funded </a:t>
            </a:r>
            <a:r>
              <a:rPr lang="pl-PL" sz="900" kern="1200" dirty="0">
                <a:solidFill>
                  <a:schemeClr val="tx1"/>
                </a:solidFill>
                <a:effectLst/>
                <a:ea typeface="Times New Roman"/>
                <a:cs typeface="Calibri"/>
              </a:rPr>
              <a:t>by the European Union</a:t>
            </a:r>
            <a:endParaRPr lang="en-US" sz="9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4995" y="542734"/>
            <a:ext cx="5696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www.recoveu.org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85" y="6448707"/>
            <a:ext cx="5312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Project </a:t>
            </a:r>
            <a:r>
              <a:rPr lang="en-US" sz="1600" dirty="0"/>
              <a:t>Number: </a:t>
            </a:r>
            <a:r>
              <a:rPr lang="en-US" sz="1600" dirty="0" smtClean="0"/>
              <a:t>538955-LLP-1-2013-1-UK-GRUNDTVIG-GMP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956"/>
            <a:ext cx="2197308" cy="98355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927870" y="134650"/>
            <a:ext cx="3772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</a:rPr>
              <a:t>A participative approach to curriculum development for adults in addiction recovery across the European </a:t>
            </a:r>
            <a:r>
              <a:rPr lang="en-US" sz="1200" b="1" dirty="0" smtClean="0">
                <a:solidFill>
                  <a:schemeClr val="accent1"/>
                </a:solidFill>
              </a:rPr>
              <a:t>Union</a:t>
            </a:r>
            <a:endParaRPr lang="en-US" sz="1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2328" y="1266054"/>
            <a:ext cx="3194943" cy="791346"/>
          </a:xfrm>
        </p:spPr>
        <p:txBody>
          <a:bodyPr/>
          <a:lstStyle/>
          <a:p>
            <a:r>
              <a:rPr lang="en-US" dirty="0" smtClean="0"/>
              <a:t>Partner Context 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2328" y="2139404"/>
            <a:ext cx="3194943" cy="3729583"/>
          </a:xfrm>
        </p:spPr>
        <p:txBody>
          <a:bodyPr/>
          <a:lstStyle/>
          <a:p>
            <a:r>
              <a:rPr lang="en-US" b="1" dirty="0" smtClean="0"/>
              <a:t>Cyprus </a:t>
            </a:r>
          </a:p>
          <a:p>
            <a:endParaRPr lang="en-US" dirty="0"/>
          </a:p>
          <a:p>
            <a:r>
              <a:rPr lang="en-US" dirty="0" smtClean="0"/>
              <a:t>Experts in digital learning resource development 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Addiction &amp; Treatment Context </a:t>
            </a:r>
            <a:endParaRPr lang="en-US" dirty="0"/>
          </a:p>
          <a:p>
            <a:r>
              <a:rPr lang="en-US" dirty="0" smtClean="0"/>
              <a:t>Non profit research &amp; development </a:t>
            </a:r>
          </a:p>
          <a:p>
            <a:r>
              <a:rPr lang="en-US" dirty="0" smtClean="0"/>
              <a:t>Working </a:t>
            </a:r>
            <a:r>
              <a:rPr lang="en-US" dirty="0"/>
              <a:t>with largest Therapeutic Community in Cyprus –</a:t>
            </a:r>
            <a:r>
              <a:rPr lang="en-US" b="1" dirty="0"/>
              <a:t> </a:t>
            </a:r>
            <a:r>
              <a:rPr lang="en-US" dirty="0" err="1"/>
              <a:t>Agia</a:t>
            </a:r>
            <a:r>
              <a:rPr lang="en-US" dirty="0"/>
              <a:t> </a:t>
            </a:r>
            <a:r>
              <a:rPr lang="en-US" dirty="0" err="1"/>
              <a:t>Skepi</a:t>
            </a:r>
            <a:r>
              <a:rPr lang="en-US" dirty="0"/>
              <a:t> </a:t>
            </a:r>
          </a:p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19908" y="6439990"/>
            <a:ext cx="7057291" cy="418010"/>
          </a:xfrm>
        </p:spPr>
        <p:txBody>
          <a:bodyPr/>
          <a:lstStyle/>
          <a:p>
            <a:pPr lvl="0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pic>
        <p:nvPicPr>
          <p:cNvPr id="9" name="Picture 8" descr="http://cardet.org/images/newsletterAcyMail/recoveu/CARDE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75692"/>
            <a:ext cx="3768969" cy="28838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0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2328" y="1266054"/>
            <a:ext cx="3194943" cy="791346"/>
          </a:xfrm>
        </p:spPr>
        <p:txBody>
          <a:bodyPr/>
          <a:lstStyle/>
          <a:p>
            <a:r>
              <a:rPr lang="en-US" dirty="0" smtClean="0"/>
              <a:t>Partner Context 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2328" y="2382592"/>
            <a:ext cx="3194943" cy="348639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Italy</a:t>
            </a:r>
          </a:p>
          <a:p>
            <a:endParaRPr lang="en-US" dirty="0"/>
          </a:p>
          <a:p>
            <a:r>
              <a:rPr lang="en-US" dirty="0" smtClean="0"/>
              <a:t>A socio medical cooperative working with people to access rehabilitation and medical support in Rome .</a:t>
            </a:r>
          </a:p>
          <a:p>
            <a:r>
              <a:rPr lang="en-US" b="1" dirty="0" smtClean="0"/>
              <a:t>Addiction &amp; Treatment Context</a:t>
            </a:r>
          </a:p>
          <a:p>
            <a:r>
              <a:rPr lang="en-GB" dirty="0" smtClean="0"/>
              <a:t>Social enterprise – partnership of cooperatives </a:t>
            </a:r>
          </a:p>
          <a:p>
            <a:r>
              <a:rPr lang="en-GB" dirty="0" smtClean="0"/>
              <a:t>Projects and activities in the social sector</a:t>
            </a:r>
          </a:p>
          <a:p>
            <a:r>
              <a:rPr lang="en-GB" dirty="0" smtClean="0"/>
              <a:t>Provides services to improve quality of life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20994" y="6439990"/>
            <a:ext cx="7418913" cy="418010"/>
          </a:xfrm>
        </p:spPr>
        <p:txBody>
          <a:bodyPr/>
          <a:lstStyle/>
          <a:p>
            <a:pPr lvl="0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  <a:p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pic>
        <p:nvPicPr>
          <p:cNvPr id="9" name="Picture 8" descr="http://cardet.org/images/newsletterAcyMail/recoveu/ssaturnin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65384"/>
            <a:ext cx="3686908" cy="3481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0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50831" y="365126"/>
            <a:ext cx="6974132" cy="1325563"/>
          </a:xfrm>
        </p:spPr>
        <p:txBody>
          <a:bodyPr/>
          <a:lstStyle/>
          <a:p>
            <a:r>
              <a:rPr lang="en-GB" b="1" dirty="0" smtClean="0"/>
              <a:t>The story so far .....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reviewed policy and practice across Europe &amp; agreed terms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We designed Focus Group questions to start the conversation and ran these groups in each of the partner countries with a total of 92 people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To try and discover what would be most helpful in terms of resources – core &amp; culturally specific 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76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Tensions – Policy &amp; Practice 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Defining Terms </a:t>
            </a:r>
          </a:p>
          <a:p>
            <a:r>
              <a:rPr lang="en-GB" dirty="0" smtClean="0"/>
              <a:t>Cultural </a:t>
            </a:r>
            <a:r>
              <a:rPr lang="en-GB" dirty="0"/>
              <a:t>context of treatment – State / Church / </a:t>
            </a:r>
            <a:r>
              <a:rPr lang="en-GB" dirty="0" smtClean="0"/>
              <a:t>Charities</a:t>
            </a:r>
          </a:p>
          <a:p>
            <a:r>
              <a:rPr lang="en-GB" dirty="0" smtClean="0"/>
              <a:t>Alcohol </a:t>
            </a:r>
            <a:r>
              <a:rPr lang="en-GB" dirty="0" err="1" smtClean="0"/>
              <a:t>vs</a:t>
            </a:r>
            <a:r>
              <a:rPr lang="en-GB" dirty="0" smtClean="0"/>
              <a:t> Drugs &amp; Residential </a:t>
            </a:r>
            <a:r>
              <a:rPr lang="en-GB" dirty="0" err="1" smtClean="0"/>
              <a:t>vs</a:t>
            </a:r>
            <a:r>
              <a:rPr lang="en-GB" dirty="0" smtClean="0"/>
              <a:t> Community </a:t>
            </a:r>
          </a:p>
          <a:p>
            <a:r>
              <a:rPr lang="en-GB" dirty="0" smtClean="0"/>
              <a:t>All these factors impact on funding &amp; continuity 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Participants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the UK levels of prior attainment ranged from early leaver to 1</a:t>
            </a:r>
            <a:r>
              <a:rPr lang="en-GB" sz="2400" baseline="30000" dirty="0"/>
              <a:t>st</a:t>
            </a:r>
            <a:r>
              <a:rPr lang="en-GB" sz="2400" dirty="0"/>
              <a:t> Degree (2 withdrew from Uni due to Addiction) UK </a:t>
            </a:r>
          </a:p>
          <a:p>
            <a:r>
              <a:rPr lang="en-GB" sz="2400" dirty="0"/>
              <a:t>The average age of service users was 39 (22 – 64) and for service providers 43 (26-63) (</a:t>
            </a:r>
            <a:r>
              <a:rPr lang="en-GB" sz="2400" dirty="0" smtClean="0"/>
              <a:t>comparable with </a:t>
            </a:r>
            <a:r>
              <a:rPr lang="en-GB" sz="2400" dirty="0"/>
              <a:t>the overall treatment community in UK) </a:t>
            </a:r>
          </a:p>
          <a:p>
            <a:r>
              <a:rPr lang="en-GB" sz="2400" dirty="0"/>
              <a:t>All </a:t>
            </a:r>
            <a:r>
              <a:rPr lang="en-GB" sz="2400" dirty="0" err="1" smtClean="0"/>
              <a:t>FGs</a:t>
            </a:r>
            <a:r>
              <a:rPr lang="en-GB" sz="2400" dirty="0" smtClean="0"/>
              <a:t> had </a:t>
            </a:r>
            <a:r>
              <a:rPr lang="en-GB" sz="2400" dirty="0"/>
              <a:t>an aging population (30+) with the exception of Romania younger cohort (23+)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Service Users 25% female &amp; 75% male</a:t>
            </a:r>
          </a:p>
          <a:p>
            <a:r>
              <a:rPr lang="en-GB" sz="2400" dirty="0"/>
              <a:t>Service Providers - 60% female &amp; 40% male </a:t>
            </a:r>
          </a:p>
          <a:p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2554" y="365126"/>
            <a:ext cx="6962409" cy="1325563"/>
          </a:xfrm>
        </p:spPr>
        <p:txBody>
          <a:bodyPr/>
          <a:lstStyle/>
          <a:p>
            <a:r>
              <a:rPr lang="en-GB" dirty="0" smtClean="0"/>
              <a:t>Who we spoke to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1038" y="1406769"/>
            <a:ext cx="8543925" cy="477019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513483"/>
              </p:ext>
            </p:extLst>
          </p:nvPr>
        </p:nvGraphicFramePr>
        <p:xfrm>
          <a:off x="679939" y="1453663"/>
          <a:ext cx="8346830" cy="4607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199"/>
                <a:gridCol w="1057456"/>
                <a:gridCol w="1057456"/>
                <a:gridCol w="1057456"/>
                <a:gridCol w="1057456"/>
                <a:gridCol w="1057456"/>
                <a:gridCol w="1058351"/>
              </a:tblGrid>
              <a:tr h="1651561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Partner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Groups with service users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Groups with service providers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Pilot groups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service users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service providers*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participants per partner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5779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P1 – Staffordshire University – UK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891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P2 - CARDET – Cyprus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8264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P3 – SDP – Romania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891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P4 – SASNSAT – Italy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891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P5 – Soilse – Ireland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2891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Total project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92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97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Similar Themes - across 			       partners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Community and Belonging  </a:t>
            </a:r>
          </a:p>
          <a:p>
            <a:r>
              <a:rPr lang="en-GB" dirty="0" smtClean="0"/>
              <a:t>Communication – different language / understanding of etiquette in new environments </a:t>
            </a:r>
          </a:p>
          <a:p>
            <a:r>
              <a:rPr lang="en-GB" dirty="0" smtClean="0"/>
              <a:t>Being heard  </a:t>
            </a:r>
          </a:p>
          <a:p>
            <a:r>
              <a:rPr lang="en-GB" dirty="0" smtClean="0"/>
              <a:t>Feeling safe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   Differences – across partners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Employment focus and opportunities – benefits &amp; economy dependent </a:t>
            </a:r>
          </a:p>
          <a:p>
            <a:r>
              <a:rPr lang="en-GB" dirty="0" smtClean="0"/>
              <a:t>Ireland – more women than any other partner country but under-resourced – additional barriers when they work to engage more women (childcare)</a:t>
            </a:r>
          </a:p>
          <a:p>
            <a:r>
              <a:rPr lang="en-GB" dirty="0" smtClean="0"/>
              <a:t>Gender specific groups </a:t>
            </a:r>
          </a:p>
          <a:p>
            <a:r>
              <a:rPr lang="en-GB" dirty="0" smtClean="0"/>
              <a:t>Drugs Specific Treatment </a:t>
            </a:r>
            <a:r>
              <a:rPr lang="en-GB" dirty="0" err="1" smtClean="0"/>
              <a:t>vs</a:t>
            </a:r>
            <a:r>
              <a:rPr lang="en-GB" dirty="0" smtClean="0"/>
              <a:t> Alcohol Treatment 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    What we found out…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shared challenge around Stigma – all partners </a:t>
            </a:r>
          </a:p>
          <a:p>
            <a:r>
              <a:rPr lang="en-GB" dirty="0" smtClean="0"/>
              <a:t>People wanted a range of subjects and ways to both </a:t>
            </a:r>
            <a:r>
              <a:rPr lang="en-GB" b="1" i="1" dirty="0" smtClean="0"/>
              <a:t>re-enter</a:t>
            </a:r>
            <a:r>
              <a:rPr lang="en-GB" dirty="0" smtClean="0"/>
              <a:t> and enter professions </a:t>
            </a:r>
          </a:p>
          <a:p>
            <a:r>
              <a:rPr lang="en-GB" dirty="0" smtClean="0"/>
              <a:t>People wanted to know how to articulate their skills and demonstrate learning when they had gaps in their employment history</a:t>
            </a:r>
          </a:p>
          <a:p>
            <a:r>
              <a:rPr lang="en-GB" dirty="0" smtClean="0"/>
              <a:t>People wanted to be taken for who they were today, not have to constantly explain their past  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		Key Themes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563859"/>
              </p:ext>
            </p:extLst>
          </p:nvPr>
        </p:nvGraphicFramePr>
        <p:xfrm>
          <a:off x="681038" y="1395046"/>
          <a:ext cx="8543925" cy="478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3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Addiction Recovery &amp; Adult Learning</a:t>
            </a:r>
            <a:br>
              <a:rPr lang="en-GB" dirty="0"/>
            </a:b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000" dirty="0" smtClean="0"/>
              <a:t>Conversations across Europe with people in recovery.</a:t>
            </a:r>
          </a:p>
          <a:p>
            <a:endParaRPr lang="en-GB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665" y="5292157"/>
            <a:ext cx="9849335" cy="1147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pic>
        <p:nvPicPr>
          <p:cNvPr id="16" name="Picture 15" descr="C:\Users\Eleni\AppData\Local\Microsoft\Windows\INetCache\Content.Word\STAFFS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5" y="5622608"/>
            <a:ext cx="1022515" cy="660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C:\Users\Eleni\AppData\Local\Microsoft\Windows\INetCache\Content.Word\cardet_logo_new_hv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08" y="5622608"/>
            <a:ext cx="1570925" cy="746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502" y="5433947"/>
            <a:ext cx="924506" cy="1038216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000" y="5584405"/>
            <a:ext cx="1793075" cy="737299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446" y="5875823"/>
            <a:ext cx="1767211" cy="371115"/>
          </a:xfrm>
          <a:prstGeom prst="rect">
            <a:avLst/>
          </a:prstGeom>
        </p:spPr>
      </p:pic>
      <p:pic>
        <p:nvPicPr>
          <p:cNvPr id="21" name="Picture 20" descr="C:\Users\Katerina\AppData\Local\Temp\Temp1_llp-jpg.zip\llp-jpeg\EU_flag_LLP_EN-01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93676" y="223615"/>
            <a:ext cx="1687104" cy="66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6"/>
          <p:cNvSpPr txBox="1"/>
          <p:nvPr/>
        </p:nvSpPr>
        <p:spPr>
          <a:xfrm>
            <a:off x="8007180" y="805887"/>
            <a:ext cx="1860099" cy="31647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900" dirty="0">
                <a:solidFill>
                  <a:schemeClr val="tx1"/>
                </a:solidFill>
                <a:ea typeface="Times New Roman"/>
                <a:cs typeface="Calibri"/>
              </a:rPr>
              <a:t>C</a:t>
            </a:r>
            <a:r>
              <a:rPr lang="pl-PL" sz="900" kern="1200" dirty="0" smtClean="0">
                <a:solidFill>
                  <a:schemeClr val="tx1"/>
                </a:solidFill>
                <a:effectLst/>
                <a:ea typeface="Times New Roman"/>
                <a:cs typeface="Calibri"/>
              </a:rPr>
              <a:t>o-funded </a:t>
            </a:r>
            <a:r>
              <a:rPr lang="pl-PL" sz="900" kern="1200" dirty="0">
                <a:solidFill>
                  <a:schemeClr val="tx1"/>
                </a:solidFill>
                <a:effectLst/>
                <a:ea typeface="Times New Roman"/>
                <a:cs typeface="Calibri"/>
              </a:rPr>
              <a:t>by the European Union</a:t>
            </a:r>
            <a:endParaRPr lang="en-US" sz="9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4995" y="542734"/>
            <a:ext cx="5696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www.recoveu.org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3785" y="6448707"/>
            <a:ext cx="5312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Project </a:t>
            </a:r>
            <a:r>
              <a:rPr lang="en-US" sz="1600" dirty="0"/>
              <a:t>Number: </a:t>
            </a:r>
            <a:r>
              <a:rPr lang="en-US" sz="1600" dirty="0" smtClean="0"/>
              <a:t>538955-LLP-1-2013-1-UK-GRUNDTVIG-GMP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956"/>
            <a:ext cx="2197308" cy="98355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927870" y="134650"/>
            <a:ext cx="3772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</a:rPr>
              <a:t>A participative approach to curriculum development for adults in addiction recovery across the European </a:t>
            </a:r>
            <a:r>
              <a:rPr lang="en-US" sz="1200" b="1" dirty="0" smtClean="0">
                <a:solidFill>
                  <a:schemeClr val="accent1"/>
                </a:solidFill>
              </a:rPr>
              <a:t>Union</a:t>
            </a:r>
            <a:endParaRPr lang="en-US" sz="1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		Context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Practicalities  </a:t>
            </a:r>
          </a:p>
          <a:p>
            <a:r>
              <a:rPr lang="en-GB" dirty="0" smtClean="0"/>
              <a:t>Isolation </a:t>
            </a:r>
          </a:p>
          <a:p>
            <a:r>
              <a:rPr lang="en-GB" dirty="0" smtClean="0"/>
              <a:t>Disclosure </a:t>
            </a:r>
          </a:p>
          <a:p>
            <a:r>
              <a:rPr lang="en-GB" dirty="0" smtClean="0"/>
              <a:t>Language – common practice &amp; culture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         Community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Acceptance </a:t>
            </a:r>
          </a:p>
          <a:p>
            <a:r>
              <a:rPr lang="en-GB" dirty="0" smtClean="0"/>
              <a:t>Different Social Norms </a:t>
            </a:r>
          </a:p>
          <a:p>
            <a:r>
              <a:rPr lang="en-GB" dirty="0" smtClean="0"/>
              <a:t>Credibility </a:t>
            </a:r>
            <a:r>
              <a:rPr lang="en-GB" dirty="0" err="1" smtClean="0"/>
              <a:t>vs</a:t>
            </a:r>
            <a:r>
              <a:rPr lang="en-GB" dirty="0" smtClean="0"/>
              <a:t> Disclosure (Exposure)</a:t>
            </a:r>
          </a:p>
          <a:p>
            <a:r>
              <a:rPr lang="en-GB" dirty="0" smtClean="0"/>
              <a:t>Moving from Group Therapy to Generic Learning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		Connectors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Roles for people to support transition </a:t>
            </a:r>
          </a:p>
          <a:p>
            <a:r>
              <a:rPr lang="en-GB" dirty="0" smtClean="0"/>
              <a:t>Using learning in Recovery to inform new learning </a:t>
            </a:r>
          </a:p>
          <a:p>
            <a:r>
              <a:rPr lang="en-GB" dirty="0" smtClean="0"/>
              <a:t>Reflection and Reflexivity </a:t>
            </a:r>
          </a:p>
          <a:p>
            <a:r>
              <a:rPr lang="en-GB" dirty="0" smtClean="0"/>
              <a:t>Challenging assumptions about prior </a:t>
            </a:r>
            <a:r>
              <a:rPr lang="en-GB" dirty="0"/>
              <a:t>learning </a:t>
            </a:r>
            <a:endParaRPr lang="en-GB" dirty="0" smtClean="0"/>
          </a:p>
          <a:p>
            <a:r>
              <a:rPr lang="en-GB" dirty="0" smtClean="0"/>
              <a:t>Job Opportunities (reduced) (DBS) </a:t>
            </a:r>
          </a:p>
          <a:p>
            <a:r>
              <a:rPr lang="en-GB" dirty="0" smtClean="0"/>
              <a:t>Personal Development </a:t>
            </a:r>
            <a:endParaRPr lang="en-GB" dirty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 </a:t>
            </a:r>
            <a:r>
              <a:rPr lang="en-GB" dirty="0" smtClean="0"/>
              <a:t>       Draft Course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Pilot and Draft Course Overview</a:t>
            </a:r>
          </a:p>
          <a:p>
            <a:r>
              <a:rPr lang="en-GB" dirty="0" smtClean="0"/>
              <a:t>Core &amp; Cultural Modules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8" y="306000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          Access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Access 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recoveu.org/index.php/en/http://recoveu.org/index.php/en/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</a:t>
            </a:r>
            <a:r>
              <a:rPr lang="en-GB" sz="3600" b="1" dirty="0" smtClean="0"/>
              <a:t>CONFERENCE – 3</a:t>
            </a:r>
            <a:r>
              <a:rPr lang="en-GB" sz="3600" b="1" baseline="30000" dirty="0" smtClean="0"/>
              <a:t>RD</a:t>
            </a:r>
            <a:r>
              <a:rPr lang="en-GB" sz="3600" b="1" dirty="0" smtClean="0"/>
              <a:t> &amp; 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NOVEMBER</a:t>
            </a:r>
            <a:endParaRPr lang="en-GB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1038" y="1324708"/>
            <a:ext cx="8543925" cy="48522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/>
              <a:t>RECOVEU – DEVELOPED WITH PEOPLE IN RECOVERY </a:t>
            </a:r>
            <a:r>
              <a:rPr lang="en-GB" b="1" u="sng" dirty="0"/>
              <a:t>FOR</a:t>
            </a:r>
            <a:r>
              <a:rPr lang="en-GB" b="1" dirty="0"/>
              <a:t> PEOPLE </a:t>
            </a:r>
            <a:r>
              <a:rPr lang="en-GB" b="1" dirty="0" smtClean="0"/>
              <a:t>IN RECOVERY</a:t>
            </a:r>
          </a:p>
          <a:p>
            <a:pPr marL="0" indent="0" algn="ctr">
              <a:buNone/>
            </a:pPr>
            <a:r>
              <a:rPr lang="en-GB" b="1" dirty="0" smtClean="0"/>
              <a:t>NICOSIA</a:t>
            </a:r>
            <a:r>
              <a:rPr lang="en-GB" b="1" dirty="0"/>
              <a:t>, CYPRUS</a:t>
            </a:r>
            <a:endParaRPr lang="en-GB" dirty="0"/>
          </a:p>
          <a:p>
            <a:pPr lvl="0"/>
            <a:r>
              <a:rPr lang="en-GB" dirty="0" smtClean="0"/>
              <a:t>Meet </a:t>
            </a:r>
            <a:r>
              <a:rPr lang="en-GB" dirty="0"/>
              <a:t>the project partners and talk about how we consulted with people in recovery to develop the course </a:t>
            </a:r>
          </a:p>
          <a:p>
            <a:pPr lvl="0"/>
            <a:r>
              <a:rPr lang="en-GB" dirty="0"/>
              <a:t>Learn about using the Course Facilitation Pack, including the Evaluation Toolkit, and the E-Learning Platform</a:t>
            </a:r>
          </a:p>
          <a:p>
            <a:pPr lvl="0"/>
            <a:r>
              <a:rPr lang="en-GB" dirty="0"/>
              <a:t>Network and learn about future plans for disseminating project outputs </a:t>
            </a:r>
          </a:p>
          <a:p>
            <a:pPr lvl="0"/>
            <a:r>
              <a:rPr lang="en-GB" dirty="0"/>
              <a:t>Take part in a round table discussion on recommendations for </a:t>
            </a:r>
            <a:r>
              <a:rPr lang="en-GB" dirty="0" smtClean="0"/>
              <a:t>policy</a:t>
            </a:r>
          </a:p>
          <a:p>
            <a:pPr lvl="0"/>
            <a:r>
              <a:rPr lang="en-GB" dirty="0" smtClean="0"/>
              <a:t>Free to attend, some funding  for travel and accommodation  may be available – recovery advocates, volunteers </a:t>
            </a:r>
            <a:endParaRPr lang="en-GB" dirty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		Resources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Posters &amp; Leaflets </a:t>
            </a:r>
          </a:p>
          <a:p>
            <a:r>
              <a:rPr lang="en-GB" dirty="0" smtClean="0"/>
              <a:t>Executive Summary Policy &amp; Practice Review </a:t>
            </a:r>
          </a:p>
          <a:p>
            <a:r>
              <a:rPr lang="en-GB" dirty="0" smtClean="0"/>
              <a:t>Facilitation Pack – course outline 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sz="2000" dirty="0"/>
              <a:t>Reference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Fanghanel</a:t>
            </a:r>
            <a:r>
              <a:rPr lang="en-GB" sz="2000" dirty="0"/>
              <a:t>, J. (2004) Capturing dissonance in university teacher education environments, Studies in Higher Education, 29(5), 575–90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         Contact Details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alibri Light"/>
              </a:rPr>
              <a:t>Conference </a:t>
            </a:r>
            <a:r>
              <a:rPr lang="en-US" b="1" dirty="0" smtClean="0">
                <a:solidFill>
                  <a:prstClr val="black"/>
                </a:solidFill>
                <a:latin typeface="Calibri Light"/>
              </a:rPr>
              <a:t>Queries – Tom Ward </a:t>
            </a:r>
            <a:endParaRPr lang="en-US" dirty="0"/>
          </a:p>
          <a:p>
            <a:r>
              <a:rPr lang="en-US" b="1" dirty="0">
                <a:solidFill>
                  <a:prstClr val="black"/>
                </a:solidFill>
                <a:latin typeface="Calibri Light"/>
              </a:rPr>
              <a:t>t.ward@staffs.ac.uk </a:t>
            </a:r>
            <a:r>
              <a:rPr lang="en-US" b="1" dirty="0" smtClean="0">
                <a:solidFill>
                  <a:prstClr val="black"/>
                </a:solidFill>
                <a:latin typeface="Calibri Light"/>
              </a:rPr>
              <a:t> - 01782294902</a:t>
            </a:r>
            <a:endParaRPr lang="en-US" dirty="0"/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k.b.slack@staffs.ac.uk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r>
              <a:rPr lang="en-US" b="1" dirty="0" smtClean="0"/>
              <a:t>j</a:t>
            </a:r>
            <a:r>
              <a:rPr lang="en-US" b="1" dirty="0" smtClean="0">
                <a:hlinkClick r:id="rId3"/>
              </a:rPr>
              <a:t>.rowley@staffs.ac.uk</a:t>
            </a:r>
            <a:r>
              <a:rPr lang="en-US" b="1" dirty="0" smtClean="0"/>
              <a:t> 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a.c.hughes@staffs.ac.uk</a:t>
            </a: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56883" y="365126"/>
            <a:ext cx="6968079" cy="1325563"/>
          </a:xfrm>
        </p:spPr>
        <p:txBody>
          <a:bodyPr/>
          <a:lstStyle/>
          <a:p>
            <a:r>
              <a:rPr lang="en-US" dirty="0" smtClean="0"/>
              <a:t>Project Overview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83104" y="1770935"/>
            <a:ext cx="421005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PARTNERS </a:t>
            </a:r>
          </a:p>
          <a:p>
            <a:r>
              <a:rPr lang="en-US" dirty="0" smtClean="0"/>
              <a:t>UK </a:t>
            </a:r>
          </a:p>
          <a:p>
            <a:r>
              <a:rPr lang="en-US" dirty="0" smtClean="0"/>
              <a:t>Romania</a:t>
            </a:r>
          </a:p>
          <a:p>
            <a:r>
              <a:rPr lang="en-US" dirty="0" smtClean="0"/>
              <a:t>Cyprus </a:t>
            </a:r>
          </a:p>
          <a:p>
            <a:r>
              <a:rPr lang="en-US" dirty="0" smtClean="0"/>
              <a:t>Italy </a:t>
            </a:r>
          </a:p>
          <a:p>
            <a:r>
              <a:rPr lang="en-US" dirty="0" smtClean="0"/>
              <a:t>Ireland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26927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83323" y="6426927"/>
            <a:ext cx="6611815" cy="294549"/>
          </a:xfrm>
        </p:spPr>
        <p:txBody>
          <a:bodyPr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Project </a:t>
            </a:r>
            <a:r>
              <a:rPr lang="en-US" sz="1400" b="1" dirty="0">
                <a:solidFill>
                  <a:schemeClr val="tx1"/>
                </a:solidFill>
              </a:rPr>
              <a:t>Number: 538955-LLP-1-2013-1-UK-</a:t>
            </a:r>
            <a:r>
              <a:rPr lang="en-US" sz="1400" b="1" dirty="0" err="1">
                <a:solidFill>
                  <a:schemeClr val="tx1"/>
                </a:solidFill>
              </a:rPr>
              <a:t>GRUNDTVIG</a:t>
            </a:r>
            <a:r>
              <a:rPr lang="en-US" sz="1400" b="1" dirty="0">
                <a:solidFill>
                  <a:schemeClr val="tx1"/>
                </a:solidFill>
              </a:rPr>
              <a:t>-</a:t>
            </a:r>
            <a:r>
              <a:rPr lang="en-US" sz="1400" b="1" dirty="0" err="1">
                <a:solidFill>
                  <a:schemeClr val="tx1"/>
                </a:solidFill>
              </a:rPr>
              <a:t>GMP</a:t>
            </a:r>
            <a:endParaRPr lang="en-US" sz="14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5075818" cy="4351338"/>
          </a:xfrm>
        </p:spPr>
        <p:txBody>
          <a:bodyPr/>
          <a:lstStyle/>
          <a:p>
            <a:r>
              <a:rPr lang="en-GB" dirty="0" smtClean="0"/>
              <a:t>RECOVEU  3 year project </a:t>
            </a:r>
          </a:p>
          <a:p>
            <a:r>
              <a:rPr lang="en-GB" dirty="0" smtClean="0"/>
              <a:t>Completes in December 2016 </a:t>
            </a:r>
          </a:p>
          <a:p>
            <a:r>
              <a:rPr lang="en-GB" dirty="0" smtClean="0"/>
              <a:t>Participative approach to curriculum development with adults in addiction recovery who wish to enter Higher Education or other learning as an adult</a:t>
            </a:r>
          </a:p>
        </p:txBody>
      </p:sp>
    </p:spTree>
    <p:extLst>
      <p:ext uri="{BB962C8B-B14F-4D97-AF65-F5344CB8AC3E}">
        <p14:creationId xmlns:p14="http://schemas.microsoft.com/office/powerpoint/2010/main" val="10677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The Recovery Edge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People in Recovery have an under utilised advantage when entering learning as an adult </a:t>
            </a:r>
            <a:endParaRPr lang="en-US" b="1" dirty="0" smtClean="0"/>
          </a:p>
          <a:p>
            <a:endParaRPr lang="en-GB" b="1" dirty="0"/>
          </a:p>
          <a:p>
            <a:r>
              <a:rPr lang="en-US" dirty="0" smtClean="0"/>
              <a:t>People </a:t>
            </a:r>
            <a:r>
              <a:rPr lang="en-US" dirty="0"/>
              <a:t>in recovery often have an </a:t>
            </a:r>
            <a:r>
              <a:rPr lang="en-US" dirty="0" smtClean="0"/>
              <a:t>‘edge’ </a:t>
            </a:r>
            <a:r>
              <a:rPr lang="en-US" dirty="0"/>
              <a:t>on other adult learners – they have often spent more time </a:t>
            </a:r>
            <a:r>
              <a:rPr lang="en-US" dirty="0" smtClean="0"/>
              <a:t>honing reflective thinking, than many of </a:t>
            </a:r>
            <a:r>
              <a:rPr lang="en-US" dirty="0"/>
              <a:t>their peers in adult learning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Reflection and Reflexivity is intrinsic to being a critical learner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Reflection </a:t>
            </a:r>
            <a:r>
              <a:rPr lang="en-US" dirty="0"/>
              <a:t>and </a:t>
            </a:r>
            <a:r>
              <a:rPr lang="en-US" dirty="0" smtClean="0"/>
              <a:t>Reflexivity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Intrinsic </a:t>
            </a:r>
            <a:r>
              <a:rPr lang="en-US" dirty="0"/>
              <a:t>to being a critical learner </a:t>
            </a:r>
            <a:endParaRPr lang="en-US" dirty="0" smtClean="0"/>
          </a:p>
          <a:p>
            <a:endParaRPr lang="en-US" dirty="0" smtClean="0"/>
          </a:p>
          <a:p>
            <a:r>
              <a:rPr lang="en-GB" dirty="0"/>
              <a:t>Reflective practice and reflexivity are states of mind, an </a:t>
            </a:r>
            <a:r>
              <a:rPr lang="en-GB" dirty="0" smtClean="0"/>
              <a:t>on-going </a:t>
            </a:r>
            <a:r>
              <a:rPr lang="en-GB" dirty="0"/>
              <a:t>constituent of practice, not a technique, or curriculum element, but a pedagogical approach which should ‘pervade the curriculum’ (</a:t>
            </a:r>
            <a:r>
              <a:rPr lang="en-GB" dirty="0" err="1"/>
              <a:t>Fanghanel</a:t>
            </a:r>
            <a:r>
              <a:rPr lang="en-GB" dirty="0"/>
              <a:t> 2004, p. 576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200" dirty="0" smtClean="0"/>
              <a:t>Reflection – Learning from experience </a:t>
            </a:r>
            <a:endParaRPr lang="en-US" sz="1200" dirty="0"/>
          </a:p>
          <a:p>
            <a:r>
              <a:rPr lang="en-US" sz="1200" dirty="0" smtClean="0"/>
              <a:t>Reflexivity – Thinking about thinking </a:t>
            </a:r>
            <a:endParaRPr lang="en-GB" sz="1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439989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schemeClr val="tx1"/>
                </a:solidFill>
              </a:rPr>
              <a:t>GRUNDTVIG</a:t>
            </a:r>
            <a:r>
              <a:rPr lang="en-US" sz="1400" b="1" dirty="0">
                <a:solidFill>
                  <a:schemeClr val="tx1"/>
                </a:solidFill>
              </a:rPr>
              <a:t>-</a:t>
            </a:r>
            <a:r>
              <a:rPr lang="en-US" sz="1400" b="1" dirty="0" err="1">
                <a:solidFill>
                  <a:schemeClr val="tx1"/>
                </a:solidFill>
              </a:rPr>
              <a:t>GMP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8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Evolution of the proposal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/>
              <a:t>Years from inception to </a:t>
            </a:r>
            <a:r>
              <a:rPr lang="en-US" dirty="0" smtClean="0"/>
              <a:t>award </a:t>
            </a:r>
          </a:p>
          <a:p>
            <a:r>
              <a:rPr lang="en-US" dirty="0" smtClean="0"/>
              <a:t>1st bid refused </a:t>
            </a:r>
          </a:p>
          <a:p>
            <a:r>
              <a:rPr lang="en-US" dirty="0" smtClean="0"/>
              <a:t>Had to focus on employability to meet Lifelong Learning EU aims &amp; be more innovative </a:t>
            </a:r>
          </a:p>
          <a:p>
            <a:r>
              <a:rPr lang="en-US" dirty="0" smtClean="0"/>
              <a:t>Searching, shortlisting &amp; vetting partners </a:t>
            </a:r>
          </a:p>
          <a:p>
            <a:r>
              <a:rPr lang="en-US" dirty="0" smtClean="0"/>
              <a:t>Bid meeting in UK – completes Dec 2016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Project 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965" y="323973"/>
            <a:ext cx="1901825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4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2328" y="1266054"/>
            <a:ext cx="3194943" cy="791346"/>
          </a:xfrm>
        </p:spPr>
        <p:txBody>
          <a:bodyPr/>
          <a:lstStyle/>
          <a:p>
            <a:r>
              <a:rPr lang="en-US" dirty="0" smtClean="0"/>
              <a:t>Partner Context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2328" y="2212297"/>
            <a:ext cx="3876793" cy="390551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UK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Dr</a:t>
            </a:r>
            <a:r>
              <a:rPr lang="en-US" dirty="0" smtClean="0"/>
              <a:t> Jane Rowley </a:t>
            </a:r>
          </a:p>
          <a:p>
            <a:r>
              <a:rPr lang="en-US" dirty="0"/>
              <a:t>Doctoral research into </a:t>
            </a:r>
            <a:r>
              <a:rPr lang="en-US" dirty="0" smtClean="0"/>
              <a:t>Education, </a:t>
            </a:r>
            <a:r>
              <a:rPr lang="en-US" dirty="0"/>
              <a:t>as a way people sustain recovery </a:t>
            </a:r>
          </a:p>
          <a:p>
            <a:r>
              <a:rPr lang="en-US" dirty="0" smtClean="0"/>
              <a:t>Addiction Counsellor and Lecturer 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en-US" dirty="0" smtClean="0"/>
              <a:t>im Slack </a:t>
            </a:r>
          </a:p>
          <a:p>
            <a:r>
              <a:rPr lang="en-US" dirty="0" smtClean="0"/>
              <a:t>Research into </a:t>
            </a:r>
            <a:r>
              <a:rPr lang="en-US" dirty="0"/>
              <a:t>w</a:t>
            </a:r>
            <a:r>
              <a:rPr lang="en-US" dirty="0" smtClean="0"/>
              <a:t>idening </a:t>
            </a:r>
            <a:r>
              <a:rPr lang="en-US" dirty="0"/>
              <a:t>p</a:t>
            </a:r>
            <a:r>
              <a:rPr lang="en-US" dirty="0" smtClean="0"/>
              <a:t>articipation and the student experience 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Amanda Hughes </a:t>
            </a:r>
          </a:p>
          <a:p>
            <a:r>
              <a:rPr lang="en-US" dirty="0" smtClean="0"/>
              <a:t>Research into self efficacy </a:t>
            </a:r>
            <a:endParaRPr lang="en-US" dirty="0"/>
          </a:p>
          <a:p>
            <a:r>
              <a:rPr lang="en-US" b="1" dirty="0"/>
              <a:t>Addiction &amp; Treatment Context </a:t>
            </a:r>
            <a:endParaRPr lang="en-US" b="1" dirty="0" smtClean="0"/>
          </a:p>
          <a:p>
            <a:r>
              <a:rPr lang="en-US" dirty="0" smtClean="0"/>
              <a:t>Bio-Psycho-Social Support – pilot resources in Independent Drug Service User Forum  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35723" y="6356351"/>
            <a:ext cx="6178062" cy="365125"/>
          </a:xfrm>
        </p:spPr>
        <p:txBody>
          <a:bodyPr/>
          <a:lstStyle/>
          <a:p>
            <a:pPr lvl="0"/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Project </a:t>
            </a:r>
            <a:r>
              <a:rPr lang="en-US" sz="1400" b="1" dirty="0">
                <a:solidFill>
                  <a:prstClr val="black"/>
                </a:solidFill>
              </a:rPr>
              <a:t>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217" y="2574950"/>
            <a:ext cx="2893939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1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2328" y="1266054"/>
            <a:ext cx="3194943" cy="791346"/>
          </a:xfrm>
        </p:spPr>
        <p:txBody>
          <a:bodyPr/>
          <a:lstStyle/>
          <a:p>
            <a:r>
              <a:rPr lang="en-US" dirty="0" smtClean="0"/>
              <a:t>Partner Context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2328" y="2318196"/>
            <a:ext cx="3194943" cy="3550791"/>
          </a:xfrm>
        </p:spPr>
        <p:txBody>
          <a:bodyPr>
            <a:normAutofit/>
          </a:bodyPr>
          <a:lstStyle/>
          <a:p>
            <a:r>
              <a:rPr lang="en-US" b="1" dirty="0" smtClean="0"/>
              <a:t>Romania</a:t>
            </a:r>
          </a:p>
          <a:p>
            <a:r>
              <a:rPr lang="en-US" dirty="0" smtClean="0"/>
              <a:t>Running a drop in and day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Addiction Counselling and After Care </a:t>
            </a:r>
            <a:r>
              <a:rPr lang="en-US" dirty="0" err="1" smtClean="0"/>
              <a:t>programme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Addiction &amp; Treatment </a:t>
            </a:r>
            <a:r>
              <a:rPr lang="en-US" b="1" dirty="0"/>
              <a:t>Context </a:t>
            </a:r>
            <a:endParaRPr lang="en-US" dirty="0"/>
          </a:p>
          <a:p>
            <a:r>
              <a:rPr lang="en-US" dirty="0" smtClean="0"/>
              <a:t>Predominantly street homeless users of alcohol, heroin and young people using solvents and alcohol </a:t>
            </a:r>
          </a:p>
          <a:p>
            <a:endParaRPr lang="en-US" dirty="0"/>
          </a:p>
          <a:p>
            <a:r>
              <a:rPr lang="en-US" dirty="0" smtClean="0"/>
              <a:t>(Youngest cohort)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95047" y="6356351"/>
            <a:ext cx="6799384" cy="365125"/>
          </a:xfrm>
        </p:spPr>
        <p:txBody>
          <a:bodyPr/>
          <a:lstStyle/>
          <a:p>
            <a:pPr lvl="0"/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Project </a:t>
            </a:r>
            <a:r>
              <a:rPr lang="en-US" sz="1400" b="1" dirty="0">
                <a:solidFill>
                  <a:prstClr val="black"/>
                </a:solidFill>
              </a:rPr>
              <a:t>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pic>
        <p:nvPicPr>
          <p:cNvPr id="9" name="Picture 8" descr="http://cardet.org/images/newsletterAcyMail/recoveu/sdp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877" y="2192215"/>
            <a:ext cx="4513385" cy="2895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560277" y="1336431"/>
            <a:ext cx="4583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</a:t>
            </a:r>
            <a:r>
              <a:rPr lang="en-GB" b="1" dirty="0"/>
              <a:t>St. </a:t>
            </a:r>
            <a:r>
              <a:rPr lang="en-GB" b="1" dirty="0" err="1"/>
              <a:t>Dimitrie</a:t>
            </a:r>
            <a:r>
              <a:rPr lang="en-GB" b="1" dirty="0"/>
              <a:t> </a:t>
            </a:r>
            <a:r>
              <a:rPr lang="en-GB" dirty="0"/>
              <a:t> </a:t>
            </a:r>
            <a:r>
              <a:rPr lang="en-GB" dirty="0" smtClean="0"/>
              <a:t>Counselling </a:t>
            </a:r>
            <a:r>
              <a:rPr lang="en-GB" dirty="0"/>
              <a:t>and Education </a:t>
            </a:r>
            <a:r>
              <a:rPr lang="en-GB" dirty="0" smtClean="0"/>
              <a:t>Centre </a:t>
            </a:r>
            <a:r>
              <a:rPr lang="en-GB" dirty="0"/>
              <a:t>in </a:t>
            </a:r>
            <a:r>
              <a:rPr lang="en-GB" dirty="0" err="1" smtClean="0"/>
              <a:t>Cluj</a:t>
            </a:r>
            <a:r>
              <a:rPr lang="en-GB" dirty="0"/>
              <a:t>, Romania</a:t>
            </a:r>
          </a:p>
        </p:txBody>
      </p:sp>
    </p:spTree>
    <p:extLst>
      <p:ext uri="{BB962C8B-B14F-4D97-AF65-F5344CB8AC3E}">
        <p14:creationId xmlns:p14="http://schemas.microsoft.com/office/powerpoint/2010/main" val="34795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2328" y="1266054"/>
            <a:ext cx="3194943" cy="791346"/>
          </a:xfrm>
        </p:spPr>
        <p:txBody>
          <a:bodyPr/>
          <a:lstStyle/>
          <a:p>
            <a:r>
              <a:rPr lang="en-US" dirty="0" smtClean="0"/>
              <a:t>Partner Context 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82328" y="2343954"/>
            <a:ext cx="3194943" cy="3525033"/>
          </a:xfrm>
        </p:spPr>
        <p:txBody>
          <a:bodyPr>
            <a:normAutofit/>
          </a:bodyPr>
          <a:lstStyle/>
          <a:p>
            <a:r>
              <a:rPr lang="en-US" b="1" dirty="0" smtClean="0"/>
              <a:t>Ireland </a:t>
            </a:r>
            <a:endParaRPr lang="en-US" dirty="0"/>
          </a:p>
          <a:p>
            <a:r>
              <a:rPr lang="en-US" dirty="0" smtClean="0"/>
              <a:t>Recovery service based in Dublin working with people in recovery</a:t>
            </a:r>
          </a:p>
          <a:p>
            <a:r>
              <a:rPr lang="en-US" b="1" dirty="0" smtClean="0"/>
              <a:t>Addiction </a:t>
            </a:r>
            <a:r>
              <a:rPr lang="en-US" b="1" dirty="0"/>
              <a:t>&amp; Treatment Context </a:t>
            </a:r>
            <a:endParaRPr lang="en-US" dirty="0"/>
          </a:p>
          <a:p>
            <a:r>
              <a:rPr lang="en-GB" dirty="0"/>
              <a:t>H</a:t>
            </a:r>
            <a:r>
              <a:rPr lang="en-GB" dirty="0" smtClean="0"/>
              <a:t>olistic rehabilitation service. </a:t>
            </a:r>
            <a:endParaRPr lang="en-GB" dirty="0"/>
          </a:p>
          <a:p>
            <a:r>
              <a:rPr lang="en-GB" dirty="0"/>
              <a:t>Addiction education</a:t>
            </a:r>
          </a:p>
          <a:p>
            <a:r>
              <a:rPr lang="en-GB" dirty="0"/>
              <a:t>Recovery group sessions</a:t>
            </a:r>
          </a:p>
          <a:p>
            <a:r>
              <a:rPr lang="en-GB" dirty="0"/>
              <a:t>Individual care </a:t>
            </a:r>
            <a:r>
              <a:rPr lang="en-GB" dirty="0" smtClean="0"/>
              <a:t>planning</a:t>
            </a:r>
            <a:endParaRPr lang="en-GB" dirty="0"/>
          </a:p>
          <a:p>
            <a:r>
              <a:rPr lang="en-GB" dirty="0" smtClean="0"/>
              <a:t>Aftercare</a:t>
            </a:r>
            <a:endParaRPr lang="en-GB" dirty="0"/>
          </a:p>
          <a:p>
            <a:r>
              <a:rPr lang="en-US" dirty="0" smtClean="0"/>
              <a:t>Employability Services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439990"/>
            <a:ext cx="9906000" cy="418011"/>
          </a:xfrm>
          <a:prstGeom prst="rect">
            <a:avLst/>
          </a:prstGeom>
          <a:solidFill>
            <a:srgbClr val="96D7DE"/>
          </a:solidFill>
          <a:ln>
            <a:solidFill>
              <a:srgbClr val="96D7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20995" y="6356351"/>
            <a:ext cx="7020328" cy="365125"/>
          </a:xfrm>
        </p:spPr>
        <p:txBody>
          <a:bodyPr/>
          <a:lstStyle/>
          <a:p>
            <a:pPr lvl="0"/>
            <a:endParaRPr lang="en-US" sz="1400" b="1" dirty="0" smtClean="0">
              <a:solidFill>
                <a:prstClr val="black"/>
              </a:solidFill>
            </a:endParaRPr>
          </a:p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Project </a:t>
            </a:r>
            <a:r>
              <a:rPr lang="en-US" sz="1400" b="1" dirty="0">
                <a:solidFill>
                  <a:prstClr val="black"/>
                </a:solidFill>
              </a:rPr>
              <a:t>Number: 538955-LLP-1-2013-1-UK-</a:t>
            </a:r>
            <a:r>
              <a:rPr lang="en-US" sz="1400" b="1" dirty="0" err="1">
                <a:solidFill>
                  <a:prstClr val="black"/>
                </a:solidFill>
              </a:rPr>
              <a:t>GRUNDTVIG</a:t>
            </a:r>
            <a:r>
              <a:rPr lang="en-US" sz="1400" b="1" dirty="0">
                <a:solidFill>
                  <a:prstClr val="black"/>
                </a:solidFill>
              </a:rPr>
              <a:t>-</a:t>
            </a:r>
            <a:r>
              <a:rPr lang="en-US" sz="1400" b="1" dirty="0" err="1">
                <a:solidFill>
                  <a:prstClr val="black"/>
                </a:solidFill>
              </a:rPr>
              <a:t>GMP</a:t>
            </a:r>
            <a:endParaRPr lang="en-US" sz="14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0" y="200492"/>
            <a:ext cx="2197308" cy="983557"/>
          </a:xfrm>
          <a:prstGeom prst="rect">
            <a:avLst/>
          </a:prstGeom>
        </p:spPr>
      </p:pic>
      <p:pic>
        <p:nvPicPr>
          <p:cNvPr id="9" name="Picture 8" descr="http://cardet.org/images/newsletterAcyMail/recoveu/soils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04646"/>
            <a:ext cx="4120662" cy="249701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114800" y="410308"/>
            <a:ext cx="5076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Soilse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/>
              <a:t>Addiction Rehabilitation Service and are based in Dublin city centre.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9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1219</Words>
  <Application>Microsoft Office PowerPoint</Application>
  <PresentationFormat>A4 Paper (210x297 mm)</PresentationFormat>
  <Paragraphs>268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UKESAD (UK and European Symposium on Addictive Disorders) International Conference </vt:lpstr>
      <vt:lpstr>Addiction Recovery &amp; Adult Learning </vt:lpstr>
      <vt:lpstr>Project Overview </vt:lpstr>
      <vt:lpstr>            The Recovery Edge </vt:lpstr>
      <vt:lpstr>   Reflection and Reflexivity </vt:lpstr>
      <vt:lpstr> Evolution of the proposal </vt:lpstr>
      <vt:lpstr>Partner Context </vt:lpstr>
      <vt:lpstr>Partner Context </vt:lpstr>
      <vt:lpstr>Partner Context </vt:lpstr>
      <vt:lpstr>Partner Context </vt:lpstr>
      <vt:lpstr>Partner Context </vt:lpstr>
      <vt:lpstr>The story so far .....</vt:lpstr>
      <vt:lpstr>  Tensions – Policy &amp; Practice  </vt:lpstr>
      <vt:lpstr>  Participants </vt:lpstr>
      <vt:lpstr>Who we spoke to</vt:lpstr>
      <vt:lpstr>  Similar Themes - across           partners</vt:lpstr>
      <vt:lpstr>            Differences – across partners</vt:lpstr>
      <vt:lpstr>             What we found out…</vt:lpstr>
      <vt:lpstr>  Key Themes </vt:lpstr>
      <vt:lpstr>  Context </vt:lpstr>
      <vt:lpstr>             Community </vt:lpstr>
      <vt:lpstr>  Connectors </vt:lpstr>
      <vt:lpstr>          Draft Course </vt:lpstr>
      <vt:lpstr>              Access  </vt:lpstr>
      <vt:lpstr>           CONFERENCE – 3RD &amp; 4TH NOVEMBER</vt:lpstr>
      <vt:lpstr>  Resources </vt:lpstr>
      <vt:lpstr>             Contact Details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Eleni</dc:creator>
  <cp:lastModifiedBy>HUGHES Amanda</cp:lastModifiedBy>
  <cp:revision>53</cp:revision>
  <dcterms:created xsi:type="dcterms:W3CDTF">2014-05-26T10:52:29Z</dcterms:created>
  <dcterms:modified xsi:type="dcterms:W3CDTF">2016-10-26T15:43:08Z</dcterms:modified>
</cp:coreProperties>
</file>