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803763" cy="302752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117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62502874451872"/>
          <c:y val="2.6509220877359539E-2"/>
          <c:w val="0.8600285462806575"/>
          <c:h val="0.78536951601432092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'fissure depth v no holes data'!$B$2:$B$32</c:f>
              <c:numCache>
                <c:formatCode>General</c:formatCode>
                <c:ptCount val="31"/>
                <c:pt idx="0">
                  <c:v>15</c:v>
                </c:pt>
                <c:pt idx="1">
                  <c:v>24</c:v>
                </c:pt>
                <c:pt idx="2">
                  <c:v>9</c:v>
                </c:pt>
                <c:pt idx="3">
                  <c:v>10</c:v>
                </c:pt>
                <c:pt idx="4">
                  <c:v>15</c:v>
                </c:pt>
                <c:pt idx="5">
                  <c:v>10</c:v>
                </c:pt>
                <c:pt idx="6">
                  <c:v>18</c:v>
                </c:pt>
                <c:pt idx="7">
                  <c:v>11</c:v>
                </c:pt>
                <c:pt idx="8">
                  <c:v>7</c:v>
                </c:pt>
                <c:pt idx="9">
                  <c:v>15</c:v>
                </c:pt>
                <c:pt idx="10">
                  <c:v>8</c:v>
                </c:pt>
                <c:pt idx="11">
                  <c:v>19</c:v>
                </c:pt>
                <c:pt idx="12">
                  <c:v>20</c:v>
                </c:pt>
                <c:pt idx="13">
                  <c:v>29</c:v>
                </c:pt>
                <c:pt idx="14">
                  <c:v>10</c:v>
                </c:pt>
                <c:pt idx="15">
                  <c:v>20</c:v>
                </c:pt>
                <c:pt idx="16">
                  <c:v>14</c:v>
                </c:pt>
                <c:pt idx="17">
                  <c:v>24</c:v>
                </c:pt>
                <c:pt idx="18">
                  <c:v>27</c:v>
                </c:pt>
                <c:pt idx="19">
                  <c:v>25</c:v>
                </c:pt>
                <c:pt idx="20">
                  <c:v>37</c:v>
                </c:pt>
                <c:pt idx="21">
                  <c:v>25</c:v>
                </c:pt>
                <c:pt idx="22">
                  <c:v>24</c:v>
                </c:pt>
                <c:pt idx="23">
                  <c:v>15</c:v>
                </c:pt>
                <c:pt idx="24">
                  <c:v>23</c:v>
                </c:pt>
                <c:pt idx="25">
                  <c:v>32</c:v>
                </c:pt>
                <c:pt idx="26">
                  <c:v>5</c:v>
                </c:pt>
                <c:pt idx="27">
                  <c:v>27</c:v>
                </c:pt>
                <c:pt idx="28">
                  <c:v>20</c:v>
                </c:pt>
                <c:pt idx="29">
                  <c:v>12</c:v>
                </c:pt>
                <c:pt idx="30">
                  <c:v>15</c:v>
                </c:pt>
              </c:numCache>
            </c:numRef>
          </c:xVal>
          <c:yVal>
            <c:numRef>
              <c:f>'fissure depth v no holes data'!$C$2:$C$32</c:f>
              <c:numCache>
                <c:formatCode>General</c:formatCode>
                <c:ptCount val="31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5</c:v>
                </c:pt>
                <c:pt idx="12">
                  <c:v>5</c:v>
                </c:pt>
                <c:pt idx="13">
                  <c:v>4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6</c:v>
                </c:pt>
                <c:pt idx="18">
                  <c:v>1</c:v>
                </c:pt>
                <c:pt idx="19">
                  <c:v>20</c:v>
                </c:pt>
                <c:pt idx="20">
                  <c:v>3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8</c:v>
                </c:pt>
                <c:pt idx="25">
                  <c:v>12</c:v>
                </c:pt>
                <c:pt idx="26">
                  <c:v>1</c:v>
                </c:pt>
                <c:pt idx="27">
                  <c:v>20</c:v>
                </c:pt>
                <c:pt idx="28">
                  <c:v>20</c:v>
                </c:pt>
                <c:pt idx="29">
                  <c:v>1</c:v>
                </c:pt>
                <c:pt idx="3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9A0-4042-AD05-7D96B4AA3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4207568"/>
        <c:axId val="234206784"/>
      </c:scatterChart>
      <c:valAx>
        <c:axId val="234207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4000" dirty="0" smtClean="0"/>
                  <a:t>Bark Fissure Depth (mm)</a:t>
                </a:r>
                <a:endParaRPr lang="en-GB" sz="40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4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206784"/>
        <c:crosses val="autoZero"/>
        <c:crossBetween val="midCat"/>
      </c:valAx>
      <c:valAx>
        <c:axId val="234206784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3600" dirty="0" smtClean="0"/>
                  <a:t>Number of emergence holes (n)</a:t>
                </a:r>
                <a:endParaRPr lang="en-GB" sz="3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2075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C818-03E1-4B7E-9802-74360DE2443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AC40-88A1-437B-81BF-CEBD2F9F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66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C818-03E1-4B7E-9802-74360DE2443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AC40-88A1-437B-81BF-CEBD2F9F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58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C818-03E1-4B7E-9802-74360DE2443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AC40-88A1-437B-81BF-CEBD2F9F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03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C818-03E1-4B7E-9802-74360DE2443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AC40-88A1-437B-81BF-CEBD2F9F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4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C818-03E1-4B7E-9802-74360DE2443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AC40-88A1-437B-81BF-CEBD2F9F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60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C818-03E1-4B7E-9802-74360DE2443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AC40-88A1-437B-81BF-CEBD2F9F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5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C818-03E1-4B7E-9802-74360DE2443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AC40-88A1-437B-81BF-CEBD2F9F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40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C818-03E1-4B7E-9802-74360DE2443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AC40-88A1-437B-81BF-CEBD2F9F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C818-03E1-4B7E-9802-74360DE2443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AC40-88A1-437B-81BF-CEBD2F9F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2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C818-03E1-4B7E-9802-74360DE2443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AC40-88A1-437B-81BF-CEBD2F9F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02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C818-03E1-4B7E-9802-74360DE2443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AC40-88A1-437B-81BF-CEBD2F9F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71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5C818-03E1-4B7E-9802-74360DE2443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6AC40-88A1-437B-81BF-CEBD2F9F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18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6860" y="1333500"/>
            <a:ext cx="34058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The relationship between silver birch (</a:t>
            </a:r>
            <a:r>
              <a:rPr lang="en-US" sz="7200" i="1" dirty="0" err="1">
                <a:latin typeface="Arial" panose="020B0604020202020204" pitchFamily="34" charset="0"/>
                <a:cs typeface="Arial" panose="020B0604020202020204" pitchFamily="34" charset="0"/>
              </a:rPr>
              <a:t>Betula</a:t>
            </a:r>
            <a:r>
              <a:rPr lang="en-US" sz="7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pendula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7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bark structure and evidence of use by the Welsh Clearwing moth (</a:t>
            </a:r>
            <a:r>
              <a:rPr lang="en-US" sz="7200" i="1" dirty="0" err="1">
                <a:latin typeface="Arial" panose="020B0604020202020204" pitchFamily="34" charset="0"/>
                <a:cs typeface="Arial" panose="020B0604020202020204" pitchFamily="34" charset="0"/>
              </a:rPr>
              <a:t>Synanthedon</a:t>
            </a:r>
            <a:r>
              <a:rPr lang="en-US" sz="7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scoliaformis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6860" y="6667500"/>
            <a:ext cx="6732719" cy="11172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Abstract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status of </a:t>
            </a:r>
            <a:r>
              <a:rPr lang="en-US" sz="3600" i="1" dirty="0" err="1"/>
              <a:t>Synanthedon</a:t>
            </a:r>
            <a:r>
              <a:rPr lang="en-US" sz="3600" i="1" dirty="0"/>
              <a:t> </a:t>
            </a:r>
            <a:r>
              <a:rPr lang="en-US" sz="3600" i="1" dirty="0" err="1"/>
              <a:t>scoliaformis</a:t>
            </a:r>
            <a:r>
              <a:rPr lang="en-US" sz="3600" i="1" dirty="0"/>
              <a:t> </a:t>
            </a:r>
            <a:r>
              <a:rPr lang="en-US" sz="3600" dirty="0"/>
              <a:t>was investigated at </a:t>
            </a:r>
            <a:r>
              <a:rPr lang="en-US" sz="3600" dirty="0" err="1"/>
              <a:t>Cannock</a:t>
            </a:r>
            <a:r>
              <a:rPr lang="en-US" sz="3600" dirty="0"/>
              <a:t> Chase Country Park. A 1km</a:t>
            </a:r>
            <a:r>
              <a:rPr lang="en-US" sz="3600" baseline="30000" dirty="0"/>
              <a:t>2</a:t>
            </a:r>
            <a:r>
              <a:rPr lang="en-US" sz="3600" dirty="0"/>
              <a:t> study area in Old Acre Valley, thought previously to be a key area for the moth, was selected for observation.</a:t>
            </a:r>
          </a:p>
          <a:p>
            <a:r>
              <a:rPr lang="en-US" sz="3600" dirty="0"/>
              <a:t>Tree surveys conducted prior to the adult moth’s flight period, identified 31 </a:t>
            </a:r>
            <a:r>
              <a:rPr lang="en-US" sz="3600" dirty="0" err="1"/>
              <a:t>Betula</a:t>
            </a:r>
            <a:r>
              <a:rPr lang="en-US" sz="3600" dirty="0"/>
              <a:t> trees with signs of </a:t>
            </a:r>
            <a:r>
              <a:rPr lang="en-US" sz="3600" dirty="0" smtClean="0"/>
              <a:t>emergence. Correlation </a:t>
            </a:r>
            <a:r>
              <a:rPr lang="en-US" sz="3600" dirty="0"/>
              <a:t>analysis suggests there is a moderate to strong positive correlation between increasing bark fissure depth and number of </a:t>
            </a:r>
            <a:r>
              <a:rPr lang="en-US" sz="3600"/>
              <a:t>emergence </a:t>
            </a:r>
            <a:r>
              <a:rPr lang="en-US" sz="3600" smtClean="0"/>
              <a:t>holes(r= 0.4413). </a:t>
            </a:r>
            <a:r>
              <a:rPr lang="en-US" sz="3600" dirty="0"/>
              <a:t>It is thought that the significance of fissure depth has not been identified previously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6860" y="3902690"/>
            <a:ext cx="346146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/>
              <a:t>Rachel Fryer and Dr Dave Skingsley (FRES). </a:t>
            </a:r>
          </a:p>
          <a:p>
            <a:r>
              <a:rPr lang="en-GB" sz="6000" dirty="0" smtClean="0"/>
              <a:t>Department of Biological and Biomedical Sciences, Staffordshire University, Leek Road Stoke-on-Trent, ST4 2DF </a:t>
            </a:r>
            <a:endParaRPr lang="en-GB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726860" y="18027998"/>
            <a:ext cx="12077700" cy="11172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Introduction</a:t>
            </a:r>
          </a:p>
          <a:p>
            <a:r>
              <a:rPr lang="en-US" sz="3600" i="1" u="sng" dirty="0" smtClean="0"/>
              <a:t>S</a:t>
            </a:r>
            <a:r>
              <a:rPr lang="en-US" sz="3600" i="1" u="sng" dirty="0"/>
              <a:t>. </a:t>
            </a:r>
            <a:r>
              <a:rPr lang="en-US" sz="3600" i="1" u="sng" dirty="0" err="1"/>
              <a:t>scoliaformis</a:t>
            </a:r>
            <a:r>
              <a:rPr lang="en-US" sz="3600" i="1" u="sng" dirty="0"/>
              <a:t> </a:t>
            </a:r>
            <a:r>
              <a:rPr lang="en-US" sz="3600" dirty="0"/>
              <a:t>larvae are thought to develop for 2-3 years in </a:t>
            </a:r>
            <a:r>
              <a:rPr lang="en-US" sz="3600" dirty="0" err="1"/>
              <a:t>Betula</a:t>
            </a:r>
            <a:r>
              <a:rPr lang="en-US" sz="3600" dirty="0"/>
              <a:t> spp. trees, before the adult moth emerges on sunny days in June and early July </a:t>
            </a:r>
            <a:r>
              <a:rPr lang="en-US" sz="3600" dirty="0" smtClean="0"/>
              <a:t>(Green</a:t>
            </a:r>
            <a:r>
              <a:rPr lang="en-US" sz="3600" dirty="0"/>
              <a:t>, 2006). In Wales and Scotland, the larval food plant is thought to be primarily Downy </a:t>
            </a:r>
            <a:r>
              <a:rPr lang="en-US" sz="3600" i="1" dirty="0"/>
              <a:t>Birch </a:t>
            </a:r>
            <a:r>
              <a:rPr lang="en-US" sz="3600" i="1" dirty="0" err="1"/>
              <a:t>Betula</a:t>
            </a:r>
            <a:r>
              <a:rPr lang="en-US" sz="3600" i="1" dirty="0"/>
              <a:t> </a:t>
            </a:r>
            <a:r>
              <a:rPr lang="en-US" sz="3600" i="1" dirty="0" err="1"/>
              <a:t>pubescens</a:t>
            </a:r>
            <a:r>
              <a:rPr lang="en-US" sz="3600" dirty="0"/>
              <a:t>, but in Europe, and on </a:t>
            </a:r>
            <a:r>
              <a:rPr lang="en-US" sz="3600" dirty="0" err="1"/>
              <a:t>Cannock</a:t>
            </a:r>
            <a:r>
              <a:rPr lang="en-US" sz="3600" dirty="0"/>
              <a:t> Chase, the moth larvae appear to feed primarily on Silver Birch </a:t>
            </a:r>
            <a:r>
              <a:rPr lang="en-US" sz="3600" i="1" dirty="0" err="1"/>
              <a:t>Betula</a:t>
            </a:r>
            <a:r>
              <a:rPr lang="en-US" sz="3600" i="1" dirty="0"/>
              <a:t> pendula </a:t>
            </a:r>
            <a:r>
              <a:rPr lang="en-US" sz="3600" dirty="0" smtClean="0"/>
              <a:t>(Green</a:t>
            </a:r>
            <a:r>
              <a:rPr lang="en-US" sz="3600" dirty="0"/>
              <a:t>, 2006). </a:t>
            </a:r>
            <a:r>
              <a:rPr lang="en-US" sz="3600" i="1" dirty="0"/>
              <a:t>S. </a:t>
            </a:r>
            <a:r>
              <a:rPr lang="en-US" sz="3600" i="1" dirty="0" err="1"/>
              <a:t>scoliaformis</a:t>
            </a:r>
            <a:r>
              <a:rPr lang="en-US" sz="3600" i="1" dirty="0"/>
              <a:t> </a:t>
            </a:r>
            <a:r>
              <a:rPr lang="en-US" sz="3600" dirty="0"/>
              <a:t>was discovered at </a:t>
            </a:r>
            <a:r>
              <a:rPr lang="en-US" sz="3600" dirty="0" err="1"/>
              <a:t>Cannock</a:t>
            </a:r>
            <a:r>
              <a:rPr lang="en-US" sz="3600" dirty="0"/>
              <a:t> Chase Country Park in 1913 </a:t>
            </a:r>
            <a:r>
              <a:rPr lang="en-US" sz="3600" dirty="0" smtClean="0"/>
              <a:t>and was rediscovered </a:t>
            </a:r>
            <a:r>
              <a:rPr lang="en-US" sz="3600" dirty="0"/>
              <a:t>in 2005 by Graham (2005). Graham (2005) observed </a:t>
            </a:r>
            <a:r>
              <a:rPr lang="en-US" sz="3600" dirty="0" smtClean="0"/>
              <a:t>the characteristic 5mm wide emergence </a:t>
            </a:r>
            <a:r>
              <a:rPr lang="en-US" sz="3600" dirty="0"/>
              <a:t>holes </a:t>
            </a:r>
            <a:r>
              <a:rPr lang="en-US" sz="3600" dirty="0" smtClean="0"/>
              <a:t>in </a:t>
            </a:r>
            <a:r>
              <a:rPr lang="en-US" sz="3600" dirty="0"/>
              <a:t>the Silver Birch </a:t>
            </a:r>
            <a:r>
              <a:rPr lang="en-US" sz="3600" dirty="0" smtClean="0"/>
              <a:t>(</a:t>
            </a:r>
            <a:r>
              <a:rPr lang="en-US" sz="3600" i="1" dirty="0" err="1" smtClean="0"/>
              <a:t>Betula</a:t>
            </a:r>
            <a:r>
              <a:rPr lang="en-US" sz="3600" i="1" dirty="0" smtClean="0"/>
              <a:t> pendula</a:t>
            </a:r>
            <a:r>
              <a:rPr lang="en-US" sz="3600" dirty="0" smtClean="0"/>
              <a:t>)</a:t>
            </a:r>
            <a:r>
              <a:rPr lang="en-US" sz="3600" i="1" dirty="0" smtClean="0"/>
              <a:t> </a:t>
            </a:r>
            <a:r>
              <a:rPr lang="en-US" sz="3600" dirty="0" smtClean="0"/>
              <a:t>trees within 2 </a:t>
            </a:r>
            <a:r>
              <a:rPr lang="en-US" sz="3600" dirty="0" err="1"/>
              <a:t>metres</a:t>
            </a:r>
            <a:r>
              <a:rPr lang="en-US" sz="3600" dirty="0"/>
              <a:t> </a:t>
            </a:r>
            <a:r>
              <a:rPr lang="en-US" sz="3600" dirty="0" smtClean="0"/>
              <a:t>from the base</a:t>
            </a:r>
            <a:r>
              <a:rPr lang="en-US" sz="3600" dirty="0"/>
              <a:t>. Tree variables recorded include number of stems, trunk girth at breast height (GBH) and degree of openness (Green 2006; Green 2008</a:t>
            </a:r>
            <a:r>
              <a:rPr lang="en-US" sz="3600" dirty="0" smtClean="0"/>
              <a:t>) but not  the bark characteristics</a:t>
            </a:r>
            <a:r>
              <a:rPr lang="en-US" sz="3600" dirty="0"/>
              <a:t>. Results </a:t>
            </a:r>
            <a:r>
              <a:rPr lang="en-US" sz="3600" dirty="0" smtClean="0"/>
              <a:t>from Bevan (undated) suggested </a:t>
            </a:r>
            <a:r>
              <a:rPr lang="en-US" sz="3600" dirty="0"/>
              <a:t>that larger </a:t>
            </a:r>
            <a:r>
              <a:rPr lang="en-US" sz="3600" dirty="0" err="1"/>
              <a:t>Betula</a:t>
            </a:r>
            <a:r>
              <a:rPr lang="en-US" sz="3600" dirty="0"/>
              <a:t> trees may be of importance in </a:t>
            </a:r>
            <a:r>
              <a:rPr lang="en-US" sz="3600" dirty="0" smtClean="0"/>
              <a:t>adult selection for </a:t>
            </a:r>
            <a:r>
              <a:rPr lang="en-US" sz="3600" dirty="0" err="1" smtClean="0"/>
              <a:t>oviposition</a:t>
            </a:r>
            <a:r>
              <a:rPr lang="en-US" sz="3600" dirty="0" smtClean="0"/>
              <a:t> but nothing more </a:t>
            </a:r>
            <a:r>
              <a:rPr lang="en-US" sz="3600" dirty="0"/>
              <a:t>was characterized. </a:t>
            </a:r>
            <a:r>
              <a:rPr lang="en-US" sz="3600" dirty="0" smtClean="0"/>
              <a:t>These findings suggest </a:t>
            </a:r>
            <a:r>
              <a:rPr lang="en-US" sz="3600" dirty="0"/>
              <a:t>there is potentially more to learn about </a:t>
            </a:r>
            <a:r>
              <a:rPr lang="en-US" sz="3600" i="1" dirty="0"/>
              <a:t>S. </a:t>
            </a:r>
            <a:r>
              <a:rPr lang="en-US" sz="3600" i="1" dirty="0" err="1"/>
              <a:t>scoliaformis</a:t>
            </a:r>
            <a:r>
              <a:rPr lang="en-US" sz="3600" i="1" dirty="0"/>
              <a:t> </a:t>
            </a:r>
            <a:r>
              <a:rPr lang="en-US" sz="3600" dirty="0" err="1" smtClean="0"/>
              <a:t>oviposition</a:t>
            </a:r>
            <a:r>
              <a:rPr lang="en-US" sz="3600" dirty="0" smtClean="0"/>
              <a:t> behavior that potentially </a:t>
            </a:r>
            <a:r>
              <a:rPr lang="en-US" sz="3600" dirty="0"/>
              <a:t>could </a:t>
            </a:r>
            <a:r>
              <a:rPr lang="en-US" sz="3600" dirty="0" smtClean="0"/>
              <a:t>inform </a:t>
            </a:r>
            <a:r>
              <a:rPr lang="en-US" sz="3600" i="1" dirty="0"/>
              <a:t>S. </a:t>
            </a:r>
            <a:r>
              <a:rPr lang="en-US" sz="3600" i="1" dirty="0" err="1"/>
              <a:t>scoliaformis</a:t>
            </a:r>
            <a:r>
              <a:rPr lang="en-US" sz="3600" i="1" dirty="0"/>
              <a:t> </a:t>
            </a:r>
            <a:r>
              <a:rPr lang="en-US" sz="3600" dirty="0" smtClean="0"/>
              <a:t>conservation.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3658850" y="18913642"/>
            <a:ext cx="15335250" cy="102866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Materials and methods</a:t>
            </a:r>
          </a:p>
          <a:p>
            <a:r>
              <a:rPr lang="en-US" sz="3600" b="1" dirty="0"/>
              <a:t>The study </a:t>
            </a:r>
            <a:r>
              <a:rPr lang="en-US" sz="3600" b="1" dirty="0" smtClean="0"/>
              <a:t>area: </a:t>
            </a:r>
            <a:r>
              <a:rPr lang="en-US" sz="3600" dirty="0" err="1" smtClean="0"/>
              <a:t>Cannock</a:t>
            </a:r>
            <a:r>
              <a:rPr lang="en-US" sz="3600" dirty="0" smtClean="0"/>
              <a:t> </a:t>
            </a:r>
            <a:r>
              <a:rPr lang="en-US" sz="3600" dirty="0"/>
              <a:t>Chase is a large heathland and woodland mosaic, </a:t>
            </a:r>
            <a:r>
              <a:rPr lang="en-US" sz="3600" dirty="0" smtClean="0"/>
              <a:t>and this </a:t>
            </a:r>
            <a:r>
              <a:rPr lang="en-US" sz="3600" dirty="0"/>
              <a:t>study is focused within a 1km</a:t>
            </a:r>
            <a:r>
              <a:rPr lang="en-US" sz="3600" baseline="30000" dirty="0"/>
              <a:t>2</a:t>
            </a:r>
            <a:r>
              <a:rPr lang="en-US" sz="3600" dirty="0"/>
              <a:t> of the Country Park  </a:t>
            </a:r>
            <a:r>
              <a:rPr lang="en-US" sz="3600" dirty="0" smtClean="0"/>
              <a:t>(centered on SJ9718) that includes a known </a:t>
            </a:r>
            <a:r>
              <a:rPr lang="en-US" sz="3600" dirty="0"/>
              <a:t>area for </a:t>
            </a:r>
            <a:r>
              <a:rPr lang="en-US" sz="3600" i="1" dirty="0"/>
              <a:t>S. </a:t>
            </a:r>
            <a:r>
              <a:rPr lang="en-US" sz="3600" i="1" dirty="0" err="1"/>
              <a:t>scoliaformis</a:t>
            </a:r>
            <a:r>
              <a:rPr lang="en-US" sz="3600" i="1" dirty="0"/>
              <a:t> </a:t>
            </a:r>
            <a:r>
              <a:rPr lang="en-US" sz="3600" dirty="0"/>
              <a:t>(Green, 2006). </a:t>
            </a:r>
            <a:endParaRPr lang="en-US" sz="3600" dirty="0" smtClean="0"/>
          </a:p>
          <a:p>
            <a:r>
              <a:rPr lang="en-US" sz="3600" b="1" dirty="0"/>
              <a:t>Tree </a:t>
            </a:r>
            <a:r>
              <a:rPr lang="en-US" sz="3600" b="1" dirty="0" smtClean="0"/>
              <a:t>surveying: </a:t>
            </a:r>
            <a:r>
              <a:rPr lang="en-US" sz="3600" dirty="0" err="1" smtClean="0"/>
              <a:t>Betula</a:t>
            </a:r>
            <a:r>
              <a:rPr lang="en-US" sz="3600" dirty="0" smtClean="0"/>
              <a:t> </a:t>
            </a:r>
            <a:r>
              <a:rPr lang="en-US" sz="3600" dirty="0"/>
              <a:t>trees within the </a:t>
            </a:r>
            <a:r>
              <a:rPr lang="en-US" sz="3600" dirty="0" smtClean="0"/>
              <a:t>study </a:t>
            </a:r>
            <a:r>
              <a:rPr lang="en-US" sz="3600" dirty="0"/>
              <a:t>area were checked for emergence holes, in living </a:t>
            </a:r>
            <a:r>
              <a:rPr lang="en-US" sz="3600" dirty="0" smtClean="0"/>
              <a:t>wood. </a:t>
            </a:r>
            <a:r>
              <a:rPr lang="en-US" sz="3600" dirty="0"/>
              <a:t>Similar holes in loose bark or dead wood were not recorded, due to the potential for these holes to be created by the Black-spotted Longhorn Beetle </a:t>
            </a:r>
            <a:r>
              <a:rPr lang="en-US" sz="3600" i="1" dirty="0" err="1"/>
              <a:t>Rhagium</a:t>
            </a:r>
            <a:r>
              <a:rPr lang="en-US" sz="3600" i="1" dirty="0"/>
              <a:t> </a:t>
            </a:r>
            <a:r>
              <a:rPr lang="en-US" sz="3600" i="1" dirty="0" err="1"/>
              <a:t>mordax</a:t>
            </a:r>
            <a:r>
              <a:rPr lang="en-US" sz="3600" dirty="0"/>
              <a:t> (Green, 2006). Trees within 10 </a:t>
            </a:r>
            <a:r>
              <a:rPr lang="en-US" sz="3600" dirty="0" err="1"/>
              <a:t>metres</a:t>
            </a:r>
            <a:r>
              <a:rPr lang="en-US" sz="3600" dirty="0"/>
              <a:t> of forest tracks were surveyed. Tree surveys were carried out in </a:t>
            </a:r>
            <a:r>
              <a:rPr lang="en-US" sz="3600" dirty="0" smtClean="0"/>
              <a:t>May, </a:t>
            </a:r>
            <a:r>
              <a:rPr lang="en-US" sz="3600" dirty="0"/>
              <a:t>prior to the adult moth emergence timing, and again in late July, and </a:t>
            </a:r>
            <a:r>
              <a:rPr lang="en-US" sz="3600" dirty="0" smtClean="0"/>
              <a:t>August, </a:t>
            </a:r>
            <a:r>
              <a:rPr lang="en-US" sz="3600" dirty="0"/>
              <a:t>after the adult moth </a:t>
            </a:r>
            <a:r>
              <a:rPr lang="en-US" sz="3600" dirty="0" smtClean="0"/>
              <a:t>emergence. The </a:t>
            </a:r>
            <a:r>
              <a:rPr lang="en-US" sz="3600" dirty="0"/>
              <a:t>significance of the height and depth of </a:t>
            </a:r>
            <a:r>
              <a:rPr lang="en-US" sz="3600" dirty="0" smtClean="0"/>
              <a:t>fissures </a:t>
            </a:r>
            <a:r>
              <a:rPr lang="en-US" sz="3600" dirty="0"/>
              <a:t>in the bark was investigated. For each tree with signs of emergence, the height at which bark fissures ended, and the </a:t>
            </a:r>
            <a:r>
              <a:rPr lang="en-US" sz="3600" dirty="0" smtClean="0"/>
              <a:t>depth </a:t>
            </a:r>
            <a:r>
              <a:rPr lang="en-US" sz="3600" dirty="0"/>
              <a:t>of fissures, were recorded.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height and aspect of emergence holes was also recorded. Post-it notes were temporarily attached to identify the location of emergence holes on each </a:t>
            </a:r>
            <a:r>
              <a:rPr lang="en-US" sz="3600" dirty="0" smtClean="0"/>
              <a:t>tree (figure 1), </a:t>
            </a:r>
            <a:r>
              <a:rPr lang="en-US" sz="3600" dirty="0"/>
              <a:t>and each tree was photographed with a range-pole. This information facilitated a reliable return to recorded trees during the study, and may be of use to Country Park rangers when </a:t>
            </a:r>
            <a:r>
              <a:rPr lang="en-US" sz="3600" dirty="0" smtClean="0"/>
              <a:t>identifying trees used by </a:t>
            </a:r>
            <a:r>
              <a:rPr lang="en-US" sz="3600" i="1" dirty="0" smtClean="0"/>
              <a:t>S</a:t>
            </a:r>
            <a:r>
              <a:rPr lang="en-US" sz="3600" i="1" dirty="0"/>
              <a:t>. </a:t>
            </a:r>
            <a:r>
              <a:rPr lang="en-US" sz="3600" i="1" dirty="0" err="1" smtClean="0"/>
              <a:t>scoliaformis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9796434" y="6840677"/>
            <a:ext cx="11503966" cy="61863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Results</a:t>
            </a:r>
          </a:p>
          <a:p>
            <a:r>
              <a:rPr lang="en-US" sz="3600" b="1" dirty="0"/>
              <a:t>Tree </a:t>
            </a:r>
            <a:r>
              <a:rPr lang="en-US" sz="3600" b="1" dirty="0" smtClean="0"/>
              <a:t>survey: </a:t>
            </a:r>
            <a:r>
              <a:rPr lang="en-US" sz="3600" dirty="0" smtClean="0"/>
              <a:t>Thirty-one </a:t>
            </a:r>
            <a:r>
              <a:rPr lang="en-US" sz="3600" dirty="0" err="1"/>
              <a:t>Betula</a:t>
            </a:r>
            <a:r>
              <a:rPr lang="en-US" sz="3600" dirty="0"/>
              <a:t> trees showing signs of </a:t>
            </a:r>
            <a:r>
              <a:rPr lang="en-US" sz="3600" i="1" dirty="0"/>
              <a:t>S. </a:t>
            </a:r>
            <a:r>
              <a:rPr lang="en-US" sz="3600" i="1" dirty="0" err="1"/>
              <a:t>scoliaformis</a:t>
            </a:r>
            <a:r>
              <a:rPr lang="en-US" sz="3600" i="1" dirty="0"/>
              <a:t> </a:t>
            </a:r>
            <a:r>
              <a:rPr lang="en-US" sz="3600" dirty="0"/>
              <a:t>emergence </a:t>
            </a:r>
            <a:r>
              <a:rPr lang="en-US" sz="3600" dirty="0" smtClean="0"/>
              <a:t>were found.</a:t>
            </a:r>
          </a:p>
          <a:p>
            <a:r>
              <a:rPr lang="en-US" sz="3600" b="1" dirty="0"/>
              <a:t>Bark </a:t>
            </a:r>
            <a:r>
              <a:rPr lang="en-US" sz="3600" b="1" dirty="0" smtClean="0"/>
              <a:t>fissuring: </a:t>
            </a:r>
            <a:r>
              <a:rPr lang="en-US" sz="3600" dirty="0" smtClean="0"/>
              <a:t>A </a:t>
            </a:r>
            <a:r>
              <a:rPr lang="en-US" sz="3600" dirty="0"/>
              <a:t>range of fissure heights were observed, from </a:t>
            </a:r>
            <a:r>
              <a:rPr lang="en-US" sz="3600" dirty="0" smtClean="0"/>
              <a:t>600mm </a:t>
            </a:r>
            <a:r>
              <a:rPr lang="en-US" sz="3600" dirty="0"/>
              <a:t>to above </a:t>
            </a:r>
            <a:r>
              <a:rPr lang="en-US" sz="3600" dirty="0" smtClean="0"/>
              <a:t>2700mm. </a:t>
            </a:r>
            <a:r>
              <a:rPr lang="en-US" sz="3600" dirty="0"/>
              <a:t>The mean fissure depth </a:t>
            </a:r>
            <a:r>
              <a:rPr lang="en-US" sz="3600" dirty="0" smtClean="0"/>
              <a:t>ranged </a:t>
            </a:r>
            <a:r>
              <a:rPr lang="en-US" sz="3600" dirty="0"/>
              <a:t>from 5mm to 37mm, with the majority falling between 10-19mm (13 trees) and 20-29mm (12 trees). Correlation analysis suggests that there is a moderate to strong positive correlation </a:t>
            </a:r>
            <a:r>
              <a:rPr lang="en-US" sz="3600" dirty="0" smtClean="0"/>
              <a:t>( r = 0.4413</a:t>
            </a:r>
            <a:r>
              <a:rPr lang="en-US" sz="3600" dirty="0"/>
              <a:t>) between increasing bark fissure depth and the number of </a:t>
            </a:r>
            <a:r>
              <a:rPr lang="en-US" sz="3600" i="1" dirty="0" smtClean="0"/>
              <a:t>S</a:t>
            </a:r>
            <a:r>
              <a:rPr lang="en-US" sz="3600" i="1" dirty="0"/>
              <a:t>. </a:t>
            </a:r>
            <a:r>
              <a:rPr lang="en-US" sz="3600" i="1" dirty="0" err="1"/>
              <a:t>scoliaformis</a:t>
            </a:r>
            <a:r>
              <a:rPr lang="en-US" sz="3600" i="1" dirty="0"/>
              <a:t> </a:t>
            </a:r>
            <a:r>
              <a:rPr lang="en-US" sz="3600" dirty="0"/>
              <a:t>emergence holes per tree (Figure </a:t>
            </a:r>
            <a:r>
              <a:rPr lang="en-US" sz="3600" dirty="0" smtClean="0"/>
              <a:t>2).</a:t>
            </a:r>
            <a:endParaRPr lang="en-GB" sz="3600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774097305"/>
              </p:ext>
            </p:extLst>
          </p:nvPr>
        </p:nvGraphicFramePr>
        <p:xfrm>
          <a:off x="17710484" y="7190124"/>
          <a:ext cx="10559715" cy="9198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034162" y="16388426"/>
            <a:ext cx="10850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Fig 2. </a:t>
            </a:r>
            <a:r>
              <a:rPr lang="en-US" sz="3600" dirty="0"/>
              <a:t>Mean </a:t>
            </a:r>
            <a:r>
              <a:rPr lang="en-US" sz="3600" dirty="0" smtClean="0"/>
              <a:t>bark fissure </a:t>
            </a:r>
            <a:r>
              <a:rPr lang="en-US" sz="3600" dirty="0"/>
              <a:t>depth and number of emergence holes (r = 0.4413).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29796434" y="14025326"/>
            <a:ext cx="11503966" cy="100642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Discussion</a:t>
            </a:r>
          </a:p>
          <a:p>
            <a:r>
              <a:rPr lang="en-US" sz="3600" b="1" dirty="0"/>
              <a:t>Tree </a:t>
            </a:r>
            <a:r>
              <a:rPr lang="en-US" sz="3600" b="1" dirty="0" err="1" smtClean="0"/>
              <a:t>charactertistics</a:t>
            </a:r>
            <a:r>
              <a:rPr lang="en-US" sz="3600" b="1" dirty="0" smtClean="0"/>
              <a:t>:  </a:t>
            </a:r>
            <a:r>
              <a:rPr lang="en-US" sz="3600" dirty="0" smtClean="0"/>
              <a:t>The </a:t>
            </a:r>
            <a:r>
              <a:rPr lang="en-US" sz="3600" dirty="0"/>
              <a:t>majority (28) of the 31 trees with signs of </a:t>
            </a:r>
            <a:r>
              <a:rPr lang="en-US" sz="3600" i="1" dirty="0"/>
              <a:t>S. </a:t>
            </a:r>
            <a:r>
              <a:rPr lang="en-US" sz="3600" i="1" dirty="0" err="1"/>
              <a:t>scoliaformis</a:t>
            </a:r>
            <a:r>
              <a:rPr lang="en-US" sz="3600" i="1" dirty="0"/>
              <a:t> </a:t>
            </a:r>
            <a:r>
              <a:rPr lang="en-US" sz="3600" dirty="0" smtClean="0"/>
              <a:t>emergence </a:t>
            </a:r>
            <a:r>
              <a:rPr lang="en-US" sz="3600" dirty="0"/>
              <a:t>were </a:t>
            </a:r>
            <a:r>
              <a:rPr lang="en-US" sz="3600" i="1" dirty="0"/>
              <a:t>B. pendula</a:t>
            </a:r>
            <a:r>
              <a:rPr lang="en-US" sz="3600" dirty="0"/>
              <a:t>, which is consistent with the findings of Graham (2005) and Green (2006; 2008</a:t>
            </a:r>
            <a:r>
              <a:rPr lang="en-US" sz="3600" dirty="0" smtClean="0"/>
              <a:t>). Emergence </a:t>
            </a:r>
            <a:r>
              <a:rPr lang="en-US" sz="3600" dirty="0"/>
              <a:t>hole height was only recorded for descriptive reasons, as for this study, tree characteristics, not emergence characteristics, were </a:t>
            </a:r>
            <a:r>
              <a:rPr lang="en-US" sz="3600" dirty="0" err="1"/>
              <a:t>prioritised</a:t>
            </a:r>
            <a:r>
              <a:rPr lang="en-US" sz="3600" dirty="0"/>
              <a:t>. However, emergence holes appeared to occur below 2 </a:t>
            </a:r>
            <a:r>
              <a:rPr lang="en-US" sz="3600" dirty="0" err="1"/>
              <a:t>metres</a:t>
            </a:r>
            <a:r>
              <a:rPr lang="en-US" sz="3600" dirty="0"/>
              <a:t>, which is consistent with the findings of Graham (2005). Only one tree </a:t>
            </a:r>
            <a:r>
              <a:rPr lang="en-US" sz="3600" dirty="0" smtClean="0"/>
              <a:t>was </a:t>
            </a:r>
            <a:r>
              <a:rPr lang="en-US" sz="3600" dirty="0"/>
              <a:t>observed with emergence holes exceeding 2 </a:t>
            </a:r>
            <a:r>
              <a:rPr lang="en-US" sz="3600" dirty="0" err="1"/>
              <a:t>metres</a:t>
            </a:r>
            <a:r>
              <a:rPr lang="en-US" sz="3600" dirty="0"/>
              <a:t>. </a:t>
            </a:r>
            <a:r>
              <a:rPr lang="en-US" sz="3600" dirty="0" smtClean="0"/>
              <a:t>Bark fissure </a:t>
            </a:r>
            <a:r>
              <a:rPr lang="en-US" sz="3600" dirty="0"/>
              <a:t>depth ranged from 5mm to 37mm, with the majority falling between 10 and 29mm. </a:t>
            </a:r>
            <a:r>
              <a:rPr lang="en-US" sz="3600" dirty="0" smtClean="0"/>
              <a:t>There is a </a:t>
            </a:r>
            <a:r>
              <a:rPr lang="en-US" sz="3600" dirty="0"/>
              <a:t>moderate to strong positive correlation between increasing bark fissure depth and number of </a:t>
            </a:r>
            <a:r>
              <a:rPr lang="en-US" sz="3600" i="1" dirty="0" smtClean="0"/>
              <a:t>S</a:t>
            </a:r>
            <a:r>
              <a:rPr lang="en-US" sz="3600" i="1" dirty="0"/>
              <a:t>. </a:t>
            </a:r>
            <a:r>
              <a:rPr lang="en-US" sz="3600" i="1" dirty="0" err="1"/>
              <a:t>scoliaformis</a:t>
            </a:r>
            <a:r>
              <a:rPr lang="en-US" sz="3600" i="1" dirty="0"/>
              <a:t> </a:t>
            </a:r>
            <a:r>
              <a:rPr lang="en-US" sz="3600" dirty="0"/>
              <a:t>emergence holes. </a:t>
            </a:r>
            <a:r>
              <a:rPr lang="en-US" sz="3600" dirty="0" smtClean="0"/>
              <a:t>The </a:t>
            </a:r>
            <a:r>
              <a:rPr lang="en-US" sz="3600" dirty="0"/>
              <a:t>results </a:t>
            </a:r>
            <a:r>
              <a:rPr lang="en-US" sz="3600" dirty="0" smtClean="0"/>
              <a:t>are compelling and we suggest that the </a:t>
            </a:r>
            <a:r>
              <a:rPr lang="en-US" sz="3600" dirty="0"/>
              <a:t>degree of fissuring, such as fissure depth, be considered in future studies or when managing </a:t>
            </a:r>
            <a:r>
              <a:rPr lang="en-US" sz="3600" dirty="0" err="1" smtClean="0"/>
              <a:t>Betula</a:t>
            </a:r>
            <a:r>
              <a:rPr lang="en-US" sz="3600" dirty="0" smtClean="0"/>
              <a:t> trees for conservation of </a:t>
            </a:r>
            <a:r>
              <a:rPr lang="en-US" sz="3600" i="1" dirty="0"/>
              <a:t>S. </a:t>
            </a:r>
            <a:r>
              <a:rPr lang="en-US" sz="3600" i="1" dirty="0" err="1"/>
              <a:t>scoliaformis</a:t>
            </a:r>
            <a:r>
              <a:rPr lang="en-US" sz="3600" i="1" dirty="0"/>
              <a:t> </a:t>
            </a:r>
            <a:endParaRPr lang="en-GB" sz="3600" dirty="0"/>
          </a:p>
        </p:txBody>
      </p:sp>
      <p:pic>
        <p:nvPicPr>
          <p:cNvPr id="1026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4377" y="439553"/>
            <a:ext cx="4606023" cy="590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9260800" y="25734290"/>
            <a:ext cx="1242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References</a:t>
            </a:r>
            <a:endParaRPr lang="en-GB" sz="2400" dirty="0"/>
          </a:p>
          <a:p>
            <a:r>
              <a:rPr lang="en-GB" sz="2400" b="1" dirty="0"/>
              <a:t>Bevan, R. </a:t>
            </a:r>
            <a:r>
              <a:rPr lang="en-GB" sz="2400" dirty="0"/>
              <a:t>(undated). </a:t>
            </a:r>
            <a:r>
              <a:rPr lang="en-GB" sz="2400" i="1" dirty="0"/>
              <a:t>Assessing the larval host trees of the Welsh clearwing moth (</a:t>
            </a:r>
            <a:r>
              <a:rPr lang="en-GB" sz="2400" i="1" dirty="0" err="1"/>
              <a:t>Synanthedon</a:t>
            </a:r>
            <a:r>
              <a:rPr lang="en-GB" sz="2400" i="1" dirty="0"/>
              <a:t> </a:t>
            </a:r>
            <a:r>
              <a:rPr lang="en-GB" sz="2400" i="1" dirty="0" err="1"/>
              <a:t>Scoliaeformis</a:t>
            </a:r>
            <a:r>
              <a:rPr lang="en-GB" sz="2400" i="1" dirty="0"/>
              <a:t>) in Wales and England.</a:t>
            </a:r>
            <a:r>
              <a:rPr lang="en-GB" sz="2400" b="1" dirty="0"/>
              <a:t> </a:t>
            </a:r>
            <a:r>
              <a:rPr lang="en-GB" sz="2400" dirty="0"/>
              <a:t>Swansea University, Swansea</a:t>
            </a:r>
            <a:r>
              <a:rPr lang="en-GB" sz="2400" dirty="0" smtClean="0"/>
              <a:t>.</a:t>
            </a:r>
          </a:p>
          <a:p>
            <a:r>
              <a:rPr lang="en-GB" sz="2400" b="1" dirty="0"/>
              <a:t>Graham, A. </a:t>
            </a:r>
            <a:r>
              <a:rPr lang="en-GB" sz="2400" dirty="0"/>
              <a:t>(2005). The Welsh Clearwing </a:t>
            </a:r>
            <a:r>
              <a:rPr lang="en-GB" sz="2400" dirty="0" err="1"/>
              <a:t>Synanthedon</a:t>
            </a:r>
            <a:r>
              <a:rPr lang="en-GB" sz="2400" dirty="0"/>
              <a:t> </a:t>
            </a:r>
            <a:r>
              <a:rPr lang="en-GB" sz="2400" dirty="0" err="1"/>
              <a:t>scoliaeformis</a:t>
            </a:r>
            <a:r>
              <a:rPr lang="en-GB" sz="2400" dirty="0"/>
              <a:t> (</a:t>
            </a:r>
            <a:r>
              <a:rPr lang="en-GB" sz="2400" dirty="0" err="1"/>
              <a:t>Borkh</a:t>
            </a:r>
            <a:r>
              <a:rPr lang="en-GB" sz="2400" dirty="0"/>
              <a:t>.). Atropos 27: 3-8.</a:t>
            </a:r>
            <a:endParaRPr lang="en-GB" sz="2400" dirty="0" smtClean="0"/>
          </a:p>
          <a:p>
            <a:r>
              <a:rPr lang="en-US" sz="2400" b="1" dirty="0"/>
              <a:t>Green, D. G</a:t>
            </a:r>
            <a:r>
              <a:rPr lang="en-US" sz="2400" dirty="0"/>
              <a:t>. (2006). The Welsh Clearwing moth </a:t>
            </a:r>
            <a:r>
              <a:rPr lang="en-US" sz="2400" dirty="0" err="1"/>
              <a:t>Synanthedon</a:t>
            </a:r>
            <a:r>
              <a:rPr lang="en-US" sz="2400" dirty="0"/>
              <a:t> </a:t>
            </a:r>
            <a:r>
              <a:rPr lang="en-US" sz="2400" dirty="0" err="1"/>
              <a:t>scoliaeformis</a:t>
            </a:r>
            <a:r>
              <a:rPr lang="en-US" sz="2400" dirty="0"/>
              <a:t> (</a:t>
            </a:r>
            <a:r>
              <a:rPr lang="en-US" sz="2400" dirty="0" err="1"/>
              <a:t>Borkhausen</a:t>
            </a:r>
            <a:r>
              <a:rPr lang="en-US" sz="2400" dirty="0"/>
              <a:t>, 1798) </a:t>
            </a:r>
            <a:r>
              <a:rPr lang="en-US" sz="2400" dirty="0" err="1"/>
              <a:t>Cannock</a:t>
            </a:r>
            <a:r>
              <a:rPr lang="en-US" sz="2400" dirty="0"/>
              <a:t> Chase Country Park Survey 2006. Butterfly Conservation Report No. S06-34. Butterfly Conservation, </a:t>
            </a:r>
            <a:r>
              <a:rPr lang="en-US" sz="2400" dirty="0" smtClean="0"/>
              <a:t>Dorset</a:t>
            </a:r>
          </a:p>
          <a:p>
            <a:r>
              <a:rPr lang="en-GB" sz="2400" b="1" dirty="0"/>
              <a:t>Green, D. G. </a:t>
            </a:r>
            <a:r>
              <a:rPr lang="en-GB" sz="2400" dirty="0"/>
              <a:t>(2008). Argent &amp; Sable </a:t>
            </a:r>
            <a:r>
              <a:rPr lang="en-GB" sz="2400" dirty="0" err="1"/>
              <a:t>Rheumaptera</a:t>
            </a:r>
            <a:r>
              <a:rPr lang="en-GB" sz="2400" dirty="0"/>
              <a:t> </a:t>
            </a:r>
            <a:r>
              <a:rPr lang="en-GB" sz="2400" dirty="0" err="1"/>
              <a:t>hastata</a:t>
            </a:r>
            <a:r>
              <a:rPr lang="en-GB" sz="2400" dirty="0"/>
              <a:t> and Welsh Clearwing </a:t>
            </a:r>
            <a:r>
              <a:rPr lang="en-GB" sz="2400" dirty="0" err="1"/>
              <a:t>Synanthedon</a:t>
            </a:r>
            <a:r>
              <a:rPr lang="en-GB" sz="2400" dirty="0"/>
              <a:t> </a:t>
            </a:r>
            <a:r>
              <a:rPr lang="en-GB" sz="2400" dirty="0" err="1"/>
              <a:t>scoliaeformis</a:t>
            </a:r>
            <a:r>
              <a:rPr lang="en-GB" sz="2400" dirty="0"/>
              <a:t> (</a:t>
            </a:r>
            <a:r>
              <a:rPr lang="en-GB" sz="2400" dirty="0" err="1"/>
              <a:t>Borkhausen</a:t>
            </a:r>
            <a:r>
              <a:rPr lang="en-GB" sz="2400" dirty="0"/>
              <a:t>, 1789) Cannock Chase Surveys 2007. Butterfly Conservation Report No. S08-13. Butterfly Conservation, Dorset.</a:t>
            </a:r>
          </a:p>
        </p:txBody>
      </p:sp>
      <p:pic>
        <p:nvPicPr>
          <p:cNvPr id="17" name="Picture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50" y="7190125"/>
            <a:ext cx="8291533" cy="719964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783258" y="15250375"/>
            <a:ext cx="90154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Fig 1. </a:t>
            </a:r>
            <a:r>
              <a:rPr lang="en-US" sz="3600" i="1" dirty="0" err="1"/>
              <a:t>Betula</a:t>
            </a:r>
            <a:r>
              <a:rPr lang="en-US" sz="3600" i="1" dirty="0"/>
              <a:t> pendula </a:t>
            </a:r>
            <a:r>
              <a:rPr lang="en-US" sz="3600" dirty="0" smtClean="0"/>
              <a:t>showing  identified emergence holes. Ranging pole in 0.5m divisions</a:t>
            </a:r>
            <a:endParaRPr lang="en-GB" sz="3600" dirty="0"/>
          </a:p>
        </p:txBody>
      </p:sp>
      <p:sp>
        <p:nvSpPr>
          <p:cNvPr id="2" name="5-Point Star 1"/>
          <p:cNvSpPr/>
          <p:nvPr/>
        </p:nvSpPr>
        <p:spPr>
          <a:xfrm>
            <a:off x="24472670" y="13958823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23326397" y="8675068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5-Point Star 18"/>
          <p:cNvSpPr/>
          <p:nvPr/>
        </p:nvSpPr>
        <p:spPr>
          <a:xfrm>
            <a:off x="24470945" y="8795131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5-Point Star 19"/>
          <p:cNvSpPr/>
          <p:nvPr/>
        </p:nvSpPr>
        <p:spPr>
          <a:xfrm>
            <a:off x="24985635" y="8795130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5-Point Star 20"/>
          <p:cNvSpPr/>
          <p:nvPr/>
        </p:nvSpPr>
        <p:spPr>
          <a:xfrm>
            <a:off x="26071484" y="10994990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5-Point Star 21"/>
          <p:cNvSpPr/>
          <p:nvPr/>
        </p:nvSpPr>
        <p:spPr>
          <a:xfrm>
            <a:off x="24145702" y="12829274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5-Point Star 22"/>
          <p:cNvSpPr/>
          <p:nvPr/>
        </p:nvSpPr>
        <p:spPr>
          <a:xfrm>
            <a:off x="27204786" y="13718696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5-Point Star 23"/>
          <p:cNvSpPr/>
          <p:nvPr/>
        </p:nvSpPr>
        <p:spPr>
          <a:xfrm>
            <a:off x="25409237" y="13348000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5-Point Star 24"/>
          <p:cNvSpPr/>
          <p:nvPr/>
        </p:nvSpPr>
        <p:spPr>
          <a:xfrm>
            <a:off x="24012699" y="12253644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5-Point Star 25"/>
          <p:cNvSpPr/>
          <p:nvPr/>
        </p:nvSpPr>
        <p:spPr>
          <a:xfrm>
            <a:off x="24259922" y="13945827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5-Point Star 26"/>
          <p:cNvSpPr/>
          <p:nvPr/>
        </p:nvSpPr>
        <p:spPr>
          <a:xfrm>
            <a:off x="23326396" y="13098965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5-Point Star 27"/>
          <p:cNvSpPr/>
          <p:nvPr/>
        </p:nvSpPr>
        <p:spPr>
          <a:xfrm>
            <a:off x="23123441" y="13069401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5-Point Star 28"/>
          <p:cNvSpPr/>
          <p:nvPr/>
        </p:nvSpPr>
        <p:spPr>
          <a:xfrm>
            <a:off x="24927096" y="14198950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5-Point Star 29"/>
          <p:cNvSpPr/>
          <p:nvPr/>
        </p:nvSpPr>
        <p:spPr>
          <a:xfrm>
            <a:off x="24259922" y="14211946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5-Point Star 30"/>
          <p:cNvSpPr/>
          <p:nvPr/>
        </p:nvSpPr>
        <p:spPr>
          <a:xfrm>
            <a:off x="19966707" y="14224880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5-Point Star 31"/>
          <p:cNvSpPr/>
          <p:nvPr/>
        </p:nvSpPr>
        <p:spPr>
          <a:xfrm>
            <a:off x="23326396" y="14211945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5-Point Star 32"/>
          <p:cNvSpPr/>
          <p:nvPr/>
        </p:nvSpPr>
        <p:spPr>
          <a:xfrm>
            <a:off x="22843008" y="14193426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5-Point Star 33"/>
          <p:cNvSpPr/>
          <p:nvPr/>
        </p:nvSpPr>
        <p:spPr>
          <a:xfrm>
            <a:off x="22191628" y="13611571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5-Point Star 34"/>
          <p:cNvSpPr/>
          <p:nvPr/>
        </p:nvSpPr>
        <p:spPr>
          <a:xfrm>
            <a:off x="21966091" y="13905262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5-Point Star 35"/>
          <p:cNvSpPr/>
          <p:nvPr/>
        </p:nvSpPr>
        <p:spPr>
          <a:xfrm>
            <a:off x="22251101" y="14211944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5-Point Star 36"/>
          <p:cNvSpPr/>
          <p:nvPr/>
        </p:nvSpPr>
        <p:spPr>
          <a:xfrm>
            <a:off x="21518331" y="14211943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5-Point Star 37"/>
          <p:cNvSpPr/>
          <p:nvPr/>
        </p:nvSpPr>
        <p:spPr>
          <a:xfrm>
            <a:off x="21320097" y="13665135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5-Point Star 38"/>
          <p:cNvSpPr/>
          <p:nvPr/>
        </p:nvSpPr>
        <p:spPr>
          <a:xfrm>
            <a:off x="21081062" y="14211942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5-Point Star 39"/>
          <p:cNvSpPr/>
          <p:nvPr/>
        </p:nvSpPr>
        <p:spPr>
          <a:xfrm>
            <a:off x="20865406" y="14193426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5-Point Star 40"/>
          <p:cNvSpPr/>
          <p:nvPr/>
        </p:nvSpPr>
        <p:spPr>
          <a:xfrm>
            <a:off x="20637358" y="14269704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5-Point Star 41"/>
          <p:cNvSpPr/>
          <p:nvPr/>
        </p:nvSpPr>
        <p:spPr>
          <a:xfrm>
            <a:off x="20356203" y="14224881"/>
            <a:ext cx="266007" cy="240127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70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1061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Staffordshire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SKINGSLEY Dave</dc:creator>
  <cp:lastModifiedBy>BRACEGIRDLE Jocey</cp:lastModifiedBy>
  <cp:revision>15</cp:revision>
  <dcterms:created xsi:type="dcterms:W3CDTF">2016-05-17T09:57:38Z</dcterms:created>
  <dcterms:modified xsi:type="dcterms:W3CDTF">2017-10-19T13:05:16Z</dcterms:modified>
</cp:coreProperties>
</file>