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8" r:id="rId4"/>
    <p:sldId id="259" r:id="rId5"/>
    <p:sldId id="260" r:id="rId6"/>
    <p:sldId id="261" r:id="rId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114" d="100"/>
          <a:sy n="114" d="100"/>
        </p:scale>
        <p:origin x="36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CAAF0C-C355-4197-B29C-FFD08C1D63B1}" type="datetimeFigureOut">
              <a:rPr lang="en-GB" smtClean="0"/>
              <a:t>16/08/2018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E82CFB-0146-497D-B847-7689B81C490B}" type="slidenum">
              <a:rPr lang="en-GB" smtClean="0"/>
              <a:t>‹#›</a:t>
            </a:fld>
            <a:endParaRPr lang="en-GB"/>
          </a:p>
        </p:txBody>
      </p:sp>
    </p:spTree>
    <p:extLst>
      <p:ext uri="{BB962C8B-B14F-4D97-AF65-F5344CB8AC3E}">
        <p14:creationId xmlns:p14="http://schemas.microsoft.com/office/powerpoint/2010/main" val="4182317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ACAAF0C-C355-4197-B29C-FFD08C1D63B1}" type="datetimeFigureOut">
              <a:rPr lang="en-GB" smtClean="0"/>
              <a:t>16/08/2018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E82CFB-0146-497D-B847-7689B81C490B}" type="slidenum">
              <a:rPr lang="en-GB" smtClean="0"/>
              <a:t>‹#›</a:t>
            </a:fld>
            <a:endParaRPr lang="en-GB"/>
          </a:p>
        </p:txBody>
      </p:sp>
    </p:spTree>
    <p:extLst>
      <p:ext uri="{BB962C8B-B14F-4D97-AF65-F5344CB8AC3E}">
        <p14:creationId xmlns:p14="http://schemas.microsoft.com/office/powerpoint/2010/main" val="2557016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ACAAF0C-C355-4197-B29C-FFD08C1D63B1}" type="datetimeFigureOut">
              <a:rPr lang="en-GB" smtClean="0"/>
              <a:t>16/08/2018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E82CFB-0146-497D-B847-7689B81C490B}" type="slidenum">
              <a:rPr lang="en-GB" smtClean="0"/>
              <a:t>‹#›</a:t>
            </a:fld>
            <a:endParaRPr lang="en-GB"/>
          </a:p>
        </p:txBody>
      </p:sp>
    </p:spTree>
    <p:extLst>
      <p:ext uri="{BB962C8B-B14F-4D97-AF65-F5344CB8AC3E}">
        <p14:creationId xmlns:p14="http://schemas.microsoft.com/office/powerpoint/2010/main" val="578995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ACAAF0C-C355-4197-B29C-FFD08C1D63B1}" type="datetimeFigureOut">
              <a:rPr lang="en-GB" smtClean="0"/>
              <a:t>16/08/2018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E82CFB-0146-497D-B847-7689B81C490B}" type="slidenum">
              <a:rPr lang="en-GB" smtClean="0"/>
              <a:t>‹#›</a:t>
            </a:fld>
            <a:endParaRPr lang="en-GB"/>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10411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ACAAF0C-C355-4197-B29C-FFD08C1D63B1}" type="datetimeFigureOut">
              <a:rPr lang="en-GB" smtClean="0"/>
              <a:t>16/08/2018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E82CFB-0146-497D-B847-7689B81C490B}" type="slidenum">
              <a:rPr lang="en-GB" smtClean="0"/>
              <a:t>‹#›</a:t>
            </a:fld>
            <a:endParaRPr lang="en-GB"/>
          </a:p>
        </p:txBody>
      </p:sp>
    </p:spTree>
    <p:extLst>
      <p:ext uri="{BB962C8B-B14F-4D97-AF65-F5344CB8AC3E}">
        <p14:creationId xmlns:p14="http://schemas.microsoft.com/office/powerpoint/2010/main" val="3094852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ACAAF0C-C355-4197-B29C-FFD08C1D63B1}" type="datetimeFigureOut">
              <a:rPr lang="en-GB" smtClean="0"/>
              <a:t>16/08/2018</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E82CFB-0146-497D-B847-7689B81C490B}" type="slidenum">
              <a:rPr lang="en-GB" smtClean="0"/>
              <a:t>‹#›</a:t>
            </a:fld>
            <a:endParaRPr lang="en-GB"/>
          </a:p>
        </p:txBody>
      </p:sp>
    </p:spTree>
    <p:extLst>
      <p:ext uri="{BB962C8B-B14F-4D97-AF65-F5344CB8AC3E}">
        <p14:creationId xmlns:p14="http://schemas.microsoft.com/office/powerpoint/2010/main" val="22132436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ACAAF0C-C355-4197-B29C-FFD08C1D63B1}" type="datetimeFigureOut">
              <a:rPr lang="en-GB" smtClean="0"/>
              <a:t>16/08/2018</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E82CFB-0146-497D-B847-7689B81C490B}" type="slidenum">
              <a:rPr lang="en-GB" smtClean="0"/>
              <a:t>‹#›</a:t>
            </a:fld>
            <a:endParaRPr lang="en-GB"/>
          </a:p>
        </p:txBody>
      </p:sp>
    </p:spTree>
    <p:extLst>
      <p:ext uri="{BB962C8B-B14F-4D97-AF65-F5344CB8AC3E}">
        <p14:creationId xmlns:p14="http://schemas.microsoft.com/office/powerpoint/2010/main" val="38173061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CAAF0C-C355-4197-B29C-FFD08C1D63B1}" type="datetimeFigureOut">
              <a:rPr lang="en-GB" smtClean="0"/>
              <a:t>16/08/2018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E82CFB-0146-497D-B847-7689B81C490B}" type="slidenum">
              <a:rPr lang="en-GB" smtClean="0"/>
              <a:t>‹#›</a:t>
            </a:fld>
            <a:endParaRPr lang="en-GB"/>
          </a:p>
        </p:txBody>
      </p:sp>
    </p:spTree>
    <p:extLst>
      <p:ext uri="{BB962C8B-B14F-4D97-AF65-F5344CB8AC3E}">
        <p14:creationId xmlns:p14="http://schemas.microsoft.com/office/powerpoint/2010/main" val="41523190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CAAF0C-C355-4197-B29C-FFD08C1D63B1}" type="datetimeFigureOut">
              <a:rPr lang="en-GB" smtClean="0"/>
              <a:t>16/08/2018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E82CFB-0146-497D-B847-7689B81C490B}" type="slidenum">
              <a:rPr lang="en-GB" smtClean="0"/>
              <a:t>‹#›</a:t>
            </a:fld>
            <a:endParaRPr lang="en-GB"/>
          </a:p>
        </p:txBody>
      </p:sp>
    </p:spTree>
    <p:extLst>
      <p:ext uri="{BB962C8B-B14F-4D97-AF65-F5344CB8AC3E}">
        <p14:creationId xmlns:p14="http://schemas.microsoft.com/office/powerpoint/2010/main" val="3268334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CAAF0C-C355-4197-B29C-FFD08C1D63B1}" type="datetimeFigureOut">
              <a:rPr lang="en-GB" smtClean="0"/>
              <a:t>16/08/2018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E82CFB-0146-497D-B847-7689B81C490B}" type="slidenum">
              <a:rPr lang="en-GB" smtClean="0"/>
              <a:t>‹#›</a:t>
            </a:fld>
            <a:endParaRPr lang="en-GB"/>
          </a:p>
        </p:txBody>
      </p:sp>
    </p:spTree>
    <p:extLst>
      <p:ext uri="{BB962C8B-B14F-4D97-AF65-F5344CB8AC3E}">
        <p14:creationId xmlns:p14="http://schemas.microsoft.com/office/powerpoint/2010/main" val="3669338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ACAAF0C-C355-4197-B29C-FFD08C1D63B1}" type="datetimeFigureOut">
              <a:rPr lang="en-GB" smtClean="0"/>
              <a:t>16/08/2018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E82CFB-0146-497D-B847-7689B81C490B}" type="slidenum">
              <a:rPr lang="en-GB" smtClean="0"/>
              <a:t>‹#›</a:t>
            </a:fld>
            <a:endParaRPr lang="en-GB"/>
          </a:p>
        </p:txBody>
      </p:sp>
    </p:spTree>
    <p:extLst>
      <p:ext uri="{BB962C8B-B14F-4D97-AF65-F5344CB8AC3E}">
        <p14:creationId xmlns:p14="http://schemas.microsoft.com/office/powerpoint/2010/main" val="151662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CAAF0C-C355-4197-B29C-FFD08C1D63B1}" type="datetimeFigureOut">
              <a:rPr lang="en-GB" smtClean="0"/>
              <a:t>16/08/2018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E82CFB-0146-497D-B847-7689B81C490B}" type="slidenum">
              <a:rPr lang="en-GB" smtClean="0"/>
              <a:t>‹#›</a:t>
            </a:fld>
            <a:endParaRPr lang="en-GB"/>
          </a:p>
        </p:txBody>
      </p:sp>
    </p:spTree>
    <p:extLst>
      <p:ext uri="{BB962C8B-B14F-4D97-AF65-F5344CB8AC3E}">
        <p14:creationId xmlns:p14="http://schemas.microsoft.com/office/powerpoint/2010/main" val="1526367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CAAF0C-C355-4197-B29C-FFD08C1D63B1}" type="datetimeFigureOut">
              <a:rPr lang="en-GB" smtClean="0"/>
              <a:t>16/08/2018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EE82CFB-0146-497D-B847-7689B81C490B}" type="slidenum">
              <a:rPr lang="en-GB" smtClean="0"/>
              <a:t>‹#›</a:t>
            </a:fld>
            <a:endParaRPr lang="en-GB"/>
          </a:p>
        </p:txBody>
      </p:sp>
    </p:spTree>
    <p:extLst>
      <p:ext uri="{BB962C8B-B14F-4D97-AF65-F5344CB8AC3E}">
        <p14:creationId xmlns:p14="http://schemas.microsoft.com/office/powerpoint/2010/main" val="507076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ACAAF0C-C355-4197-B29C-FFD08C1D63B1}" type="datetimeFigureOut">
              <a:rPr lang="en-GB" smtClean="0"/>
              <a:t>16/08/2018</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CEE82CFB-0146-497D-B847-7689B81C490B}" type="slidenum">
              <a:rPr lang="en-GB" smtClean="0"/>
              <a:t>‹#›</a:t>
            </a:fld>
            <a:endParaRPr lang="en-GB"/>
          </a:p>
        </p:txBody>
      </p:sp>
    </p:spTree>
    <p:extLst>
      <p:ext uri="{BB962C8B-B14F-4D97-AF65-F5344CB8AC3E}">
        <p14:creationId xmlns:p14="http://schemas.microsoft.com/office/powerpoint/2010/main" val="4016965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ACAAF0C-C355-4197-B29C-FFD08C1D63B1}" type="datetimeFigureOut">
              <a:rPr lang="en-GB" smtClean="0"/>
              <a:t>16/08/2018</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CEE82CFB-0146-497D-B847-7689B81C490B}" type="slidenum">
              <a:rPr lang="en-GB" smtClean="0"/>
              <a:t>‹#›</a:t>
            </a:fld>
            <a:endParaRPr lang="en-GB"/>
          </a:p>
        </p:txBody>
      </p:sp>
    </p:spTree>
    <p:extLst>
      <p:ext uri="{BB962C8B-B14F-4D97-AF65-F5344CB8AC3E}">
        <p14:creationId xmlns:p14="http://schemas.microsoft.com/office/powerpoint/2010/main" val="2085356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BACAAF0C-C355-4197-B29C-FFD08C1D63B1}" type="datetimeFigureOut">
              <a:rPr lang="en-GB" smtClean="0"/>
              <a:t>16/08/2018</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CEE82CFB-0146-497D-B847-7689B81C490B}" type="slidenum">
              <a:rPr lang="en-GB" smtClean="0"/>
              <a:t>‹#›</a:t>
            </a:fld>
            <a:endParaRPr lang="en-GB"/>
          </a:p>
        </p:txBody>
      </p:sp>
    </p:spTree>
    <p:extLst>
      <p:ext uri="{BB962C8B-B14F-4D97-AF65-F5344CB8AC3E}">
        <p14:creationId xmlns:p14="http://schemas.microsoft.com/office/powerpoint/2010/main" val="3853425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ACAAF0C-C355-4197-B29C-FFD08C1D63B1}" type="datetimeFigureOut">
              <a:rPr lang="en-GB" smtClean="0"/>
              <a:t>16/08/2018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E82CFB-0146-497D-B847-7689B81C490B}" type="slidenum">
              <a:rPr lang="en-GB" smtClean="0"/>
              <a:t>‹#›</a:t>
            </a:fld>
            <a:endParaRPr lang="en-GB"/>
          </a:p>
        </p:txBody>
      </p:sp>
    </p:spTree>
    <p:extLst>
      <p:ext uri="{BB962C8B-B14F-4D97-AF65-F5344CB8AC3E}">
        <p14:creationId xmlns:p14="http://schemas.microsoft.com/office/powerpoint/2010/main" val="1740112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ACAAF0C-C355-4197-B29C-FFD08C1D63B1}" type="datetimeFigureOut">
              <a:rPr lang="en-GB" smtClean="0"/>
              <a:t>16/08/2018</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EE82CFB-0146-497D-B847-7689B81C490B}" type="slidenum">
              <a:rPr lang="en-GB" smtClean="0"/>
              <a:t>‹#›</a:t>
            </a:fld>
            <a:endParaRPr lang="en-GB"/>
          </a:p>
        </p:txBody>
      </p:sp>
    </p:spTree>
    <p:extLst>
      <p:ext uri="{BB962C8B-B14F-4D97-AF65-F5344CB8AC3E}">
        <p14:creationId xmlns:p14="http://schemas.microsoft.com/office/powerpoint/2010/main" val="2375802631"/>
      </p:ext>
    </p:extLst>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 id="2147483841" r:id="rId13"/>
    <p:sldLayoutId id="2147483842" r:id="rId14"/>
    <p:sldLayoutId id="2147483843" r:id="rId15"/>
    <p:sldLayoutId id="2147483844" r:id="rId16"/>
    <p:sldLayoutId id="214748384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4000"/>
                <a:shade val="100000"/>
                <a:hueMod val="92000"/>
                <a:satMod val="180000"/>
                <a:lumMod val="114000"/>
              </a:schemeClr>
            </a:gs>
            <a:gs pos="63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91E41-CA5F-43A6-AA14-044B2EF4CF29}"/>
              </a:ext>
            </a:extLst>
          </p:cNvPr>
          <p:cNvSpPr>
            <a:spLocks noGrp="1"/>
          </p:cNvSpPr>
          <p:nvPr>
            <p:ph type="ctrTitle"/>
          </p:nvPr>
        </p:nvSpPr>
        <p:spPr>
          <a:xfrm>
            <a:off x="958734" y="2443265"/>
            <a:ext cx="9144000" cy="3527222"/>
          </a:xfrm>
        </p:spPr>
        <p:txBody>
          <a:bodyPr>
            <a:normAutofit fontScale="90000"/>
          </a:bodyPr>
          <a:lstStyle/>
          <a:p>
            <a:pPr algn="ctr"/>
            <a:r>
              <a:rPr lang="en-GB" dirty="0"/>
              <a:t>Ethical dilemmas and participant access in qualitative research for childhood bereavement</a:t>
            </a:r>
          </a:p>
        </p:txBody>
      </p:sp>
      <p:sp>
        <p:nvSpPr>
          <p:cNvPr id="3" name="Subtitle 2">
            <a:extLst>
              <a:ext uri="{FF2B5EF4-FFF2-40B4-BE49-F238E27FC236}">
                <a16:creationId xmlns:a16="http://schemas.microsoft.com/office/drawing/2014/main" id="{6F30EB09-1374-4CCA-896F-D34D8DA0405A}"/>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430043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0EB16-B9A4-4DF5-AD6D-239B232A4C10}"/>
              </a:ext>
            </a:extLst>
          </p:cNvPr>
          <p:cNvSpPr>
            <a:spLocks noGrp="1"/>
          </p:cNvSpPr>
          <p:nvPr>
            <p:ph type="title"/>
          </p:nvPr>
        </p:nvSpPr>
        <p:spPr/>
        <p:txBody>
          <a:bodyPr/>
          <a:lstStyle/>
          <a:p>
            <a:r>
              <a:rPr lang="en-GB" dirty="0"/>
              <a:t>So what’s the problem for researchers?</a:t>
            </a:r>
          </a:p>
        </p:txBody>
      </p:sp>
      <p:sp>
        <p:nvSpPr>
          <p:cNvPr id="3" name="Content Placeholder 2">
            <a:extLst>
              <a:ext uri="{FF2B5EF4-FFF2-40B4-BE49-F238E27FC236}">
                <a16:creationId xmlns:a16="http://schemas.microsoft.com/office/drawing/2014/main" id="{627DF32E-FDC8-4D7F-AFFA-85D6EFBBA255}"/>
              </a:ext>
            </a:extLst>
          </p:cNvPr>
          <p:cNvSpPr>
            <a:spLocks noGrp="1"/>
          </p:cNvSpPr>
          <p:nvPr>
            <p:ph idx="1"/>
          </p:nvPr>
        </p:nvSpPr>
        <p:spPr>
          <a:xfrm>
            <a:off x="838199" y="1825625"/>
            <a:ext cx="10827327" cy="4351338"/>
          </a:xfrm>
        </p:spPr>
        <p:txBody>
          <a:bodyPr>
            <a:normAutofit lnSpcReduction="10000"/>
          </a:bodyPr>
          <a:lstStyle/>
          <a:p>
            <a:r>
              <a:rPr lang="en-GB" sz="2400" dirty="0"/>
              <a:t>A conversation ‘stopper’ in my own professional and personal context.</a:t>
            </a:r>
          </a:p>
          <a:p>
            <a:r>
              <a:rPr lang="en-GB" sz="2400" dirty="0"/>
              <a:t>Limited access to research communities of relevance. Where do I ‘fit’?</a:t>
            </a:r>
          </a:p>
          <a:p>
            <a:r>
              <a:rPr lang="en-GB" sz="2400" dirty="0"/>
              <a:t>Limited local contacts; organisations work with their own ethical guidelines for access to staff and clients.</a:t>
            </a:r>
          </a:p>
          <a:p>
            <a:r>
              <a:rPr lang="en-GB" sz="2400" dirty="0"/>
              <a:t>National charities have their own research staff and agenda for projects and are focused on future sustainability.</a:t>
            </a:r>
          </a:p>
          <a:p>
            <a:r>
              <a:rPr lang="en-GB" sz="2400" dirty="0"/>
              <a:t>Discussing any research with personal and professional connections can breach confidentiality and has the potential to create unknown emotional stress with those involved.</a:t>
            </a:r>
          </a:p>
        </p:txBody>
      </p:sp>
    </p:spTree>
    <p:extLst>
      <p:ext uri="{BB962C8B-B14F-4D97-AF65-F5344CB8AC3E}">
        <p14:creationId xmlns:p14="http://schemas.microsoft.com/office/powerpoint/2010/main" val="3462517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8206E-0443-4CE4-BA8D-0AFE96ACAE62}"/>
              </a:ext>
            </a:extLst>
          </p:cNvPr>
          <p:cNvSpPr>
            <a:spLocks noGrp="1"/>
          </p:cNvSpPr>
          <p:nvPr>
            <p:ph type="title"/>
          </p:nvPr>
        </p:nvSpPr>
        <p:spPr/>
        <p:txBody>
          <a:bodyPr/>
          <a:lstStyle/>
          <a:p>
            <a:r>
              <a:rPr lang="en-GB" dirty="0"/>
              <a:t>Ethical dilemmas in gaining participants</a:t>
            </a:r>
          </a:p>
        </p:txBody>
      </p:sp>
      <p:sp>
        <p:nvSpPr>
          <p:cNvPr id="3" name="Content Placeholder 2">
            <a:extLst>
              <a:ext uri="{FF2B5EF4-FFF2-40B4-BE49-F238E27FC236}">
                <a16:creationId xmlns:a16="http://schemas.microsoft.com/office/drawing/2014/main" id="{024B5E84-291A-4598-9CE0-53E271952405}"/>
              </a:ext>
            </a:extLst>
          </p:cNvPr>
          <p:cNvSpPr>
            <a:spLocks noGrp="1"/>
          </p:cNvSpPr>
          <p:nvPr>
            <p:ph idx="1"/>
          </p:nvPr>
        </p:nvSpPr>
        <p:spPr>
          <a:xfrm>
            <a:off x="1103312" y="2052918"/>
            <a:ext cx="10174288" cy="4564013"/>
          </a:xfrm>
        </p:spPr>
        <p:txBody>
          <a:bodyPr>
            <a:normAutofit lnSpcReduction="10000"/>
          </a:bodyPr>
          <a:lstStyle/>
          <a:p>
            <a:r>
              <a:rPr lang="en-GB" sz="2400" dirty="0"/>
              <a:t>Ethics form – passed twice due to changes in participant inclusion criteria. Timescale July 2015 to December 2015.</a:t>
            </a:r>
          </a:p>
          <a:p>
            <a:r>
              <a:rPr lang="en-GB" sz="2400" dirty="0"/>
              <a:t>Sensitively worded letters and information sheets to all participants.</a:t>
            </a:r>
          </a:p>
          <a:p>
            <a:r>
              <a:rPr lang="en-GB" sz="2400" dirty="0"/>
              <a:t>Carefully worded emails to 350+ local settings (two Local Authorities) with children aged 2-7.</a:t>
            </a:r>
          </a:p>
          <a:p>
            <a:r>
              <a:rPr lang="en-GB" sz="2400" dirty="0"/>
              <a:t>Responses in February 2016 gained 3 case studies (Parent, Practitioner and Headteacher/Manager).</a:t>
            </a:r>
          </a:p>
          <a:p>
            <a:r>
              <a:rPr lang="en-GB" sz="2400" dirty="0"/>
              <a:t>Further email requests across another two Local Authorities, social media requests and direct contact with a national charity from March 2016 to Dec 2017 resulted in 4 more case studies.</a:t>
            </a:r>
          </a:p>
          <a:p>
            <a:endParaRPr lang="en-GB" dirty="0"/>
          </a:p>
          <a:p>
            <a:endParaRPr lang="en-GB" dirty="0"/>
          </a:p>
        </p:txBody>
      </p:sp>
    </p:spTree>
    <p:extLst>
      <p:ext uri="{BB962C8B-B14F-4D97-AF65-F5344CB8AC3E}">
        <p14:creationId xmlns:p14="http://schemas.microsoft.com/office/powerpoint/2010/main" val="1019790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33C47-8189-46D1-980A-094597A7BC5D}"/>
              </a:ext>
            </a:extLst>
          </p:cNvPr>
          <p:cNvSpPr>
            <a:spLocks noGrp="1"/>
          </p:cNvSpPr>
          <p:nvPr>
            <p:ph type="title"/>
          </p:nvPr>
        </p:nvSpPr>
        <p:spPr/>
        <p:txBody>
          <a:bodyPr/>
          <a:lstStyle/>
          <a:p>
            <a:r>
              <a:rPr lang="en-GB" dirty="0"/>
              <a:t>Ethical dilemmas in collecting the data</a:t>
            </a:r>
          </a:p>
        </p:txBody>
      </p:sp>
      <p:sp>
        <p:nvSpPr>
          <p:cNvPr id="3" name="Content Placeholder 2">
            <a:extLst>
              <a:ext uri="{FF2B5EF4-FFF2-40B4-BE49-F238E27FC236}">
                <a16:creationId xmlns:a16="http://schemas.microsoft.com/office/drawing/2014/main" id="{BE474E87-D41C-46D2-A4A7-8CF23B0670AF}"/>
              </a:ext>
            </a:extLst>
          </p:cNvPr>
          <p:cNvSpPr>
            <a:spLocks noGrp="1"/>
          </p:cNvSpPr>
          <p:nvPr>
            <p:ph idx="1"/>
          </p:nvPr>
        </p:nvSpPr>
        <p:spPr>
          <a:xfrm>
            <a:off x="1103312" y="2052918"/>
            <a:ext cx="9459393" cy="4475344"/>
          </a:xfrm>
        </p:spPr>
        <p:txBody>
          <a:bodyPr>
            <a:noAutofit/>
          </a:bodyPr>
          <a:lstStyle/>
          <a:p>
            <a:r>
              <a:rPr lang="en-GB" sz="2400" dirty="0"/>
              <a:t>Pilot studies enabled practice at managing sensitive conversations and responses to distressed participants. </a:t>
            </a:r>
          </a:p>
          <a:p>
            <a:r>
              <a:rPr lang="en-GB" sz="2400" dirty="0"/>
              <a:t>Protecting the interview space</a:t>
            </a:r>
          </a:p>
          <a:p>
            <a:r>
              <a:rPr lang="en-GB" sz="2400" dirty="0"/>
              <a:t>Knowing when to listen, pause the interview and reschedule as necessary. </a:t>
            </a:r>
          </a:p>
          <a:p>
            <a:r>
              <a:rPr lang="en-GB" sz="2400" dirty="0"/>
              <a:t>Follow up information with local and national support services were shared after the interview but also an offer to talk through anything else they wanted to share after the interview session.  </a:t>
            </a:r>
          </a:p>
          <a:p>
            <a:r>
              <a:rPr lang="en-GB" sz="2400" dirty="0"/>
              <a:t>Researcher well-being</a:t>
            </a:r>
          </a:p>
        </p:txBody>
      </p:sp>
    </p:spTree>
    <p:extLst>
      <p:ext uri="{BB962C8B-B14F-4D97-AF65-F5344CB8AC3E}">
        <p14:creationId xmlns:p14="http://schemas.microsoft.com/office/powerpoint/2010/main" val="1339063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111F8-A07A-4E25-AF7B-AB37C0B34964}"/>
              </a:ext>
            </a:extLst>
          </p:cNvPr>
          <p:cNvSpPr>
            <a:spLocks noGrp="1"/>
          </p:cNvSpPr>
          <p:nvPr>
            <p:ph type="title"/>
          </p:nvPr>
        </p:nvSpPr>
        <p:spPr/>
        <p:txBody>
          <a:bodyPr/>
          <a:lstStyle/>
          <a:p>
            <a:r>
              <a:rPr lang="en-GB" dirty="0"/>
              <a:t>When is consent not consent?</a:t>
            </a:r>
          </a:p>
        </p:txBody>
      </p:sp>
      <p:sp>
        <p:nvSpPr>
          <p:cNvPr id="3" name="Content Placeholder 2">
            <a:extLst>
              <a:ext uri="{FF2B5EF4-FFF2-40B4-BE49-F238E27FC236}">
                <a16:creationId xmlns:a16="http://schemas.microsoft.com/office/drawing/2014/main" id="{CCC34291-CAF1-46DA-B0E5-6C52081D8FE1}"/>
              </a:ext>
            </a:extLst>
          </p:cNvPr>
          <p:cNvSpPr>
            <a:spLocks noGrp="1"/>
          </p:cNvSpPr>
          <p:nvPr>
            <p:ph idx="1"/>
          </p:nvPr>
        </p:nvSpPr>
        <p:spPr>
          <a:xfrm>
            <a:off x="1103312" y="2052918"/>
            <a:ext cx="10451379" cy="4195481"/>
          </a:xfrm>
        </p:spPr>
        <p:txBody>
          <a:bodyPr>
            <a:noAutofit/>
          </a:bodyPr>
          <a:lstStyle/>
          <a:p>
            <a:r>
              <a:rPr lang="en-GB" sz="2400" dirty="0"/>
              <a:t>Participant willingness via email and conversations to agree an interview time. Conversations critical in reassuring all participants.</a:t>
            </a:r>
          </a:p>
          <a:p>
            <a:r>
              <a:rPr lang="en-GB" sz="2400" dirty="0"/>
              <a:t>Interview times re-arranged and again not able to participate. </a:t>
            </a:r>
          </a:p>
          <a:p>
            <a:r>
              <a:rPr lang="en-GB" sz="2400" dirty="0"/>
              <a:t>Work commitments and annual leave cited as reasons for non-participation at the mutually agreed time.</a:t>
            </a:r>
          </a:p>
          <a:p>
            <a:r>
              <a:rPr lang="en-GB" sz="2400" dirty="0"/>
              <a:t>Knowing when to stop pressing for a re-arranged interview.</a:t>
            </a:r>
          </a:p>
          <a:p>
            <a:r>
              <a:rPr lang="en-GB" sz="2400" dirty="0"/>
              <a:t>Interview information consent declined part way through for certain detail for exclusion.</a:t>
            </a:r>
          </a:p>
          <a:p>
            <a:r>
              <a:rPr lang="en-GB" sz="2400" dirty="0"/>
              <a:t>Additional notes after interview worthy of gaining consent.</a:t>
            </a:r>
          </a:p>
        </p:txBody>
      </p:sp>
    </p:spTree>
    <p:extLst>
      <p:ext uri="{BB962C8B-B14F-4D97-AF65-F5344CB8AC3E}">
        <p14:creationId xmlns:p14="http://schemas.microsoft.com/office/powerpoint/2010/main" val="3149837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1D84E-BF53-4269-BA4B-8676BA5F8690}"/>
              </a:ext>
            </a:extLst>
          </p:cNvPr>
          <p:cNvSpPr>
            <a:spLocks noGrp="1"/>
          </p:cNvSpPr>
          <p:nvPr>
            <p:ph type="title"/>
          </p:nvPr>
        </p:nvSpPr>
        <p:spPr/>
        <p:txBody>
          <a:bodyPr/>
          <a:lstStyle/>
          <a:p>
            <a:r>
              <a:rPr lang="en-GB" dirty="0"/>
              <a:t>Further considerations</a:t>
            </a:r>
          </a:p>
        </p:txBody>
      </p:sp>
      <p:sp>
        <p:nvSpPr>
          <p:cNvPr id="3" name="Content Placeholder 2">
            <a:extLst>
              <a:ext uri="{FF2B5EF4-FFF2-40B4-BE49-F238E27FC236}">
                <a16:creationId xmlns:a16="http://schemas.microsoft.com/office/drawing/2014/main" id="{0DE5DD83-986A-4FBF-862A-C05D2B95F7E2}"/>
              </a:ext>
            </a:extLst>
          </p:cNvPr>
          <p:cNvSpPr>
            <a:spLocks noGrp="1"/>
          </p:cNvSpPr>
          <p:nvPr>
            <p:ph idx="1"/>
          </p:nvPr>
        </p:nvSpPr>
        <p:spPr>
          <a:xfrm>
            <a:off x="1103312" y="1485208"/>
            <a:ext cx="9470477" cy="4763192"/>
          </a:xfrm>
        </p:spPr>
        <p:txBody>
          <a:bodyPr>
            <a:noAutofit/>
          </a:bodyPr>
          <a:lstStyle/>
          <a:p>
            <a:r>
              <a:rPr lang="en-GB" sz="2400" dirty="0"/>
              <a:t>Don’t underestimate the time it takes to negotiate access to local and national organisations who may be supportive of your research.</a:t>
            </a:r>
          </a:p>
          <a:p>
            <a:r>
              <a:rPr lang="en-GB" sz="2400" dirty="0"/>
              <a:t>Plan for lengthy negotiated access to confirmed participants especially for sensitive studies.</a:t>
            </a:r>
          </a:p>
          <a:p>
            <a:r>
              <a:rPr lang="en-GB" sz="2400" dirty="0"/>
              <a:t>Be prepared for spontaneous stories told…they are important to the participant and need to be valued even if they might not be relevant to your study.  Cutting a participant off mid story is not to be taken lightly and can undermine your relationship.</a:t>
            </a:r>
          </a:p>
          <a:p>
            <a:r>
              <a:rPr lang="en-GB" sz="2400" dirty="0"/>
              <a:t>Seek Twitter and LinkedIn support. </a:t>
            </a:r>
          </a:p>
        </p:txBody>
      </p:sp>
    </p:spTree>
    <p:extLst>
      <p:ext uri="{BB962C8B-B14F-4D97-AF65-F5344CB8AC3E}">
        <p14:creationId xmlns:p14="http://schemas.microsoft.com/office/powerpoint/2010/main" val="7355129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85</TotalTime>
  <Words>451</Words>
  <Application>Microsoft Office PowerPoint</Application>
  <PresentationFormat>Widescreen</PresentationFormat>
  <Paragraphs>31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Ion</vt:lpstr>
      <vt:lpstr>Ethical dilemmas and participant access in qualitative research for childhood bereavement</vt:lpstr>
      <vt:lpstr>So what’s the problem for researchers?</vt:lpstr>
      <vt:lpstr>Ethical dilemmas in gaining participants</vt:lpstr>
      <vt:lpstr>Ethical dilemmas in collecting the data</vt:lpstr>
      <vt:lpstr>When is consent not consent?</vt:lpstr>
      <vt:lpstr>Further considerations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dilemmas in researching childhood bereavement</dc:title>
  <dc:creator>HUDSON-GILL Ruth</dc:creator>
  <cp:lastModifiedBy>HUDSON-GILL Ruth</cp:lastModifiedBy>
  <cp:revision>9</cp:revision>
  <cp:lastPrinted>2018-06-20T13:14:47Z</cp:lastPrinted>
  <dcterms:created xsi:type="dcterms:W3CDTF">2018-02-26T11:40:56Z</dcterms:created>
  <dcterms:modified xsi:type="dcterms:W3CDTF">2018-08-16T07:24:48Z</dcterms:modified>
</cp:coreProperties>
</file>