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90" r:id="rId3"/>
    <p:sldId id="291" r:id="rId4"/>
    <p:sldId id="307" r:id="rId5"/>
    <p:sldId id="259" r:id="rId6"/>
    <p:sldId id="262" r:id="rId7"/>
    <p:sldId id="263" r:id="rId8"/>
    <p:sldId id="294" r:id="rId9"/>
    <p:sldId id="292" r:id="rId10"/>
    <p:sldId id="295" r:id="rId11"/>
    <p:sldId id="265" r:id="rId12"/>
    <p:sldId id="279" r:id="rId13"/>
    <p:sldId id="278" r:id="rId14"/>
    <p:sldId id="282" r:id="rId15"/>
    <p:sldId id="270" r:id="rId16"/>
    <p:sldId id="283" r:id="rId17"/>
    <p:sldId id="306" r:id="rId18"/>
    <p:sldId id="269" r:id="rId19"/>
    <p:sldId id="296" r:id="rId20"/>
    <p:sldId id="280" r:id="rId21"/>
    <p:sldId id="275" r:id="rId22"/>
    <p:sldId id="284" r:id="rId23"/>
    <p:sldId id="300" r:id="rId24"/>
    <p:sldId id="301" r:id="rId25"/>
    <p:sldId id="302" r:id="rId26"/>
    <p:sldId id="298" r:id="rId27"/>
    <p:sldId id="286" r:id="rId28"/>
    <p:sldId id="297" r:id="rId29"/>
    <p:sldId id="303" r:id="rId30"/>
    <p:sldId id="3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76249" autoAdjust="0"/>
  </p:normalViewPr>
  <p:slideViewPr>
    <p:cSldViewPr snapToGrid="0">
      <p:cViewPr varScale="1">
        <p:scale>
          <a:sx n="71" d="100"/>
          <a:sy n="71" d="100"/>
        </p:scale>
        <p:origin x="789" y="5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1" d="100"/>
          <a:sy n="71" d="100"/>
        </p:scale>
        <p:origin x="2523"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F25AF-7398-4142-A024-61932F5225E3}" type="datetimeFigureOut">
              <a:rPr lang="en-GB" smtClean="0"/>
              <a:t>09/09/2019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D7D5AD-8024-4756-8774-8FED72DAADC1}" type="slidenum">
              <a:rPr lang="en-GB" smtClean="0"/>
              <a:t>‹#›</a:t>
            </a:fld>
            <a:endParaRPr lang="en-GB"/>
          </a:p>
        </p:txBody>
      </p:sp>
    </p:spTree>
    <p:extLst>
      <p:ext uri="{BB962C8B-B14F-4D97-AF65-F5344CB8AC3E}">
        <p14:creationId xmlns:p14="http://schemas.microsoft.com/office/powerpoint/2010/main" val="291495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will give an overview of the challenges with respect to accurately documenting the contribution women have made within the industry and recording their memories. It will focus on the ethics and pressure of responsibility when depicting industrial heritage, specifically media and marketing representations and the risk of nostalgia distorting the local collective memory.  </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5BD7D5AD-8024-4756-8774-8FED72DAADC1}" type="slidenum">
              <a:rPr lang="en-GB" smtClean="0"/>
              <a:t>1</a:t>
            </a:fld>
            <a:endParaRPr lang="en-GB"/>
          </a:p>
        </p:txBody>
      </p:sp>
    </p:spTree>
    <p:extLst>
      <p:ext uri="{BB962C8B-B14F-4D97-AF65-F5344CB8AC3E}">
        <p14:creationId xmlns:p14="http://schemas.microsoft.com/office/powerpoint/2010/main" val="185119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pottery industry is possibly one of the major industries where women have been most influential, from creative design to production, working in a very challenging situation, socially, economically and environmentally. In the early 20</a:t>
            </a:r>
            <a:r>
              <a:rPr lang="en-GB" baseline="30000" dirty="0"/>
              <a:t>th</a:t>
            </a:r>
            <a:r>
              <a:rPr lang="en-GB" dirty="0"/>
              <a:t> Century women were considered lazy if they did not contribute to ceramics and there would not have been a pottery industry if there had not been women, as they were needed at the creating and the making end, because initially there was little mechanisation, and they were also a cheap form of labour.</a:t>
            </a:r>
          </a:p>
        </p:txBody>
      </p:sp>
      <p:sp>
        <p:nvSpPr>
          <p:cNvPr id="4" name="Slide Number Placeholder 3"/>
          <p:cNvSpPr>
            <a:spLocks noGrp="1"/>
          </p:cNvSpPr>
          <p:nvPr>
            <p:ph type="sldNum" sz="quarter" idx="5"/>
          </p:nvPr>
        </p:nvSpPr>
        <p:spPr/>
        <p:txBody>
          <a:bodyPr/>
          <a:lstStyle/>
          <a:p>
            <a:fld id="{5BD7D5AD-8024-4756-8774-8FED72DAADC1}" type="slidenum">
              <a:rPr lang="en-GB" smtClean="0"/>
              <a:t>10</a:t>
            </a:fld>
            <a:endParaRPr lang="en-GB"/>
          </a:p>
        </p:txBody>
      </p:sp>
    </p:spTree>
    <p:extLst>
      <p:ext uri="{BB962C8B-B14F-4D97-AF65-F5344CB8AC3E}">
        <p14:creationId xmlns:p14="http://schemas.microsoft.com/office/powerpoint/2010/main" val="2231396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Bound by Clay was a 7 month project to capture women’s recollections of working in the industry, so that we could preserve, document and evidence their contribution to  ceramics, in Stoke-on-Trent. It had 3 main outputs, a film of women talking about their experiences, an educational resource that referred to the film and a book of anecdotes.  </a:t>
            </a:r>
          </a:p>
        </p:txBody>
      </p:sp>
      <p:sp>
        <p:nvSpPr>
          <p:cNvPr id="4" name="Slide Number Placeholder 3"/>
          <p:cNvSpPr>
            <a:spLocks noGrp="1"/>
          </p:cNvSpPr>
          <p:nvPr>
            <p:ph type="sldNum" sz="quarter" idx="5"/>
          </p:nvPr>
        </p:nvSpPr>
        <p:spPr/>
        <p:txBody>
          <a:bodyPr/>
          <a:lstStyle/>
          <a:p>
            <a:fld id="{5BD7D5AD-8024-4756-8774-8FED72DAADC1}" type="slidenum">
              <a:rPr lang="en-GB" smtClean="0"/>
              <a:t>11</a:t>
            </a:fld>
            <a:endParaRPr lang="en-GB"/>
          </a:p>
        </p:txBody>
      </p:sp>
    </p:spTree>
    <p:extLst>
      <p:ext uri="{BB962C8B-B14F-4D97-AF65-F5344CB8AC3E}">
        <p14:creationId xmlns:p14="http://schemas.microsoft.com/office/powerpoint/2010/main" val="1394238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Stoke-on-Trent is one of the few cities affectionately known after the product it produces.</a:t>
            </a:r>
          </a:p>
          <a:p>
            <a:r>
              <a:rPr lang="en-GB" b="1" dirty="0"/>
              <a:t>Go through bullet points</a:t>
            </a:r>
          </a:p>
          <a:p>
            <a:r>
              <a:rPr lang="en-GB" dirty="0"/>
              <a:t>I’m from Stoke-on-Trent, I was brought up in </a:t>
            </a:r>
            <a:r>
              <a:rPr lang="en-GB" dirty="0" err="1"/>
              <a:t>Burslem</a:t>
            </a:r>
            <a:r>
              <a:rPr lang="en-GB" dirty="0"/>
              <a:t> often referred to as the mother town, famous for the, initially Wedgwood tableware  </a:t>
            </a:r>
            <a:r>
              <a:rPr lang="en-GB" dirty="0" err="1"/>
              <a:t>Burslem</a:t>
            </a:r>
            <a:r>
              <a:rPr lang="en-GB" dirty="0"/>
              <a:t> School of Art. My parents were not employed in the pottery industry but my grandparents were and my great grandmother went to Glasgow to pass on her skills.  People tend to be proud of their place but not necessarily encouraged to be proud of their achievements, you spot a </a:t>
            </a:r>
            <a:r>
              <a:rPr lang="en-GB" dirty="0" err="1"/>
              <a:t>Stokie</a:t>
            </a:r>
            <a:r>
              <a:rPr lang="en-GB" dirty="0"/>
              <a:t> they often look at the underside of ceramics to see if the plate or cup has been made in Stoke</a:t>
            </a:r>
          </a:p>
        </p:txBody>
      </p:sp>
      <p:sp>
        <p:nvSpPr>
          <p:cNvPr id="4" name="Slide Number Placeholder 3"/>
          <p:cNvSpPr>
            <a:spLocks noGrp="1"/>
          </p:cNvSpPr>
          <p:nvPr>
            <p:ph type="sldNum" sz="quarter" idx="5"/>
          </p:nvPr>
        </p:nvSpPr>
        <p:spPr/>
        <p:txBody>
          <a:bodyPr/>
          <a:lstStyle/>
          <a:p>
            <a:fld id="{5BD7D5AD-8024-4756-8774-8FED72DAADC1}" type="slidenum">
              <a:rPr lang="en-GB" smtClean="0"/>
              <a:t>12</a:t>
            </a:fld>
            <a:endParaRPr lang="en-GB"/>
          </a:p>
        </p:txBody>
      </p:sp>
    </p:spTree>
    <p:extLst>
      <p:ext uri="{BB962C8B-B14F-4D97-AF65-F5344CB8AC3E}">
        <p14:creationId xmlns:p14="http://schemas.microsoft.com/office/powerpoint/2010/main" val="2191493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picture very much tells the story of Stoke-on-Trent – the decaying industry, and the success story of Middleport pottery, home to </a:t>
            </a:r>
            <a:r>
              <a:rPr lang="en-GB" dirty="0" err="1"/>
              <a:t>Burleigh</a:t>
            </a:r>
            <a:r>
              <a:rPr lang="en-GB" dirty="0"/>
              <a:t> Pottery  which still produces its own pots and Clay College – it also represents the tension between the old and new the tension of preserving the past whilst welcoming the future, through new initiatives and projects</a:t>
            </a:r>
          </a:p>
        </p:txBody>
      </p:sp>
      <p:sp>
        <p:nvSpPr>
          <p:cNvPr id="4" name="Slide Number Placeholder 3"/>
          <p:cNvSpPr>
            <a:spLocks noGrp="1"/>
          </p:cNvSpPr>
          <p:nvPr>
            <p:ph type="sldNum" sz="quarter" idx="5"/>
          </p:nvPr>
        </p:nvSpPr>
        <p:spPr/>
        <p:txBody>
          <a:bodyPr/>
          <a:lstStyle/>
          <a:p>
            <a:fld id="{5BD7D5AD-8024-4756-8774-8FED72DAADC1}" type="slidenum">
              <a:rPr lang="en-GB" smtClean="0"/>
              <a:t>13</a:t>
            </a:fld>
            <a:endParaRPr lang="en-GB"/>
          </a:p>
        </p:txBody>
      </p:sp>
    </p:spTree>
    <p:extLst>
      <p:ext uri="{BB962C8B-B14F-4D97-AF65-F5344CB8AC3E}">
        <p14:creationId xmlns:p14="http://schemas.microsoft.com/office/powerpoint/2010/main" val="3829848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Critical heritage, and in particular feminist studies is a useful lens to review the Bound by Clay project and the many aspects of heritage that need to be taken into account to assess the representation and presence of gender </a:t>
            </a:r>
          </a:p>
        </p:txBody>
      </p:sp>
      <p:sp>
        <p:nvSpPr>
          <p:cNvPr id="4" name="Slide Number Placeholder 3"/>
          <p:cNvSpPr>
            <a:spLocks noGrp="1"/>
          </p:cNvSpPr>
          <p:nvPr>
            <p:ph type="sldNum" sz="quarter" idx="5"/>
          </p:nvPr>
        </p:nvSpPr>
        <p:spPr/>
        <p:txBody>
          <a:bodyPr/>
          <a:lstStyle/>
          <a:p>
            <a:fld id="{5BD7D5AD-8024-4756-8774-8FED72DAADC1}" type="slidenum">
              <a:rPr lang="en-GB" smtClean="0"/>
              <a:t>14</a:t>
            </a:fld>
            <a:endParaRPr lang="en-GB"/>
          </a:p>
        </p:txBody>
      </p:sp>
    </p:spTree>
    <p:extLst>
      <p:ext uri="{BB962C8B-B14F-4D97-AF65-F5344CB8AC3E}">
        <p14:creationId xmlns:p14="http://schemas.microsoft.com/office/powerpoint/2010/main" val="3324822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Reading’s work on gender and heritage has suggested representation, production, consumptions and policy as areas of enquiry, which also help in assessing heritage projects and activities, with respect to the representation of gender  </a:t>
            </a:r>
          </a:p>
        </p:txBody>
      </p:sp>
      <p:sp>
        <p:nvSpPr>
          <p:cNvPr id="4" name="Slide Number Placeholder 3"/>
          <p:cNvSpPr>
            <a:spLocks noGrp="1"/>
          </p:cNvSpPr>
          <p:nvPr>
            <p:ph type="sldNum" sz="quarter" idx="5"/>
          </p:nvPr>
        </p:nvSpPr>
        <p:spPr/>
        <p:txBody>
          <a:bodyPr/>
          <a:lstStyle/>
          <a:p>
            <a:fld id="{5BD7D5AD-8024-4756-8774-8FED72DAADC1}" type="slidenum">
              <a:rPr lang="en-GB" smtClean="0"/>
              <a:t>15</a:t>
            </a:fld>
            <a:endParaRPr lang="en-GB"/>
          </a:p>
        </p:txBody>
      </p:sp>
    </p:spTree>
    <p:extLst>
      <p:ext uri="{BB962C8B-B14F-4D97-AF65-F5344CB8AC3E}">
        <p14:creationId xmlns:p14="http://schemas.microsoft.com/office/powerpoint/2010/main" val="4254566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Catalyst for finding out more about the industry in particular the intangible skills that women had which are beginning to disappear. Using Reading’s enquiry model </a:t>
            </a:r>
          </a:p>
        </p:txBody>
      </p:sp>
      <p:sp>
        <p:nvSpPr>
          <p:cNvPr id="4" name="Slide Number Placeholder 3"/>
          <p:cNvSpPr>
            <a:spLocks noGrp="1"/>
          </p:cNvSpPr>
          <p:nvPr>
            <p:ph type="sldNum" sz="quarter" idx="5"/>
          </p:nvPr>
        </p:nvSpPr>
        <p:spPr/>
        <p:txBody>
          <a:bodyPr/>
          <a:lstStyle/>
          <a:p>
            <a:fld id="{5BD7D5AD-8024-4756-8774-8FED72DAADC1}" type="slidenum">
              <a:rPr lang="en-GB" smtClean="0"/>
              <a:t>16</a:t>
            </a:fld>
            <a:endParaRPr lang="en-GB"/>
          </a:p>
        </p:txBody>
      </p:sp>
    </p:spTree>
    <p:extLst>
      <p:ext uri="{BB962C8B-B14F-4D97-AF65-F5344CB8AC3E}">
        <p14:creationId xmlns:p14="http://schemas.microsoft.com/office/powerpoint/2010/main" val="1323371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Applying this model of enquiry to Bound By Clay, we can see positively identify influence of gender in the representation, production and consumption of the project. However it must be acknowledged that the film production company was run by a man, who asked the questions within the film although these were edited out, the film company also identified some of the women.  The web site for the educational resource has been designed by a man. </a:t>
            </a:r>
          </a:p>
        </p:txBody>
      </p:sp>
      <p:sp>
        <p:nvSpPr>
          <p:cNvPr id="4" name="Slide Number Placeholder 3"/>
          <p:cNvSpPr>
            <a:spLocks noGrp="1"/>
          </p:cNvSpPr>
          <p:nvPr>
            <p:ph type="sldNum" sz="quarter" idx="5"/>
          </p:nvPr>
        </p:nvSpPr>
        <p:spPr/>
        <p:txBody>
          <a:bodyPr/>
          <a:lstStyle/>
          <a:p>
            <a:fld id="{5BD7D5AD-8024-4756-8774-8FED72DAADC1}" type="slidenum">
              <a:rPr lang="en-GB" smtClean="0"/>
              <a:t>17</a:t>
            </a:fld>
            <a:endParaRPr lang="en-GB"/>
          </a:p>
        </p:txBody>
      </p:sp>
    </p:spTree>
    <p:extLst>
      <p:ext uri="{BB962C8B-B14F-4D97-AF65-F5344CB8AC3E}">
        <p14:creationId xmlns:p14="http://schemas.microsoft.com/office/powerpoint/2010/main" val="291992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a project like this nostalgia impacting on the authenticity of what is being told is a considerable challenge, simplifying the story and distracting from the contributions individuals make, and if the outputs are not purely academic they can creep into all aspects of presentation and production.    </a:t>
            </a:r>
          </a:p>
          <a:p>
            <a:endParaRPr lang="en-GB" dirty="0"/>
          </a:p>
        </p:txBody>
      </p:sp>
      <p:sp>
        <p:nvSpPr>
          <p:cNvPr id="4" name="Slide Number Placeholder 3"/>
          <p:cNvSpPr>
            <a:spLocks noGrp="1"/>
          </p:cNvSpPr>
          <p:nvPr>
            <p:ph type="sldNum" sz="quarter" idx="5"/>
          </p:nvPr>
        </p:nvSpPr>
        <p:spPr/>
        <p:txBody>
          <a:bodyPr/>
          <a:lstStyle/>
          <a:p>
            <a:fld id="{5BD7D5AD-8024-4756-8774-8FED72DAADC1}" type="slidenum">
              <a:rPr lang="en-GB" smtClean="0"/>
              <a:t>18</a:t>
            </a:fld>
            <a:endParaRPr lang="en-GB"/>
          </a:p>
        </p:txBody>
      </p:sp>
    </p:spTree>
    <p:extLst>
      <p:ext uri="{BB962C8B-B14F-4D97-AF65-F5344CB8AC3E}">
        <p14:creationId xmlns:p14="http://schemas.microsoft.com/office/powerpoint/2010/main" val="3228917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Stoke people can very nostalgic, this type of image is very popular, and also appears in art and branding - this a still from the Bound by Clay film </a:t>
            </a:r>
          </a:p>
        </p:txBody>
      </p:sp>
      <p:sp>
        <p:nvSpPr>
          <p:cNvPr id="4" name="Slide Number Placeholder 3"/>
          <p:cNvSpPr>
            <a:spLocks noGrp="1"/>
          </p:cNvSpPr>
          <p:nvPr>
            <p:ph type="sldNum" sz="quarter" idx="5"/>
          </p:nvPr>
        </p:nvSpPr>
        <p:spPr/>
        <p:txBody>
          <a:bodyPr/>
          <a:lstStyle/>
          <a:p>
            <a:fld id="{5BD7D5AD-8024-4756-8774-8FED72DAADC1}" type="slidenum">
              <a:rPr lang="en-GB" smtClean="0"/>
              <a:t>19</a:t>
            </a:fld>
            <a:endParaRPr lang="en-GB"/>
          </a:p>
        </p:txBody>
      </p:sp>
    </p:spTree>
    <p:extLst>
      <p:ext uri="{BB962C8B-B14F-4D97-AF65-F5344CB8AC3E}">
        <p14:creationId xmlns:p14="http://schemas.microsoft.com/office/powerpoint/2010/main" val="359615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this project could be classed by default as a heritage project because we were funded by the National Heritage Lottery Fund money which is raised by National Lottery players to resource UK’s heritage, we need to consider the complex arguments around the use of the word heritage and the heritage industry. For </a:t>
            </a:r>
            <a:r>
              <a:rPr lang="en-GB" dirty="0" err="1"/>
              <a:t>Hewison</a:t>
            </a:r>
            <a:r>
              <a:rPr lang="en-GB" dirty="0"/>
              <a:t>, heritage distorts the images of the past, creating a distraction from todays difficulties that have resulted from the break down on industrial society </a:t>
            </a:r>
          </a:p>
        </p:txBody>
      </p:sp>
      <p:sp>
        <p:nvSpPr>
          <p:cNvPr id="4" name="Slide Number Placeholder 3"/>
          <p:cNvSpPr>
            <a:spLocks noGrp="1"/>
          </p:cNvSpPr>
          <p:nvPr>
            <p:ph type="sldNum" sz="quarter" idx="5"/>
          </p:nvPr>
        </p:nvSpPr>
        <p:spPr/>
        <p:txBody>
          <a:bodyPr/>
          <a:lstStyle/>
          <a:p>
            <a:fld id="{5BD7D5AD-8024-4756-8774-8FED72DAADC1}" type="slidenum">
              <a:rPr lang="en-GB" smtClean="0"/>
              <a:t>2</a:t>
            </a:fld>
            <a:endParaRPr lang="en-GB"/>
          </a:p>
        </p:txBody>
      </p:sp>
    </p:spTree>
    <p:extLst>
      <p:ext uri="{BB962C8B-B14F-4D97-AF65-F5344CB8AC3E}">
        <p14:creationId xmlns:p14="http://schemas.microsoft.com/office/powerpoint/2010/main" val="3863768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Neil </a:t>
            </a:r>
            <a:r>
              <a:rPr lang="en-GB" dirty="0" err="1"/>
              <a:t>Brownsword</a:t>
            </a:r>
            <a:r>
              <a:rPr lang="en-GB" dirty="0"/>
              <a:t> is the Professor of Ceramics at Staffordshire University whose fine are practice is focuses on the preservation of intangible industrial ceramics skills, as he says the temptation to move into nostalgic recollection distract form the complexity of the industrial production</a:t>
            </a:r>
          </a:p>
        </p:txBody>
      </p:sp>
      <p:sp>
        <p:nvSpPr>
          <p:cNvPr id="4" name="Slide Number Placeholder 3"/>
          <p:cNvSpPr>
            <a:spLocks noGrp="1"/>
          </p:cNvSpPr>
          <p:nvPr>
            <p:ph type="sldNum" sz="quarter" idx="5"/>
          </p:nvPr>
        </p:nvSpPr>
        <p:spPr/>
        <p:txBody>
          <a:bodyPr/>
          <a:lstStyle/>
          <a:p>
            <a:fld id="{5BD7D5AD-8024-4756-8774-8FED72DAADC1}" type="slidenum">
              <a:rPr lang="en-GB" smtClean="0"/>
              <a:t>20</a:t>
            </a:fld>
            <a:endParaRPr lang="en-GB"/>
          </a:p>
        </p:txBody>
      </p:sp>
    </p:spTree>
    <p:extLst>
      <p:ext uri="{BB962C8B-B14F-4D97-AF65-F5344CB8AC3E}">
        <p14:creationId xmlns:p14="http://schemas.microsoft.com/office/powerpoint/2010/main" val="4115318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found that creating a documentary film had its own challenges, it needed to present a lot of information in a concise way that engaged the viewer, but also the women needed to feel that they have been honestly represented, even though is not possible to include everything they said in the finished item.  Nostalgia can help with this although we had many robust discussion about the imagery, the music, the light and shade within the Bound by Clay film.   </a:t>
            </a:r>
          </a:p>
        </p:txBody>
      </p:sp>
      <p:sp>
        <p:nvSpPr>
          <p:cNvPr id="4" name="Slide Number Placeholder 3"/>
          <p:cNvSpPr>
            <a:spLocks noGrp="1"/>
          </p:cNvSpPr>
          <p:nvPr>
            <p:ph type="sldNum" sz="quarter" idx="5"/>
          </p:nvPr>
        </p:nvSpPr>
        <p:spPr/>
        <p:txBody>
          <a:bodyPr/>
          <a:lstStyle/>
          <a:p>
            <a:fld id="{5BD7D5AD-8024-4756-8774-8FED72DAADC1}" type="slidenum">
              <a:rPr lang="en-GB" smtClean="0"/>
              <a:t>21</a:t>
            </a:fld>
            <a:endParaRPr lang="en-GB"/>
          </a:p>
        </p:txBody>
      </p:sp>
    </p:spTree>
    <p:extLst>
      <p:ext uri="{BB962C8B-B14F-4D97-AF65-F5344CB8AC3E}">
        <p14:creationId xmlns:p14="http://schemas.microsoft.com/office/powerpoint/2010/main" val="3082451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nostalgia can be a useful mechanism in storytelling to help people dig deeper into their memories of the past. </a:t>
            </a:r>
          </a:p>
          <a:p>
            <a:r>
              <a:rPr lang="en-GB" b="1" dirty="0"/>
              <a:t>Quote</a:t>
            </a:r>
          </a:p>
          <a:p>
            <a:r>
              <a:rPr lang="en-GB" dirty="0"/>
              <a:t>Storytelling was a central part of the Bound by Clay project, this is an affecting observation by Moghadam and </a:t>
            </a:r>
            <a:r>
              <a:rPr lang="en-GB" dirty="0" err="1"/>
              <a:t>Bagheritari</a:t>
            </a:r>
            <a:r>
              <a:rPr lang="en-GB" dirty="0"/>
              <a:t>, for our project it was a mechanism that identified a whole range of sociological, cultural and economic aspects that impacted on the women whilst working in the ceramics industry</a:t>
            </a:r>
          </a:p>
        </p:txBody>
      </p:sp>
      <p:sp>
        <p:nvSpPr>
          <p:cNvPr id="4" name="Slide Number Placeholder 3"/>
          <p:cNvSpPr>
            <a:spLocks noGrp="1"/>
          </p:cNvSpPr>
          <p:nvPr>
            <p:ph type="sldNum" sz="quarter" idx="5"/>
          </p:nvPr>
        </p:nvSpPr>
        <p:spPr/>
        <p:txBody>
          <a:bodyPr/>
          <a:lstStyle/>
          <a:p>
            <a:fld id="{5BD7D5AD-8024-4756-8774-8FED72DAADC1}" type="slidenum">
              <a:rPr lang="en-GB" smtClean="0"/>
              <a:t>22</a:t>
            </a:fld>
            <a:endParaRPr lang="en-GB"/>
          </a:p>
        </p:txBody>
      </p:sp>
    </p:spTree>
    <p:extLst>
      <p:ext uri="{BB962C8B-B14F-4D97-AF65-F5344CB8AC3E}">
        <p14:creationId xmlns:p14="http://schemas.microsoft.com/office/powerpoint/2010/main" val="3627852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not possible for me to present all the stories today so I recommend you see the film and look at the individual interviews which include even greater insights but I think the women of Bound by Clay should have a voice here today, without them I would not be here presenting and celebrating today – so here are their voices, the quotes relate to the major themes in the film </a:t>
            </a:r>
          </a:p>
        </p:txBody>
      </p:sp>
      <p:sp>
        <p:nvSpPr>
          <p:cNvPr id="4" name="Slide Number Placeholder 3"/>
          <p:cNvSpPr>
            <a:spLocks noGrp="1"/>
          </p:cNvSpPr>
          <p:nvPr>
            <p:ph type="sldNum" sz="quarter" idx="5"/>
          </p:nvPr>
        </p:nvSpPr>
        <p:spPr/>
        <p:txBody>
          <a:bodyPr/>
          <a:lstStyle/>
          <a:p>
            <a:fld id="{5BD7D5AD-8024-4756-8774-8FED72DAADC1}" type="slidenum">
              <a:rPr lang="en-GB" smtClean="0"/>
              <a:t>23</a:t>
            </a:fld>
            <a:endParaRPr lang="en-GB"/>
          </a:p>
        </p:txBody>
      </p:sp>
    </p:spTree>
    <p:extLst>
      <p:ext uri="{BB962C8B-B14F-4D97-AF65-F5344CB8AC3E}">
        <p14:creationId xmlns:p14="http://schemas.microsoft.com/office/powerpoint/2010/main" val="1143131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Economic stability – piece work wear each piece you produced had a value gave women of all ages financial stability </a:t>
            </a:r>
          </a:p>
          <a:p>
            <a:endParaRPr lang="en-GB" dirty="0"/>
          </a:p>
          <a:p>
            <a:r>
              <a:rPr lang="en-GB" dirty="0"/>
              <a:t>Community – this was a dominant theme in the film, the camaraderie, and support, Stoke has a history of community singing, singing was important until technology took over </a:t>
            </a:r>
          </a:p>
          <a:p>
            <a:endParaRPr lang="en-GB" dirty="0"/>
          </a:p>
          <a:p>
            <a:endParaRPr lang="en-GB" dirty="0"/>
          </a:p>
        </p:txBody>
      </p:sp>
      <p:sp>
        <p:nvSpPr>
          <p:cNvPr id="4" name="Slide Number Placeholder 3"/>
          <p:cNvSpPr>
            <a:spLocks noGrp="1"/>
          </p:cNvSpPr>
          <p:nvPr>
            <p:ph type="sldNum" sz="quarter" idx="5"/>
          </p:nvPr>
        </p:nvSpPr>
        <p:spPr/>
        <p:txBody>
          <a:bodyPr/>
          <a:lstStyle/>
          <a:p>
            <a:fld id="{5BD7D5AD-8024-4756-8774-8FED72DAADC1}" type="slidenum">
              <a:rPr lang="en-GB" smtClean="0"/>
              <a:t>24</a:t>
            </a:fld>
            <a:endParaRPr lang="en-GB"/>
          </a:p>
        </p:txBody>
      </p:sp>
    </p:spTree>
    <p:extLst>
      <p:ext uri="{BB962C8B-B14F-4D97-AF65-F5344CB8AC3E}">
        <p14:creationId xmlns:p14="http://schemas.microsoft.com/office/powerpoint/2010/main" val="233643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closing of the factories had major impact on the women and continues to do so on the Stoke-on-Trent community </a:t>
            </a:r>
          </a:p>
          <a:p>
            <a:endParaRPr lang="en-GB" dirty="0"/>
          </a:p>
          <a:p>
            <a:r>
              <a:rPr lang="en-GB" dirty="0"/>
              <a:t>Despite it being industrial production the creative aspect was integral to their relationship with work, but in retrospect acknowledging how creative they were </a:t>
            </a:r>
          </a:p>
        </p:txBody>
      </p:sp>
      <p:sp>
        <p:nvSpPr>
          <p:cNvPr id="4" name="Slide Number Placeholder 3"/>
          <p:cNvSpPr>
            <a:spLocks noGrp="1"/>
          </p:cNvSpPr>
          <p:nvPr>
            <p:ph type="sldNum" sz="quarter" idx="5"/>
          </p:nvPr>
        </p:nvSpPr>
        <p:spPr/>
        <p:txBody>
          <a:bodyPr/>
          <a:lstStyle/>
          <a:p>
            <a:fld id="{5BD7D5AD-8024-4756-8774-8FED72DAADC1}" type="slidenum">
              <a:rPr lang="en-GB" smtClean="0"/>
              <a:t>25</a:t>
            </a:fld>
            <a:endParaRPr lang="en-GB"/>
          </a:p>
        </p:txBody>
      </p:sp>
    </p:spTree>
    <p:extLst>
      <p:ext uri="{BB962C8B-B14F-4D97-AF65-F5344CB8AC3E}">
        <p14:creationId xmlns:p14="http://schemas.microsoft.com/office/powerpoint/2010/main" val="2250279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started with heritage let’s end with heritage and I give Gail the final words </a:t>
            </a:r>
          </a:p>
        </p:txBody>
      </p:sp>
      <p:sp>
        <p:nvSpPr>
          <p:cNvPr id="4" name="Slide Number Placeholder 3"/>
          <p:cNvSpPr>
            <a:spLocks noGrp="1"/>
          </p:cNvSpPr>
          <p:nvPr>
            <p:ph type="sldNum" sz="quarter" idx="5"/>
          </p:nvPr>
        </p:nvSpPr>
        <p:spPr/>
        <p:txBody>
          <a:bodyPr/>
          <a:lstStyle/>
          <a:p>
            <a:fld id="{5BD7D5AD-8024-4756-8774-8FED72DAADC1}" type="slidenum">
              <a:rPr lang="en-GB" smtClean="0"/>
              <a:t>26</a:t>
            </a:fld>
            <a:endParaRPr lang="en-GB"/>
          </a:p>
        </p:txBody>
      </p:sp>
    </p:spTree>
    <p:extLst>
      <p:ext uri="{BB962C8B-B14F-4D97-AF65-F5344CB8AC3E}">
        <p14:creationId xmlns:p14="http://schemas.microsoft.com/office/powerpoint/2010/main" val="1356539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D7D5AD-8024-4756-8774-8FED72DAADC1}" type="slidenum">
              <a:rPr lang="en-GB" smtClean="0"/>
              <a:t>27</a:t>
            </a:fld>
            <a:endParaRPr lang="en-GB"/>
          </a:p>
        </p:txBody>
      </p:sp>
    </p:spTree>
    <p:extLst>
      <p:ext uri="{BB962C8B-B14F-4D97-AF65-F5344CB8AC3E}">
        <p14:creationId xmlns:p14="http://schemas.microsoft.com/office/powerpoint/2010/main" val="219258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if we do not capture our heritage we are in danger of losing it. The challenge I suppose is how we do this in a representative honest way, without being distracted by mass consumption. Can we lift that bell jar and allow heritage to critically frame the past before stories and the intangible skills disappear, we have a responsibility to record the past make the unknown known.   This is particularly urgent when acknowledging the contribution and integration of women into heritage, and we need to make sure that those women are known</a:t>
            </a:r>
          </a:p>
        </p:txBody>
      </p:sp>
      <p:sp>
        <p:nvSpPr>
          <p:cNvPr id="4" name="Slide Number Placeholder 3"/>
          <p:cNvSpPr>
            <a:spLocks noGrp="1"/>
          </p:cNvSpPr>
          <p:nvPr>
            <p:ph type="sldNum" sz="quarter" idx="5"/>
          </p:nvPr>
        </p:nvSpPr>
        <p:spPr/>
        <p:txBody>
          <a:bodyPr/>
          <a:lstStyle/>
          <a:p>
            <a:fld id="{5BD7D5AD-8024-4756-8774-8FED72DAADC1}" type="slidenum">
              <a:rPr lang="en-GB" smtClean="0"/>
              <a:t>3</a:t>
            </a:fld>
            <a:endParaRPr lang="en-GB"/>
          </a:p>
        </p:txBody>
      </p:sp>
    </p:spTree>
    <p:extLst>
      <p:ext uri="{BB962C8B-B14F-4D97-AF65-F5344CB8AC3E}">
        <p14:creationId xmlns:p14="http://schemas.microsoft.com/office/powerpoint/2010/main" val="383726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 example of where women have been hidden from history is within the School of the Bauhaus which was a progressive art school, with an ethos of absolute equality amongst the sexes. Anni joined as an aspiring fine artist but when she joined the school she was told that women had a choice of 3 subjects, textiles, bookbinding and ceramics, not giving women the same choices as men was active discrimination. Anni chose weaving and ironically this turned  out to be one of the most commercially successful areas of the Bauhaus, Anni Albers eventually moved weaving into the exclusive area of modern art </a:t>
            </a:r>
          </a:p>
          <a:p>
            <a:endParaRPr lang="en-GB" dirty="0"/>
          </a:p>
        </p:txBody>
      </p:sp>
      <p:sp>
        <p:nvSpPr>
          <p:cNvPr id="4" name="Slide Number Placeholder 3"/>
          <p:cNvSpPr>
            <a:spLocks noGrp="1"/>
          </p:cNvSpPr>
          <p:nvPr>
            <p:ph type="sldNum" sz="quarter" idx="5"/>
          </p:nvPr>
        </p:nvSpPr>
        <p:spPr/>
        <p:txBody>
          <a:bodyPr/>
          <a:lstStyle/>
          <a:p>
            <a:fld id="{5BD7D5AD-8024-4756-8774-8FED72DAADC1}" type="slidenum">
              <a:rPr lang="en-GB" smtClean="0"/>
              <a:t>4</a:t>
            </a:fld>
            <a:endParaRPr lang="en-GB"/>
          </a:p>
        </p:txBody>
      </p:sp>
    </p:spTree>
    <p:extLst>
      <p:ext uri="{BB962C8B-B14F-4D97-AF65-F5344CB8AC3E}">
        <p14:creationId xmlns:p14="http://schemas.microsoft.com/office/powerpoint/2010/main" val="369559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were many women that contributed to the success and were a major part of the Bauhaus history they were lesser known, like Gunter Stolz, the first official department lead, and there were many other women who studied at the Bauhaus who remain unknown</a:t>
            </a:r>
          </a:p>
        </p:txBody>
      </p:sp>
      <p:sp>
        <p:nvSpPr>
          <p:cNvPr id="4" name="Slide Number Placeholder 3"/>
          <p:cNvSpPr>
            <a:spLocks noGrp="1"/>
          </p:cNvSpPr>
          <p:nvPr>
            <p:ph type="sldNum" sz="quarter" idx="5"/>
          </p:nvPr>
        </p:nvSpPr>
        <p:spPr/>
        <p:txBody>
          <a:bodyPr/>
          <a:lstStyle/>
          <a:p>
            <a:fld id="{5BD7D5AD-8024-4756-8774-8FED72DAADC1}" type="slidenum">
              <a:rPr lang="en-GB" smtClean="0"/>
              <a:t>5</a:t>
            </a:fld>
            <a:endParaRPr lang="en-GB"/>
          </a:p>
        </p:txBody>
      </p:sp>
    </p:spTree>
    <p:extLst>
      <p:ext uri="{BB962C8B-B14F-4D97-AF65-F5344CB8AC3E}">
        <p14:creationId xmlns:p14="http://schemas.microsoft.com/office/powerpoint/2010/main" val="307908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Likewise in ceramics there are known women like Clarice Cliff and Suzy Cooper that will be remembered for their progressive contribution, to ceramics. Clarice Cliff studied at the Royal College of Art and is well known for her art deco bizarre wear. </a:t>
            </a:r>
          </a:p>
        </p:txBody>
      </p:sp>
      <p:sp>
        <p:nvSpPr>
          <p:cNvPr id="4" name="Slide Number Placeholder 3"/>
          <p:cNvSpPr>
            <a:spLocks noGrp="1"/>
          </p:cNvSpPr>
          <p:nvPr>
            <p:ph type="sldNum" sz="quarter" idx="5"/>
          </p:nvPr>
        </p:nvSpPr>
        <p:spPr/>
        <p:txBody>
          <a:bodyPr/>
          <a:lstStyle/>
          <a:p>
            <a:fld id="{5BD7D5AD-8024-4756-8774-8FED72DAADC1}" type="slidenum">
              <a:rPr lang="en-GB" smtClean="0"/>
              <a:t>6</a:t>
            </a:fld>
            <a:endParaRPr lang="en-GB"/>
          </a:p>
        </p:txBody>
      </p:sp>
    </p:spTree>
    <p:extLst>
      <p:ext uri="{BB962C8B-B14F-4D97-AF65-F5344CB8AC3E}">
        <p14:creationId xmlns:p14="http://schemas.microsoft.com/office/powerpoint/2010/main" val="925725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women like these women in the </a:t>
            </a:r>
            <a:r>
              <a:rPr lang="en-GB" dirty="0" err="1"/>
              <a:t>Meakin</a:t>
            </a:r>
            <a:r>
              <a:rPr lang="en-GB" dirty="0"/>
              <a:t> Pottery who also made a major contribution from painting to more heavy warehouse work that may be remembered collectively but not are unknown individually, just a mark on the underneath of the ware being the only identifiable link to their creative input to an internationally renowned ceramics industry</a:t>
            </a:r>
          </a:p>
        </p:txBody>
      </p:sp>
      <p:sp>
        <p:nvSpPr>
          <p:cNvPr id="4" name="Slide Number Placeholder 3"/>
          <p:cNvSpPr>
            <a:spLocks noGrp="1"/>
          </p:cNvSpPr>
          <p:nvPr>
            <p:ph type="sldNum" sz="quarter" idx="5"/>
          </p:nvPr>
        </p:nvSpPr>
        <p:spPr/>
        <p:txBody>
          <a:bodyPr/>
          <a:lstStyle/>
          <a:p>
            <a:fld id="{5BD7D5AD-8024-4756-8774-8FED72DAADC1}" type="slidenum">
              <a:rPr lang="en-GB" smtClean="0"/>
              <a:t>7</a:t>
            </a:fld>
            <a:endParaRPr lang="en-GB"/>
          </a:p>
        </p:txBody>
      </p:sp>
    </p:spTree>
    <p:extLst>
      <p:ext uri="{BB962C8B-B14F-4D97-AF65-F5344CB8AC3E}">
        <p14:creationId xmlns:p14="http://schemas.microsoft.com/office/powerpoint/2010/main" val="97271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result of the Bound by Clay project we can now not only celebrate the women but we now know some of them by name</a:t>
            </a:r>
          </a:p>
        </p:txBody>
      </p:sp>
      <p:sp>
        <p:nvSpPr>
          <p:cNvPr id="4" name="Slide Number Placeholder 3"/>
          <p:cNvSpPr>
            <a:spLocks noGrp="1"/>
          </p:cNvSpPr>
          <p:nvPr>
            <p:ph type="sldNum" sz="quarter" idx="5"/>
          </p:nvPr>
        </p:nvSpPr>
        <p:spPr/>
        <p:txBody>
          <a:bodyPr/>
          <a:lstStyle/>
          <a:p>
            <a:fld id="{5BD7D5AD-8024-4756-8774-8FED72DAADC1}" type="slidenum">
              <a:rPr lang="en-GB" smtClean="0"/>
              <a:t>8</a:t>
            </a:fld>
            <a:endParaRPr lang="en-GB"/>
          </a:p>
        </p:txBody>
      </p:sp>
    </p:spTree>
    <p:extLst>
      <p:ext uri="{BB962C8B-B14F-4D97-AF65-F5344CB8AC3E}">
        <p14:creationId xmlns:p14="http://schemas.microsoft.com/office/powerpoint/2010/main" val="2148220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women of Bound by Clay</a:t>
            </a:r>
          </a:p>
        </p:txBody>
      </p:sp>
      <p:sp>
        <p:nvSpPr>
          <p:cNvPr id="4" name="Slide Number Placeholder 3"/>
          <p:cNvSpPr>
            <a:spLocks noGrp="1"/>
          </p:cNvSpPr>
          <p:nvPr>
            <p:ph type="sldNum" sz="quarter" idx="5"/>
          </p:nvPr>
        </p:nvSpPr>
        <p:spPr/>
        <p:txBody>
          <a:bodyPr/>
          <a:lstStyle/>
          <a:p>
            <a:fld id="{5BD7D5AD-8024-4756-8774-8FED72DAADC1}" type="slidenum">
              <a:rPr lang="en-GB" smtClean="0"/>
              <a:t>9</a:t>
            </a:fld>
            <a:endParaRPr lang="en-GB"/>
          </a:p>
        </p:txBody>
      </p:sp>
    </p:spTree>
    <p:extLst>
      <p:ext uri="{BB962C8B-B14F-4D97-AF65-F5344CB8AC3E}">
        <p14:creationId xmlns:p14="http://schemas.microsoft.com/office/powerpoint/2010/main" val="280411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F287-06AF-4819-A6FB-F6D4BF810C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CDF07-10DB-4C22-ADAA-D6230C26C3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4A90BC-738F-427C-B92C-158660DE9362}"/>
              </a:ext>
            </a:extLst>
          </p:cNvPr>
          <p:cNvSpPr>
            <a:spLocks noGrp="1"/>
          </p:cNvSpPr>
          <p:nvPr>
            <p:ph type="dt" sz="half" idx="10"/>
          </p:nvPr>
        </p:nvSpPr>
        <p:spPr/>
        <p:txBody>
          <a:bodyPr/>
          <a:lstStyle/>
          <a:p>
            <a:fld id="{B7382D71-570A-4980-A212-ECA087B450CB}" type="datetimeFigureOut">
              <a:rPr lang="en-GB" smtClean="0"/>
              <a:t>09/09/2019</a:t>
            </a:fld>
            <a:endParaRPr lang="en-GB" dirty="0"/>
          </a:p>
        </p:txBody>
      </p:sp>
      <p:sp>
        <p:nvSpPr>
          <p:cNvPr id="5" name="Footer Placeholder 4">
            <a:extLst>
              <a:ext uri="{FF2B5EF4-FFF2-40B4-BE49-F238E27FC236}">
                <a16:creationId xmlns:a16="http://schemas.microsoft.com/office/drawing/2014/main" id="{020E89C7-804C-486F-8D4A-174290E37C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041984B-3A41-4ED7-9A69-DA1D90D00D29}"/>
              </a:ext>
            </a:extLst>
          </p:cNvPr>
          <p:cNvSpPr>
            <a:spLocks noGrp="1"/>
          </p:cNvSpPr>
          <p:nvPr>
            <p:ph type="sldNum" sz="quarter" idx="12"/>
          </p:nvPr>
        </p:nvSpPr>
        <p:spPr/>
        <p:txBody>
          <a:bodyPr/>
          <a:lstStyle/>
          <a:p>
            <a:fld id="{F4C814E9-B1BF-474C-A2A0-2C588C602284}" type="slidenum">
              <a:rPr lang="en-GB" smtClean="0"/>
              <a:t>‹#›</a:t>
            </a:fld>
            <a:endParaRPr lang="en-GB" dirty="0"/>
          </a:p>
        </p:txBody>
      </p:sp>
    </p:spTree>
    <p:extLst>
      <p:ext uri="{BB962C8B-B14F-4D97-AF65-F5344CB8AC3E}">
        <p14:creationId xmlns:p14="http://schemas.microsoft.com/office/powerpoint/2010/main" val="119855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5816-E4AB-4D30-8510-40271508780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25C4A3-D39A-4CAC-92D9-C05B975E6A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5CFF8E-D0E4-4BA1-9D43-ED407178614C}"/>
              </a:ext>
            </a:extLst>
          </p:cNvPr>
          <p:cNvSpPr>
            <a:spLocks noGrp="1"/>
          </p:cNvSpPr>
          <p:nvPr>
            <p:ph type="dt" sz="half" idx="10"/>
          </p:nvPr>
        </p:nvSpPr>
        <p:spPr/>
        <p:txBody>
          <a:bodyPr/>
          <a:lstStyle/>
          <a:p>
            <a:fld id="{B7382D71-570A-4980-A212-ECA087B450CB}" type="datetimeFigureOut">
              <a:rPr lang="en-GB" smtClean="0"/>
              <a:t>09/09/2019</a:t>
            </a:fld>
            <a:endParaRPr lang="en-GB" dirty="0"/>
          </a:p>
        </p:txBody>
      </p:sp>
      <p:sp>
        <p:nvSpPr>
          <p:cNvPr id="5" name="Footer Placeholder 4">
            <a:extLst>
              <a:ext uri="{FF2B5EF4-FFF2-40B4-BE49-F238E27FC236}">
                <a16:creationId xmlns:a16="http://schemas.microsoft.com/office/drawing/2014/main" id="{CB18DDF2-D84D-49C6-936E-89F851E1482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A2A9E27-57EB-48DB-85CD-0BD9A32489E0}"/>
              </a:ext>
            </a:extLst>
          </p:cNvPr>
          <p:cNvSpPr>
            <a:spLocks noGrp="1"/>
          </p:cNvSpPr>
          <p:nvPr>
            <p:ph type="sldNum" sz="quarter" idx="12"/>
          </p:nvPr>
        </p:nvSpPr>
        <p:spPr/>
        <p:txBody>
          <a:bodyPr/>
          <a:lstStyle/>
          <a:p>
            <a:fld id="{F4C814E9-B1BF-474C-A2A0-2C588C602284}" type="slidenum">
              <a:rPr lang="en-GB" smtClean="0"/>
              <a:t>‹#›</a:t>
            </a:fld>
            <a:endParaRPr lang="en-GB" dirty="0"/>
          </a:p>
        </p:txBody>
      </p:sp>
    </p:spTree>
    <p:extLst>
      <p:ext uri="{BB962C8B-B14F-4D97-AF65-F5344CB8AC3E}">
        <p14:creationId xmlns:p14="http://schemas.microsoft.com/office/powerpoint/2010/main" val="83402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4A3EF-D205-4523-95D8-1697DF3894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96AE37-9685-4641-8564-81C88DF9F6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1DDD77-1228-445B-A063-C05A4ADA9A39}"/>
              </a:ext>
            </a:extLst>
          </p:cNvPr>
          <p:cNvSpPr>
            <a:spLocks noGrp="1"/>
          </p:cNvSpPr>
          <p:nvPr>
            <p:ph type="dt" sz="half" idx="10"/>
          </p:nvPr>
        </p:nvSpPr>
        <p:spPr/>
        <p:txBody>
          <a:bodyPr/>
          <a:lstStyle/>
          <a:p>
            <a:fld id="{B7382D71-570A-4980-A212-ECA087B450CB}" type="datetimeFigureOut">
              <a:rPr lang="en-GB" smtClean="0"/>
              <a:t>09/09/2019</a:t>
            </a:fld>
            <a:endParaRPr lang="en-GB" dirty="0"/>
          </a:p>
        </p:txBody>
      </p:sp>
      <p:sp>
        <p:nvSpPr>
          <p:cNvPr id="5" name="Footer Placeholder 4">
            <a:extLst>
              <a:ext uri="{FF2B5EF4-FFF2-40B4-BE49-F238E27FC236}">
                <a16:creationId xmlns:a16="http://schemas.microsoft.com/office/drawing/2014/main" id="{E3D01E72-6C9D-4B16-9976-854394719AA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3B598DE-CB65-47E9-90B6-1932730659D6}"/>
              </a:ext>
            </a:extLst>
          </p:cNvPr>
          <p:cNvSpPr>
            <a:spLocks noGrp="1"/>
          </p:cNvSpPr>
          <p:nvPr>
            <p:ph type="sldNum" sz="quarter" idx="12"/>
          </p:nvPr>
        </p:nvSpPr>
        <p:spPr/>
        <p:txBody>
          <a:bodyPr/>
          <a:lstStyle/>
          <a:p>
            <a:fld id="{F4C814E9-B1BF-474C-A2A0-2C588C602284}" type="slidenum">
              <a:rPr lang="en-GB" smtClean="0"/>
              <a:t>‹#›</a:t>
            </a:fld>
            <a:endParaRPr lang="en-GB" dirty="0"/>
          </a:p>
        </p:txBody>
      </p:sp>
    </p:spTree>
    <p:extLst>
      <p:ext uri="{BB962C8B-B14F-4D97-AF65-F5344CB8AC3E}">
        <p14:creationId xmlns:p14="http://schemas.microsoft.com/office/powerpoint/2010/main" val="280095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65-E41F-4E12-937D-5904984F8D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366BC6-B3A9-4109-9575-D4D70C010B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F8C39A-8157-4C98-85AB-FDBF9F4C5491}"/>
              </a:ext>
            </a:extLst>
          </p:cNvPr>
          <p:cNvSpPr>
            <a:spLocks noGrp="1"/>
          </p:cNvSpPr>
          <p:nvPr>
            <p:ph type="dt" sz="half" idx="10"/>
          </p:nvPr>
        </p:nvSpPr>
        <p:spPr/>
        <p:txBody>
          <a:bodyPr/>
          <a:lstStyle/>
          <a:p>
            <a:fld id="{B7382D71-570A-4980-A212-ECA087B450CB}" type="datetimeFigureOut">
              <a:rPr lang="en-GB" smtClean="0"/>
              <a:t>09/09/2019</a:t>
            </a:fld>
            <a:endParaRPr lang="en-GB" dirty="0"/>
          </a:p>
        </p:txBody>
      </p:sp>
      <p:sp>
        <p:nvSpPr>
          <p:cNvPr id="5" name="Footer Placeholder 4">
            <a:extLst>
              <a:ext uri="{FF2B5EF4-FFF2-40B4-BE49-F238E27FC236}">
                <a16:creationId xmlns:a16="http://schemas.microsoft.com/office/drawing/2014/main" id="{3ED03683-2088-4A25-96E4-89F471F320F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DD5D280-09B3-418E-9187-FA0FC6CB2E8E}"/>
              </a:ext>
            </a:extLst>
          </p:cNvPr>
          <p:cNvSpPr>
            <a:spLocks noGrp="1"/>
          </p:cNvSpPr>
          <p:nvPr>
            <p:ph type="sldNum" sz="quarter" idx="12"/>
          </p:nvPr>
        </p:nvSpPr>
        <p:spPr/>
        <p:txBody>
          <a:bodyPr/>
          <a:lstStyle/>
          <a:p>
            <a:fld id="{F4C814E9-B1BF-474C-A2A0-2C588C602284}" type="slidenum">
              <a:rPr lang="en-GB" smtClean="0"/>
              <a:t>‹#›</a:t>
            </a:fld>
            <a:endParaRPr lang="en-GB" dirty="0"/>
          </a:p>
        </p:txBody>
      </p:sp>
    </p:spTree>
    <p:extLst>
      <p:ext uri="{BB962C8B-B14F-4D97-AF65-F5344CB8AC3E}">
        <p14:creationId xmlns:p14="http://schemas.microsoft.com/office/powerpoint/2010/main" val="188582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C8B4-3B03-420F-BFC8-FB3E70589F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B6EF9C-A48C-4A6F-85E4-B00FDAAA43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A7588F-1432-4B35-9C2F-01422C7D12C6}"/>
              </a:ext>
            </a:extLst>
          </p:cNvPr>
          <p:cNvSpPr>
            <a:spLocks noGrp="1"/>
          </p:cNvSpPr>
          <p:nvPr>
            <p:ph type="dt" sz="half" idx="10"/>
          </p:nvPr>
        </p:nvSpPr>
        <p:spPr/>
        <p:txBody>
          <a:bodyPr/>
          <a:lstStyle/>
          <a:p>
            <a:fld id="{B7382D71-570A-4980-A212-ECA087B450CB}" type="datetimeFigureOut">
              <a:rPr lang="en-GB" smtClean="0"/>
              <a:t>09/09/2019</a:t>
            </a:fld>
            <a:endParaRPr lang="en-GB" dirty="0"/>
          </a:p>
        </p:txBody>
      </p:sp>
      <p:sp>
        <p:nvSpPr>
          <p:cNvPr id="5" name="Footer Placeholder 4">
            <a:extLst>
              <a:ext uri="{FF2B5EF4-FFF2-40B4-BE49-F238E27FC236}">
                <a16:creationId xmlns:a16="http://schemas.microsoft.com/office/drawing/2014/main" id="{0B158627-787F-4A2A-9C7F-FD792715C3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7FBFF22-892B-4355-9F68-4ED42B28959B}"/>
              </a:ext>
            </a:extLst>
          </p:cNvPr>
          <p:cNvSpPr>
            <a:spLocks noGrp="1"/>
          </p:cNvSpPr>
          <p:nvPr>
            <p:ph type="sldNum" sz="quarter" idx="12"/>
          </p:nvPr>
        </p:nvSpPr>
        <p:spPr/>
        <p:txBody>
          <a:bodyPr/>
          <a:lstStyle/>
          <a:p>
            <a:fld id="{F4C814E9-B1BF-474C-A2A0-2C588C602284}" type="slidenum">
              <a:rPr lang="en-GB" smtClean="0"/>
              <a:t>‹#›</a:t>
            </a:fld>
            <a:endParaRPr lang="en-GB" dirty="0"/>
          </a:p>
        </p:txBody>
      </p:sp>
    </p:spTree>
    <p:extLst>
      <p:ext uri="{BB962C8B-B14F-4D97-AF65-F5344CB8AC3E}">
        <p14:creationId xmlns:p14="http://schemas.microsoft.com/office/powerpoint/2010/main" val="2020066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A4CB-C689-4D48-A682-6078AE6E8E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8BD8F2-249D-4900-9E1D-78493A4C8F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C0F2E2-3D2C-4B6D-A0DE-53DC5A860F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2F73EC-1E48-4125-A00B-2AB4B5F49E55}"/>
              </a:ext>
            </a:extLst>
          </p:cNvPr>
          <p:cNvSpPr>
            <a:spLocks noGrp="1"/>
          </p:cNvSpPr>
          <p:nvPr>
            <p:ph type="dt" sz="half" idx="10"/>
          </p:nvPr>
        </p:nvSpPr>
        <p:spPr/>
        <p:txBody>
          <a:bodyPr/>
          <a:lstStyle/>
          <a:p>
            <a:fld id="{B7382D71-570A-4980-A212-ECA087B450CB}" type="datetimeFigureOut">
              <a:rPr lang="en-GB" smtClean="0"/>
              <a:t>09/09/2019</a:t>
            </a:fld>
            <a:endParaRPr lang="en-GB" dirty="0"/>
          </a:p>
        </p:txBody>
      </p:sp>
      <p:sp>
        <p:nvSpPr>
          <p:cNvPr id="6" name="Footer Placeholder 5">
            <a:extLst>
              <a:ext uri="{FF2B5EF4-FFF2-40B4-BE49-F238E27FC236}">
                <a16:creationId xmlns:a16="http://schemas.microsoft.com/office/drawing/2014/main" id="{9E1003C3-1F21-45E7-A6D4-6FBDB5B0B38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C234D25-CB20-43F6-A384-61AB6FB644E8}"/>
              </a:ext>
            </a:extLst>
          </p:cNvPr>
          <p:cNvSpPr>
            <a:spLocks noGrp="1"/>
          </p:cNvSpPr>
          <p:nvPr>
            <p:ph type="sldNum" sz="quarter" idx="12"/>
          </p:nvPr>
        </p:nvSpPr>
        <p:spPr/>
        <p:txBody>
          <a:bodyPr/>
          <a:lstStyle/>
          <a:p>
            <a:fld id="{F4C814E9-B1BF-474C-A2A0-2C588C602284}" type="slidenum">
              <a:rPr lang="en-GB" smtClean="0"/>
              <a:t>‹#›</a:t>
            </a:fld>
            <a:endParaRPr lang="en-GB" dirty="0"/>
          </a:p>
        </p:txBody>
      </p:sp>
    </p:spTree>
    <p:extLst>
      <p:ext uri="{BB962C8B-B14F-4D97-AF65-F5344CB8AC3E}">
        <p14:creationId xmlns:p14="http://schemas.microsoft.com/office/powerpoint/2010/main" val="30822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BCBC-8B64-486E-8540-23DCEC36B3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9D8755-FEA9-456A-8E2D-74630378DF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45A247-F113-49A9-8DA1-472ACF252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1A0FBB-95E0-4FF9-B2E1-E537330583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8FCD49-D16D-4441-BF63-6427E3F4C1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70F5BA-9469-494F-8627-4C86388C4367}"/>
              </a:ext>
            </a:extLst>
          </p:cNvPr>
          <p:cNvSpPr>
            <a:spLocks noGrp="1"/>
          </p:cNvSpPr>
          <p:nvPr>
            <p:ph type="dt" sz="half" idx="10"/>
          </p:nvPr>
        </p:nvSpPr>
        <p:spPr/>
        <p:txBody>
          <a:bodyPr/>
          <a:lstStyle/>
          <a:p>
            <a:fld id="{B7382D71-570A-4980-A212-ECA087B450CB}" type="datetimeFigureOut">
              <a:rPr lang="en-GB" smtClean="0"/>
              <a:t>09/09/2019</a:t>
            </a:fld>
            <a:endParaRPr lang="en-GB" dirty="0"/>
          </a:p>
        </p:txBody>
      </p:sp>
      <p:sp>
        <p:nvSpPr>
          <p:cNvPr id="8" name="Footer Placeholder 7">
            <a:extLst>
              <a:ext uri="{FF2B5EF4-FFF2-40B4-BE49-F238E27FC236}">
                <a16:creationId xmlns:a16="http://schemas.microsoft.com/office/drawing/2014/main" id="{14943F38-1348-4958-B6D2-A4FA9AC7677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512D4B8-11B9-424A-AB77-51FB91479855}"/>
              </a:ext>
            </a:extLst>
          </p:cNvPr>
          <p:cNvSpPr>
            <a:spLocks noGrp="1"/>
          </p:cNvSpPr>
          <p:nvPr>
            <p:ph type="sldNum" sz="quarter" idx="12"/>
          </p:nvPr>
        </p:nvSpPr>
        <p:spPr/>
        <p:txBody>
          <a:bodyPr/>
          <a:lstStyle/>
          <a:p>
            <a:fld id="{F4C814E9-B1BF-474C-A2A0-2C588C602284}" type="slidenum">
              <a:rPr lang="en-GB" smtClean="0"/>
              <a:t>‹#›</a:t>
            </a:fld>
            <a:endParaRPr lang="en-GB" dirty="0"/>
          </a:p>
        </p:txBody>
      </p:sp>
    </p:spTree>
    <p:extLst>
      <p:ext uri="{BB962C8B-B14F-4D97-AF65-F5344CB8AC3E}">
        <p14:creationId xmlns:p14="http://schemas.microsoft.com/office/powerpoint/2010/main" val="350031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F64FA-B126-4412-888E-AE43F523B7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1C4AE9-9B1A-4E03-898D-D9500ED115E7}"/>
              </a:ext>
            </a:extLst>
          </p:cNvPr>
          <p:cNvSpPr>
            <a:spLocks noGrp="1"/>
          </p:cNvSpPr>
          <p:nvPr>
            <p:ph type="dt" sz="half" idx="10"/>
          </p:nvPr>
        </p:nvSpPr>
        <p:spPr/>
        <p:txBody>
          <a:bodyPr/>
          <a:lstStyle/>
          <a:p>
            <a:fld id="{B7382D71-570A-4980-A212-ECA087B450CB}" type="datetimeFigureOut">
              <a:rPr lang="en-GB" smtClean="0"/>
              <a:t>09/09/2019</a:t>
            </a:fld>
            <a:endParaRPr lang="en-GB" dirty="0"/>
          </a:p>
        </p:txBody>
      </p:sp>
      <p:sp>
        <p:nvSpPr>
          <p:cNvPr id="4" name="Footer Placeholder 3">
            <a:extLst>
              <a:ext uri="{FF2B5EF4-FFF2-40B4-BE49-F238E27FC236}">
                <a16:creationId xmlns:a16="http://schemas.microsoft.com/office/drawing/2014/main" id="{98FA563B-3983-4721-8455-FBB7B97C866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14B3540-13CE-40BD-8FD9-EB1E2C73C006}"/>
              </a:ext>
            </a:extLst>
          </p:cNvPr>
          <p:cNvSpPr>
            <a:spLocks noGrp="1"/>
          </p:cNvSpPr>
          <p:nvPr>
            <p:ph type="sldNum" sz="quarter" idx="12"/>
          </p:nvPr>
        </p:nvSpPr>
        <p:spPr/>
        <p:txBody>
          <a:bodyPr/>
          <a:lstStyle/>
          <a:p>
            <a:fld id="{F4C814E9-B1BF-474C-A2A0-2C588C602284}" type="slidenum">
              <a:rPr lang="en-GB" smtClean="0"/>
              <a:t>‹#›</a:t>
            </a:fld>
            <a:endParaRPr lang="en-GB" dirty="0"/>
          </a:p>
        </p:txBody>
      </p:sp>
    </p:spTree>
    <p:extLst>
      <p:ext uri="{BB962C8B-B14F-4D97-AF65-F5344CB8AC3E}">
        <p14:creationId xmlns:p14="http://schemas.microsoft.com/office/powerpoint/2010/main" val="74916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BE7356-49F9-4A07-9447-58FC6B63984B}"/>
              </a:ext>
            </a:extLst>
          </p:cNvPr>
          <p:cNvSpPr>
            <a:spLocks noGrp="1"/>
          </p:cNvSpPr>
          <p:nvPr>
            <p:ph type="dt" sz="half" idx="10"/>
          </p:nvPr>
        </p:nvSpPr>
        <p:spPr/>
        <p:txBody>
          <a:bodyPr/>
          <a:lstStyle/>
          <a:p>
            <a:fld id="{B7382D71-570A-4980-A212-ECA087B450CB}" type="datetimeFigureOut">
              <a:rPr lang="en-GB" smtClean="0"/>
              <a:t>09/09/2019</a:t>
            </a:fld>
            <a:endParaRPr lang="en-GB" dirty="0"/>
          </a:p>
        </p:txBody>
      </p:sp>
      <p:sp>
        <p:nvSpPr>
          <p:cNvPr id="3" name="Footer Placeholder 2">
            <a:extLst>
              <a:ext uri="{FF2B5EF4-FFF2-40B4-BE49-F238E27FC236}">
                <a16:creationId xmlns:a16="http://schemas.microsoft.com/office/drawing/2014/main" id="{2F92E05F-2D27-4CA3-B2D1-26143EB1B66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F6D67FC-7439-4803-8BBA-580781BACA3B}"/>
              </a:ext>
            </a:extLst>
          </p:cNvPr>
          <p:cNvSpPr>
            <a:spLocks noGrp="1"/>
          </p:cNvSpPr>
          <p:nvPr>
            <p:ph type="sldNum" sz="quarter" idx="12"/>
          </p:nvPr>
        </p:nvSpPr>
        <p:spPr/>
        <p:txBody>
          <a:bodyPr/>
          <a:lstStyle/>
          <a:p>
            <a:fld id="{F4C814E9-B1BF-474C-A2A0-2C588C602284}" type="slidenum">
              <a:rPr lang="en-GB" smtClean="0"/>
              <a:t>‹#›</a:t>
            </a:fld>
            <a:endParaRPr lang="en-GB" dirty="0"/>
          </a:p>
        </p:txBody>
      </p:sp>
    </p:spTree>
    <p:extLst>
      <p:ext uri="{BB962C8B-B14F-4D97-AF65-F5344CB8AC3E}">
        <p14:creationId xmlns:p14="http://schemas.microsoft.com/office/powerpoint/2010/main" val="409299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BC2CA-C7EB-42BF-8CFF-357994E664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30BF9B-5E7E-406C-8A9D-16E037DFCC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D624CB-4A80-491C-8B44-51C37611A0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A1F6F8-19B5-425D-9120-36EB0CC1042C}"/>
              </a:ext>
            </a:extLst>
          </p:cNvPr>
          <p:cNvSpPr>
            <a:spLocks noGrp="1"/>
          </p:cNvSpPr>
          <p:nvPr>
            <p:ph type="dt" sz="half" idx="10"/>
          </p:nvPr>
        </p:nvSpPr>
        <p:spPr/>
        <p:txBody>
          <a:bodyPr/>
          <a:lstStyle/>
          <a:p>
            <a:fld id="{B7382D71-570A-4980-A212-ECA087B450CB}" type="datetimeFigureOut">
              <a:rPr lang="en-GB" smtClean="0"/>
              <a:t>09/09/2019</a:t>
            </a:fld>
            <a:endParaRPr lang="en-GB" dirty="0"/>
          </a:p>
        </p:txBody>
      </p:sp>
      <p:sp>
        <p:nvSpPr>
          <p:cNvPr id="6" name="Footer Placeholder 5">
            <a:extLst>
              <a:ext uri="{FF2B5EF4-FFF2-40B4-BE49-F238E27FC236}">
                <a16:creationId xmlns:a16="http://schemas.microsoft.com/office/drawing/2014/main" id="{9B8800B6-905E-4737-B57D-6BA67304C00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9510DE2-5CB0-4846-BFE1-E9979B89D683}"/>
              </a:ext>
            </a:extLst>
          </p:cNvPr>
          <p:cNvSpPr>
            <a:spLocks noGrp="1"/>
          </p:cNvSpPr>
          <p:nvPr>
            <p:ph type="sldNum" sz="quarter" idx="12"/>
          </p:nvPr>
        </p:nvSpPr>
        <p:spPr/>
        <p:txBody>
          <a:bodyPr/>
          <a:lstStyle/>
          <a:p>
            <a:fld id="{F4C814E9-B1BF-474C-A2A0-2C588C602284}" type="slidenum">
              <a:rPr lang="en-GB" smtClean="0"/>
              <a:t>‹#›</a:t>
            </a:fld>
            <a:endParaRPr lang="en-GB" dirty="0"/>
          </a:p>
        </p:txBody>
      </p:sp>
    </p:spTree>
    <p:extLst>
      <p:ext uri="{BB962C8B-B14F-4D97-AF65-F5344CB8AC3E}">
        <p14:creationId xmlns:p14="http://schemas.microsoft.com/office/powerpoint/2010/main" val="189791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7B77B-9222-4100-A89C-33C0B04D9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266039F-9C88-4824-843F-B7D46E2E58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CB59A1C-950C-45C8-89CB-A327EF24A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5C66B-E906-4118-8278-81389C0EA3C7}"/>
              </a:ext>
            </a:extLst>
          </p:cNvPr>
          <p:cNvSpPr>
            <a:spLocks noGrp="1"/>
          </p:cNvSpPr>
          <p:nvPr>
            <p:ph type="dt" sz="half" idx="10"/>
          </p:nvPr>
        </p:nvSpPr>
        <p:spPr/>
        <p:txBody>
          <a:bodyPr/>
          <a:lstStyle/>
          <a:p>
            <a:fld id="{B7382D71-570A-4980-A212-ECA087B450CB}" type="datetimeFigureOut">
              <a:rPr lang="en-GB" smtClean="0"/>
              <a:t>09/09/2019</a:t>
            </a:fld>
            <a:endParaRPr lang="en-GB" dirty="0"/>
          </a:p>
        </p:txBody>
      </p:sp>
      <p:sp>
        <p:nvSpPr>
          <p:cNvPr id="6" name="Footer Placeholder 5">
            <a:extLst>
              <a:ext uri="{FF2B5EF4-FFF2-40B4-BE49-F238E27FC236}">
                <a16:creationId xmlns:a16="http://schemas.microsoft.com/office/drawing/2014/main" id="{1331A5CA-1EB0-4EDF-B90E-AA8EAD8D34A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716E217-C237-4866-B9BB-3953A0D147A4}"/>
              </a:ext>
            </a:extLst>
          </p:cNvPr>
          <p:cNvSpPr>
            <a:spLocks noGrp="1"/>
          </p:cNvSpPr>
          <p:nvPr>
            <p:ph type="sldNum" sz="quarter" idx="12"/>
          </p:nvPr>
        </p:nvSpPr>
        <p:spPr/>
        <p:txBody>
          <a:bodyPr/>
          <a:lstStyle/>
          <a:p>
            <a:fld id="{F4C814E9-B1BF-474C-A2A0-2C588C602284}" type="slidenum">
              <a:rPr lang="en-GB" smtClean="0"/>
              <a:t>‹#›</a:t>
            </a:fld>
            <a:endParaRPr lang="en-GB" dirty="0"/>
          </a:p>
        </p:txBody>
      </p:sp>
    </p:spTree>
    <p:extLst>
      <p:ext uri="{BB962C8B-B14F-4D97-AF65-F5344CB8AC3E}">
        <p14:creationId xmlns:p14="http://schemas.microsoft.com/office/powerpoint/2010/main" val="355640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936F07-EFF0-4608-B2AA-FF6D820C1F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B6EAB4-6E71-4194-AD0D-B0F6572B7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ED9CE3-B09D-4EF0-8302-65F83383F2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82D71-570A-4980-A212-ECA087B450CB}" type="datetimeFigureOut">
              <a:rPr lang="en-GB" smtClean="0"/>
              <a:t>09/09/2019</a:t>
            </a:fld>
            <a:endParaRPr lang="en-GB" dirty="0"/>
          </a:p>
        </p:txBody>
      </p:sp>
      <p:sp>
        <p:nvSpPr>
          <p:cNvPr id="5" name="Footer Placeholder 4">
            <a:extLst>
              <a:ext uri="{FF2B5EF4-FFF2-40B4-BE49-F238E27FC236}">
                <a16:creationId xmlns:a16="http://schemas.microsoft.com/office/drawing/2014/main" id="{F76FBDD7-49AA-49FC-AC55-0D39A2FEA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249132C-FF3B-4286-852E-B489403A26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814E9-B1BF-474C-A2A0-2C588C602284}" type="slidenum">
              <a:rPr lang="en-GB" smtClean="0"/>
              <a:t>‹#›</a:t>
            </a:fld>
            <a:endParaRPr lang="en-GB" dirty="0"/>
          </a:p>
        </p:txBody>
      </p:sp>
    </p:spTree>
    <p:extLst>
      <p:ext uri="{BB962C8B-B14F-4D97-AF65-F5344CB8AC3E}">
        <p14:creationId xmlns:p14="http://schemas.microsoft.com/office/powerpoint/2010/main" val="1501666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icki.mcgarvey@staffs.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creativecommons.org/licenses/by/4.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boundbyclay.co.uk/"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www.northstaffswomen.org.u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commons.wikimedia.org/wiki/File:June12_Anni_Albers.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commons.wikimedia.org/wiki/File:Stolzl_bauhaus_ausweis.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commons.wikimedia.org/wiki/File:Clarice-cliff.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01EE-61EB-40B9-BDEE-86C466D566FC}"/>
              </a:ext>
            </a:extLst>
          </p:cNvPr>
          <p:cNvSpPr>
            <a:spLocks noGrp="1"/>
          </p:cNvSpPr>
          <p:nvPr>
            <p:ph type="ctrTitle"/>
          </p:nvPr>
        </p:nvSpPr>
        <p:spPr>
          <a:xfrm>
            <a:off x="600819" y="129588"/>
            <a:ext cx="3377183" cy="3681976"/>
          </a:xfrm>
          <a:noFill/>
        </p:spPr>
        <p:txBody>
          <a:bodyPr>
            <a:normAutofit/>
          </a:bodyPr>
          <a:lstStyle/>
          <a:p>
            <a:pPr algn="l"/>
            <a:r>
              <a:rPr lang="en-GB" sz="2700" b="1" dirty="0"/>
              <a:t>Bound by Clay remembering women’s contribution to the ceramics industry in Stoke-on-Trent</a:t>
            </a:r>
            <a:br>
              <a:rPr lang="en-GB" sz="4400" dirty="0"/>
            </a:br>
            <a:br>
              <a:rPr lang="en-GB" sz="4400" dirty="0"/>
            </a:br>
            <a:endParaRPr lang="en-GB" sz="4400" dirty="0"/>
          </a:p>
        </p:txBody>
      </p:sp>
      <p:sp>
        <p:nvSpPr>
          <p:cNvPr id="3" name="Subtitle 2">
            <a:extLst>
              <a:ext uri="{FF2B5EF4-FFF2-40B4-BE49-F238E27FC236}">
                <a16:creationId xmlns:a16="http://schemas.microsoft.com/office/drawing/2014/main" id="{711D99B0-FE6E-44DC-AAA4-4A4698827539}"/>
              </a:ext>
            </a:extLst>
          </p:cNvPr>
          <p:cNvSpPr>
            <a:spLocks noGrp="1"/>
          </p:cNvSpPr>
          <p:nvPr>
            <p:ph type="subTitle" idx="1"/>
          </p:nvPr>
        </p:nvSpPr>
        <p:spPr>
          <a:xfrm>
            <a:off x="555372" y="3208815"/>
            <a:ext cx="3473119" cy="2614251"/>
          </a:xfrm>
          <a:noFill/>
        </p:spPr>
        <p:txBody>
          <a:bodyPr>
            <a:normAutofit fontScale="92500" lnSpcReduction="10000"/>
          </a:bodyPr>
          <a:lstStyle/>
          <a:p>
            <a:pPr algn="l"/>
            <a:r>
              <a:rPr lang="en-GB" sz="2200" dirty="0"/>
              <a:t>Vicki McGarvey</a:t>
            </a:r>
          </a:p>
          <a:p>
            <a:pPr algn="l"/>
            <a:r>
              <a:rPr lang="en-GB" sz="2200" dirty="0"/>
              <a:t>Chair Stoke &amp; North Staffs Women’s </a:t>
            </a:r>
            <a:r>
              <a:rPr lang="en-GB" sz="2200" dirty="0" err="1"/>
              <a:t>NetworK</a:t>
            </a:r>
            <a:endParaRPr lang="en-GB" sz="2200" dirty="0"/>
          </a:p>
          <a:p>
            <a:pPr algn="l"/>
            <a:r>
              <a:rPr lang="en-GB" sz="2200" dirty="0"/>
              <a:t>Librarian &amp; Part Time Research Student Staffordshire University</a:t>
            </a:r>
          </a:p>
          <a:p>
            <a:pPr algn="l"/>
            <a:r>
              <a:rPr lang="en-GB" sz="2200" dirty="0">
                <a:hlinkClick r:id="rId3"/>
              </a:rPr>
              <a:t>Vicki.mcgarvey@staffs.ac.uk</a:t>
            </a:r>
            <a:endParaRPr lang="en-GB" sz="2200" dirty="0"/>
          </a:p>
          <a:p>
            <a:pPr algn="l"/>
            <a:r>
              <a:rPr lang="en-GB" sz="2200" dirty="0"/>
              <a:t>@</a:t>
            </a:r>
            <a:r>
              <a:rPr lang="en-GB" sz="2200" dirty="0" err="1"/>
              <a:t>vickimcgarvey</a:t>
            </a:r>
            <a:endParaRPr lang="en-GB" sz="2200" dirty="0"/>
          </a:p>
          <a:p>
            <a:pPr algn="l"/>
            <a:endParaRPr lang="en-GB" sz="2200" dirty="0"/>
          </a:p>
        </p:txBody>
      </p:sp>
      <p:pic>
        <p:nvPicPr>
          <p:cNvPr id="6" name="Picture 5">
            <a:extLst>
              <a:ext uri="{FF2B5EF4-FFF2-40B4-BE49-F238E27FC236}">
                <a16:creationId xmlns:a16="http://schemas.microsoft.com/office/drawing/2014/main" id="{A12E6369-5B6C-45B9-8806-F9308A804F5C}"/>
              </a:ext>
            </a:extLst>
          </p:cNvPr>
          <p:cNvPicPr>
            <a:picLocks noChangeAspect="1"/>
          </p:cNvPicPr>
          <p:nvPr/>
        </p:nvPicPr>
        <p:blipFill rotWithShape="1">
          <a:blip r:embed="rId4">
            <a:extLst>
              <a:ext uri="{28A0092B-C50C-407E-A947-70E740481C1C}">
                <a14:useLocalDpi xmlns:a14="http://schemas.microsoft.com/office/drawing/2010/main" val="0"/>
              </a:ext>
            </a:extLst>
          </a:blip>
          <a:srcRect l="16910" r="21265"/>
          <a:stretch/>
        </p:blipFill>
        <p:spPr>
          <a:xfrm>
            <a:off x="4654297" y="10"/>
            <a:ext cx="7537704" cy="6857990"/>
          </a:xfrm>
          <a:prstGeom prst="rect">
            <a:avLst/>
          </a:prstGeom>
        </p:spPr>
      </p:pic>
    </p:spTree>
    <p:extLst>
      <p:ext uri="{BB962C8B-B14F-4D97-AF65-F5344CB8AC3E}">
        <p14:creationId xmlns:p14="http://schemas.microsoft.com/office/powerpoint/2010/main" val="3937668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4E6444-C18F-4961-9811-821BFE180A41}"/>
              </a:ext>
            </a:extLst>
          </p:cNvPr>
          <p:cNvPicPr>
            <a:picLocks noChangeAspect="1"/>
          </p:cNvPicPr>
          <p:nvPr/>
        </p:nvPicPr>
        <p:blipFill>
          <a:blip r:embed="rId3"/>
          <a:stretch>
            <a:fillRect/>
          </a:stretch>
        </p:blipFill>
        <p:spPr>
          <a:xfrm>
            <a:off x="0" y="0"/>
            <a:ext cx="12192000" cy="4208884"/>
          </a:xfrm>
          <a:prstGeom prst="rect">
            <a:avLst/>
          </a:prstGeom>
        </p:spPr>
      </p:pic>
      <p:pic>
        <p:nvPicPr>
          <p:cNvPr id="3" name="Picture 2">
            <a:extLst>
              <a:ext uri="{FF2B5EF4-FFF2-40B4-BE49-F238E27FC236}">
                <a16:creationId xmlns:a16="http://schemas.microsoft.com/office/drawing/2014/main" id="{9265B5D7-A602-460F-B0D6-5AD7BFFB7E83}"/>
              </a:ext>
            </a:extLst>
          </p:cNvPr>
          <p:cNvPicPr>
            <a:picLocks noChangeAspect="1"/>
          </p:cNvPicPr>
          <p:nvPr/>
        </p:nvPicPr>
        <p:blipFill>
          <a:blip r:embed="rId4"/>
          <a:stretch>
            <a:fillRect/>
          </a:stretch>
        </p:blipFill>
        <p:spPr>
          <a:xfrm>
            <a:off x="0" y="4057650"/>
            <a:ext cx="4086225" cy="2800350"/>
          </a:xfrm>
          <a:prstGeom prst="rect">
            <a:avLst/>
          </a:prstGeom>
        </p:spPr>
      </p:pic>
      <p:sp>
        <p:nvSpPr>
          <p:cNvPr id="4" name="TextBox 3">
            <a:extLst>
              <a:ext uri="{FF2B5EF4-FFF2-40B4-BE49-F238E27FC236}">
                <a16:creationId xmlns:a16="http://schemas.microsoft.com/office/drawing/2014/main" id="{B4E77C4F-C8AE-4F82-8878-96211E2503E6}"/>
              </a:ext>
            </a:extLst>
          </p:cNvPr>
          <p:cNvSpPr txBox="1"/>
          <p:nvPr/>
        </p:nvSpPr>
        <p:spPr>
          <a:xfrm>
            <a:off x="5148264" y="5010222"/>
            <a:ext cx="5915025" cy="523220"/>
          </a:xfrm>
          <a:prstGeom prst="rect">
            <a:avLst/>
          </a:prstGeom>
          <a:noFill/>
        </p:spPr>
        <p:txBody>
          <a:bodyPr wrap="square" rtlCol="0">
            <a:spAutoFit/>
          </a:bodyPr>
          <a:lstStyle/>
          <a:p>
            <a:r>
              <a:rPr lang="en-GB" sz="2800" dirty="0"/>
              <a:t>The Women of Bound by Clay</a:t>
            </a:r>
          </a:p>
        </p:txBody>
      </p:sp>
    </p:spTree>
    <p:extLst>
      <p:ext uri="{BB962C8B-B14F-4D97-AF65-F5344CB8AC3E}">
        <p14:creationId xmlns:p14="http://schemas.microsoft.com/office/powerpoint/2010/main" val="2441084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7C6E7F-5146-4EB0-BCF0-4E82CB23B368}"/>
              </a:ext>
            </a:extLst>
          </p:cNvPr>
          <p:cNvSpPr>
            <a:spLocks noGrp="1"/>
          </p:cNvSpPr>
          <p:nvPr>
            <p:ph type="title"/>
          </p:nvPr>
        </p:nvSpPr>
        <p:spPr>
          <a:xfrm>
            <a:off x="838200" y="963877"/>
            <a:ext cx="3494362" cy="4930246"/>
          </a:xfrm>
        </p:spPr>
        <p:txBody>
          <a:bodyPr>
            <a:normAutofit/>
          </a:bodyPr>
          <a:lstStyle/>
          <a:p>
            <a:pPr algn="r"/>
            <a:r>
              <a:rPr lang="en-GB">
                <a:solidFill>
                  <a:schemeClr val="accent1"/>
                </a:solidFill>
              </a:rPr>
              <a:t>Bound by Clay: Celebrating women’s contribution to ceramics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FD5C04-5E1A-4FDE-A979-7D6C794C6DB3}"/>
              </a:ext>
            </a:extLst>
          </p:cNvPr>
          <p:cNvSpPr>
            <a:spLocks noGrp="1"/>
          </p:cNvSpPr>
          <p:nvPr>
            <p:ph idx="1"/>
          </p:nvPr>
        </p:nvSpPr>
        <p:spPr>
          <a:xfrm>
            <a:off x="4976031" y="963877"/>
            <a:ext cx="6377769" cy="4930246"/>
          </a:xfrm>
        </p:spPr>
        <p:txBody>
          <a:bodyPr anchor="ctr">
            <a:normAutofit/>
          </a:bodyPr>
          <a:lstStyle/>
          <a:p>
            <a:r>
              <a:rPr lang="en-GB" sz="2400" dirty="0"/>
              <a:t>We wanted to tell their story</a:t>
            </a:r>
          </a:p>
          <a:p>
            <a:r>
              <a:rPr lang="en-GB" sz="2400" dirty="0"/>
              <a:t>Successful bid Heritage Lottery Funding 7 month project to produce</a:t>
            </a:r>
          </a:p>
          <a:p>
            <a:pPr lvl="1"/>
            <a:r>
              <a:rPr lang="en-GB" dirty="0"/>
              <a:t>A film </a:t>
            </a:r>
          </a:p>
          <a:p>
            <a:pPr lvl="1"/>
            <a:r>
              <a:rPr lang="en-GB" dirty="0"/>
              <a:t>Educational Resource</a:t>
            </a:r>
          </a:p>
          <a:p>
            <a:pPr lvl="1"/>
            <a:r>
              <a:rPr lang="en-GB" dirty="0"/>
              <a:t>Book </a:t>
            </a:r>
          </a:p>
          <a:p>
            <a:r>
              <a:rPr lang="en-GB" sz="2400" dirty="0"/>
              <a:t>7 months to do this all with volunteers!</a:t>
            </a:r>
          </a:p>
        </p:txBody>
      </p:sp>
    </p:spTree>
    <p:extLst>
      <p:ext uri="{BB962C8B-B14F-4D97-AF65-F5344CB8AC3E}">
        <p14:creationId xmlns:p14="http://schemas.microsoft.com/office/powerpoint/2010/main" val="402669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35B137-E71A-4BF0-AD9F-67C89E7DD607}"/>
              </a:ext>
            </a:extLst>
          </p:cNvPr>
          <p:cNvSpPr>
            <a:spLocks noGrp="1"/>
          </p:cNvSpPr>
          <p:nvPr>
            <p:ph type="title"/>
          </p:nvPr>
        </p:nvSpPr>
        <p:spPr>
          <a:xfrm>
            <a:off x="838200" y="320040"/>
            <a:ext cx="10515600" cy="1325563"/>
          </a:xfrm>
        </p:spPr>
        <p:txBody>
          <a:bodyPr>
            <a:normAutofit/>
          </a:bodyPr>
          <a:lstStyle/>
          <a:p>
            <a:r>
              <a:rPr lang="en-GB" dirty="0"/>
              <a:t>About Stoke-on-Trent…The Potteries</a:t>
            </a:r>
          </a:p>
        </p:txBody>
      </p:sp>
      <p:sp>
        <p:nvSpPr>
          <p:cNvPr id="33" name="Content Placeholder 2">
            <a:extLst>
              <a:ext uri="{FF2B5EF4-FFF2-40B4-BE49-F238E27FC236}">
                <a16:creationId xmlns:a16="http://schemas.microsoft.com/office/drawing/2014/main" id="{BAE348D8-CF6A-4B9A-A8CA-284AF63C621F}"/>
              </a:ext>
            </a:extLst>
          </p:cNvPr>
          <p:cNvSpPr>
            <a:spLocks noGrp="1"/>
          </p:cNvSpPr>
          <p:nvPr>
            <p:ph idx="1"/>
          </p:nvPr>
        </p:nvSpPr>
        <p:spPr>
          <a:xfrm>
            <a:off x="838200" y="1573306"/>
            <a:ext cx="10515600" cy="4355856"/>
          </a:xfrm>
        </p:spPr>
        <p:txBody>
          <a:bodyPr>
            <a:normAutofit/>
          </a:bodyPr>
          <a:lstStyle/>
          <a:p>
            <a:pPr marL="0" indent="0">
              <a:buNone/>
            </a:pPr>
            <a:r>
              <a:rPr lang="en-GB" sz="2000" dirty="0"/>
              <a:t>One of the few cities affectionately named after the product it produces </a:t>
            </a:r>
          </a:p>
          <a:p>
            <a:r>
              <a:rPr lang="en-GB" sz="2000" dirty="0"/>
              <a:t>Historically: Became a city in 1910 comprised of 6 villages/towns that still hold onto their identity. It was the largest producer of ceramics from 17</a:t>
            </a:r>
            <a:r>
              <a:rPr lang="en-GB" sz="2000" baseline="30000" dirty="0"/>
              <a:t>th</a:t>
            </a:r>
            <a:r>
              <a:rPr lang="en-GB" sz="2000" dirty="0"/>
              <a:t> century until late 70s</a:t>
            </a:r>
          </a:p>
          <a:p>
            <a:r>
              <a:rPr lang="en-GB" sz="2000" dirty="0"/>
              <a:t>Economically: Heyday 1920s 1000,000 people were employed, in 2009 reduced to 9,000 – even less now. 40% of workforce were women. Most well known producers Wedgwood, Spode, Royal Doulton, </a:t>
            </a:r>
            <a:r>
              <a:rPr lang="en-GB" sz="2000" dirty="0" err="1"/>
              <a:t>Dudson</a:t>
            </a:r>
            <a:r>
              <a:rPr lang="en-GB" sz="2000" dirty="0"/>
              <a:t>, Minton, Churchill </a:t>
            </a:r>
          </a:p>
          <a:p>
            <a:r>
              <a:rPr lang="en-GB" sz="2000" dirty="0"/>
              <a:t>Politically: Up until de-industrialisation, politically left, big Labour Party &amp; Union support, however 70% of the population voted to leave the EU in the referendum in 2016</a:t>
            </a:r>
          </a:p>
          <a:p>
            <a:r>
              <a:rPr lang="en-GB" sz="2000" dirty="0"/>
              <a:t>Culturally: Failed but unexpectedly close bid for UK City of Culture lost to </a:t>
            </a:r>
            <a:r>
              <a:rPr lang="en-GB" sz="2000" dirty="0" err="1"/>
              <a:t>Coventy</a:t>
            </a:r>
            <a:r>
              <a:rPr lang="en-GB" sz="2000" dirty="0"/>
              <a:t> in 2018, home to the British Ceramics Biennial, Great Pottery Throwdown, Clay College &amp; re-emergence of studio ceramics education  </a:t>
            </a:r>
          </a:p>
          <a:p>
            <a:pPr marL="0" indent="0">
              <a:buNone/>
            </a:pPr>
            <a:r>
              <a:rPr lang="en-GB" sz="2000" dirty="0"/>
              <a:t>Trying to rebrand itself whilst still acknowledging its past…</a:t>
            </a:r>
          </a:p>
          <a:p>
            <a:endParaRPr lang="en-GB" sz="2000" dirty="0"/>
          </a:p>
          <a:p>
            <a:endParaRPr lang="en-GB" sz="2000" dirty="0"/>
          </a:p>
        </p:txBody>
      </p:sp>
    </p:spTree>
    <p:extLst>
      <p:ext uri="{BB962C8B-B14F-4D97-AF65-F5344CB8AC3E}">
        <p14:creationId xmlns:p14="http://schemas.microsoft.com/office/powerpoint/2010/main" val="98927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A large brick building&#10;&#10;Description automatically generated">
            <a:extLst>
              <a:ext uri="{FF2B5EF4-FFF2-40B4-BE49-F238E27FC236}">
                <a16:creationId xmlns:a16="http://schemas.microsoft.com/office/drawing/2014/main" id="{72387458-3EF7-4154-95A6-77AA7A3AD6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560" r="8588" b="-1"/>
          <a:stretch/>
        </p:blipFill>
        <p:spPr bwMode="auto">
          <a:xfrm>
            <a:off x="321731" y="321732"/>
            <a:ext cx="5728548" cy="62145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 castle on top of a body of water&#10;&#10;Description automatically generated">
            <a:extLst>
              <a:ext uri="{FF2B5EF4-FFF2-40B4-BE49-F238E27FC236}">
                <a16:creationId xmlns:a16="http://schemas.microsoft.com/office/drawing/2014/main" id="{9DBE2FA0-116A-4464-B0B9-4DDFD1D1C2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191" r="-1" b="10786"/>
          <a:stretch/>
        </p:blipFill>
        <p:spPr bwMode="auto">
          <a:xfrm>
            <a:off x="6141721" y="304902"/>
            <a:ext cx="5728547" cy="6214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F2A2E81-F75C-4678-8688-D876EE02D3D7}"/>
              </a:ext>
            </a:extLst>
          </p:cNvPr>
          <p:cNvSpPr txBox="1"/>
          <p:nvPr/>
        </p:nvSpPr>
        <p:spPr>
          <a:xfrm>
            <a:off x="594640" y="5576157"/>
            <a:ext cx="1316386" cy="523220"/>
          </a:xfrm>
          <a:prstGeom prst="rect">
            <a:avLst/>
          </a:prstGeom>
          <a:noFill/>
        </p:spPr>
        <p:txBody>
          <a:bodyPr wrap="none" rtlCol="0">
            <a:spAutoFit/>
          </a:bodyPr>
          <a:lstStyle/>
          <a:p>
            <a:r>
              <a:rPr lang="en-GB" sz="2800" dirty="0">
                <a:solidFill>
                  <a:schemeClr val="bg1"/>
                </a:solidFill>
              </a:rPr>
              <a:t>The Old</a:t>
            </a:r>
          </a:p>
        </p:txBody>
      </p:sp>
      <p:sp>
        <p:nvSpPr>
          <p:cNvPr id="3" name="TextBox 2">
            <a:extLst>
              <a:ext uri="{FF2B5EF4-FFF2-40B4-BE49-F238E27FC236}">
                <a16:creationId xmlns:a16="http://schemas.microsoft.com/office/drawing/2014/main" id="{B8F4E323-1E47-4383-AF78-CBC1BF9A2525}"/>
              </a:ext>
            </a:extLst>
          </p:cNvPr>
          <p:cNvSpPr txBox="1"/>
          <p:nvPr/>
        </p:nvSpPr>
        <p:spPr>
          <a:xfrm>
            <a:off x="6597143" y="5710793"/>
            <a:ext cx="1621237" cy="523220"/>
          </a:xfrm>
          <a:prstGeom prst="rect">
            <a:avLst/>
          </a:prstGeom>
          <a:noFill/>
        </p:spPr>
        <p:txBody>
          <a:bodyPr wrap="square" rtlCol="0">
            <a:spAutoFit/>
          </a:bodyPr>
          <a:lstStyle/>
          <a:p>
            <a:r>
              <a:rPr lang="en-GB" sz="2800" dirty="0">
                <a:solidFill>
                  <a:schemeClr val="bg1"/>
                </a:solidFill>
              </a:rPr>
              <a:t>The new</a:t>
            </a:r>
          </a:p>
        </p:txBody>
      </p:sp>
      <p:sp>
        <p:nvSpPr>
          <p:cNvPr id="4" name="TextBox 3">
            <a:extLst>
              <a:ext uri="{FF2B5EF4-FFF2-40B4-BE49-F238E27FC236}">
                <a16:creationId xmlns:a16="http://schemas.microsoft.com/office/drawing/2014/main" id="{FEA6E8B9-BAC7-412B-A4ED-90762D0C4B49}"/>
              </a:ext>
            </a:extLst>
          </p:cNvPr>
          <p:cNvSpPr txBox="1"/>
          <p:nvPr/>
        </p:nvSpPr>
        <p:spPr>
          <a:xfrm>
            <a:off x="4027394" y="6494310"/>
            <a:ext cx="3543300" cy="369332"/>
          </a:xfrm>
          <a:prstGeom prst="rect">
            <a:avLst/>
          </a:prstGeom>
          <a:noFill/>
        </p:spPr>
        <p:txBody>
          <a:bodyPr wrap="square" rtlCol="0">
            <a:spAutoFit/>
          </a:bodyPr>
          <a:lstStyle/>
          <a:p>
            <a:r>
              <a:rPr lang="en-GB" dirty="0"/>
              <a:t>V McGarvey cc by</a:t>
            </a:r>
          </a:p>
        </p:txBody>
      </p:sp>
    </p:spTree>
    <p:extLst>
      <p:ext uri="{BB962C8B-B14F-4D97-AF65-F5344CB8AC3E}">
        <p14:creationId xmlns:p14="http://schemas.microsoft.com/office/powerpoint/2010/main" val="1350484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97427-548B-45CE-84A0-23109D22ED39}"/>
              </a:ext>
            </a:extLst>
          </p:cNvPr>
          <p:cNvSpPr txBox="1"/>
          <p:nvPr/>
        </p:nvSpPr>
        <p:spPr>
          <a:xfrm>
            <a:off x="1688555" y="2098071"/>
            <a:ext cx="8846679" cy="1569660"/>
          </a:xfrm>
          <a:prstGeom prst="rect">
            <a:avLst/>
          </a:prstGeom>
          <a:noFill/>
        </p:spPr>
        <p:txBody>
          <a:bodyPr wrap="square" rtlCol="0">
            <a:spAutoFit/>
          </a:bodyPr>
          <a:lstStyle/>
          <a:p>
            <a:r>
              <a:rPr lang="en-GB" sz="2400" dirty="0"/>
              <a:t>Feminist studies and research need to work across heritage processes to understand the dynamics and trajectories that occur between, policy, production, text and consumption.</a:t>
            </a:r>
          </a:p>
          <a:p>
            <a:r>
              <a:rPr lang="en-GB" sz="2400" dirty="0"/>
              <a:t>						(Reading, 2014 p. 410)</a:t>
            </a:r>
          </a:p>
        </p:txBody>
      </p:sp>
    </p:spTree>
    <p:extLst>
      <p:ext uri="{BB962C8B-B14F-4D97-AF65-F5344CB8AC3E}">
        <p14:creationId xmlns:p14="http://schemas.microsoft.com/office/powerpoint/2010/main" val="165688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0EEAF4-DB87-490D-875A-640BA61B7859}"/>
              </a:ext>
            </a:extLst>
          </p:cNvPr>
          <p:cNvSpPr>
            <a:spLocks noGrp="1"/>
          </p:cNvSpPr>
          <p:nvPr>
            <p:ph type="title"/>
          </p:nvPr>
        </p:nvSpPr>
        <p:spPr>
          <a:xfrm>
            <a:off x="1102940" y="960109"/>
            <a:ext cx="9637776" cy="1430696"/>
          </a:xfrm>
        </p:spPr>
        <p:txBody>
          <a:bodyPr>
            <a:normAutofit/>
          </a:bodyPr>
          <a:lstStyle/>
          <a:p>
            <a:r>
              <a:rPr lang="en-GB" dirty="0"/>
              <a:t>Gender &amp; Heritage Considerations </a:t>
            </a:r>
          </a:p>
        </p:txBody>
      </p:sp>
      <p:sp>
        <p:nvSpPr>
          <p:cNvPr id="3" name="Content Placeholder 2">
            <a:extLst>
              <a:ext uri="{FF2B5EF4-FFF2-40B4-BE49-F238E27FC236}">
                <a16:creationId xmlns:a16="http://schemas.microsoft.com/office/drawing/2014/main" id="{25153664-2A8E-409E-9F88-8034DA4878B1}"/>
              </a:ext>
            </a:extLst>
          </p:cNvPr>
          <p:cNvSpPr>
            <a:spLocks noGrp="1"/>
          </p:cNvSpPr>
          <p:nvPr>
            <p:ph idx="1"/>
          </p:nvPr>
        </p:nvSpPr>
        <p:spPr>
          <a:xfrm>
            <a:off x="1198307" y="2145764"/>
            <a:ext cx="9637776" cy="2714771"/>
          </a:xfrm>
        </p:spPr>
        <p:txBody>
          <a:bodyPr>
            <a:normAutofit/>
          </a:bodyPr>
          <a:lstStyle/>
          <a:p>
            <a:pPr marL="0" indent="0">
              <a:buNone/>
            </a:pPr>
            <a:r>
              <a:rPr lang="en-GB" sz="2000" dirty="0"/>
              <a:t>Bringing together gender with heritage, there 4 areas of enquiry (Ann Reading, 2014)</a:t>
            </a:r>
          </a:p>
          <a:p>
            <a:pPr marL="0" indent="0">
              <a:buNone/>
            </a:pPr>
            <a:endParaRPr lang="en-GB" sz="2000" dirty="0"/>
          </a:p>
          <a:p>
            <a:r>
              <a:rPr lang="en-GB" sz="2000" dirty="0"/>
              <a:t>Representation: collections, sites &amp; performances</a:t>
            </a:r>
          </a:p>
          <a:p>
            <a:r>
              <a:rPr lang="en-GB" sz="2000" dirty="0"/>
              <a:t>Production: curatorial practices &amp; heritage management </a:t>
            </a:r>
          </a:p>
          <a:p>
            <a:r>
              <a:rPr lang="en-GB" sz="2000" dirty="0"/>
              <a:t>Consumption: encounters with heritage, educators, visitors and tourists </a:t>
            </a:r>
          </a:p>
          <a:p>
            <a:r>
              <a:rPr lang="en-GB" sz="2000" dirty="0"/>
              <a:t>Heritage policies: local &amp; national</a:t>
            </a:r>
          </a:p>
        </p:txBody>
      </p:sp>
    </p:spTree>
    <p:extLst>
      <p:ext uri="{BB962C8B-B14F-4D97-AF65-F5344CB8AC3E}">
        <p14:creationId xmlns:p14="http://schemas.microsoft.com/office/powerpoint/2010/main" val="28385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FE8031-AD9E-41C8-BBA9-5564F94B2A94}"/>
              </a:ext>
            </a:extLst>
          </p:cNvPr>
          <p:cNvSpPr>
            <a:spLocks noGrp="1"/>
          </p:cNvSpPr>
          <p:nvPr>
            <p:ph type="title"/>
          </p:nvPr>
        </p:nvSpPr>
        <p:spPr>
          <a:xfrm>
            <a:off x="838200" y="631825"/>
            <a:ext cx="10515600" cy="1325563"/>
          </a:xfrm>
        </p:spPr>
        <p:txBody>
          <a:bodyPr>
            <a:normAutofit/>
          </a:bodyPr>
          <a:lstStyle/>
          <a:p>
            <a:r>
              <a:rPr lang="en-GB"/>
              <a:t>Focus of Bound by Clay</a:t>
            </a:r>
            <a:endParaRPr lang="en-GB" dirty="0"/>
          </a:p>
        </p:txBody>
      </p:sp>
      <p:sp>
        <p:nvSpPr>
          <p:cNvPr id="3" name="Content Placeholder 2">
            <a:extLst>
              <a:ext uri="{FF2B5EF4-FFF2-40B4-BE49-F238E27FC236}">
                <a16:creationId xmlns:a16="http://schemas.microsoft.com/office/drawing/2014/main" id="{52A59FE7-02CD-4354-A945-3B1429EE9B08}"/>
              </a:ext>
            </a:extLst>
          </p:cNvPr>
          <p:cNvSpPr>
            <a:spLocks noGrp="1"/>
          </p:cNvSpPr>
          <p:nvPr>
            <p:ph idx="1"/>
          </p:nvPr>
        </p:nvSpPr>
        <p:spPr>
          <a:xfrm>
            <a:off x="838200" y="2057400"/>
            <a:ext cx="10515600" cy="3871762"/>
          </a:xfrm>
        </p:spPr>
        <p:txBody>
          <a:bodyPr>
            <a:normAutofit/>
          </a:bodyPr>
          <a:lstStyle/>
          <a:p>
            <a:r>
              <a:rPr lang="en-GB" sz="2400" dirty="0"/>
              <a:t>Focus of the project film also called Bound By Clay, has accounts by women of their experiences of working in the ceramics industry, past &amp; present, with critical commentary </a:t>
            </a:r>
          </a:p>
          <a:p>
            <a:r>
              <a:rPr lang="en-GB" sz="2400" dirty="0"/>
              <a:t>Considerations, with respect gender  </a:t>
            </a:r>
          </a:p>
          <a:p>
            <a:pPr lvl="1"/>
            <a:r>
              <a:rPr lang="en-GB" dirty="0"/>
              <a:t>Representation of women in the ceramics industry</a:t>
            </a:r>
          </a:p>
          <a:p>
            <a:pPr lvl="1"/>
            <a:r>
              <a:rPr lang="en-GB" dirty="0"/>
              <a:t>Production of the film &amp; associated outcomes, the educational resource &amp; book</a:t>
            </a:r>
          </a:p>
          <a:p>
            <a:pPr lvl="1"/>
            <a:r>
              <a:rPr lang="en-GB" dirty="0"/>
              <a:t>Consumption, how the project was branded, &amp; the outcomes marketed</a:t>
            </a:r>
          </a:p>
          <a:p>
            <a:pPr lvl="1"/>
            <a:r>
              <a:rPr lang="en-GB" dirty="0"/>
              <a:t>Policies, satisfying the funder, the Heritage Lottery Fund</a:t>
            </a:r>
          </a:p>
        </p:txBody>
      </p:sp>
    </p:spTree>
    <p:extLst>
      <p:ext uri="{BB962C8B-B14F-4D97-AF65-F5344CB8AC3E}">
        <p14:creationId xmlns:p14="http://schemas.microsoft.com/office/powerpoint/2010/main" val="288938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1BE3-FFE4-4E05-9A4C-A535B1E3F8DC}"/>
              </a:ext>
            </a:extLst>
          </p:cNvPr>
          <p:cNvSpPr>
            <a:spLocks noGrp="1"/>
          </p:cNvSpPr>
          <p:nvPr>
            <p:ph type="title"/>
          </p:nvPr>
        </p:nvSpPr>
        <p:spPr>
          <a:xfrm>
            <a:off x="838200" y="365125"/>
            <a:ext cx="10515600" cy="1325563"/>
          </a:xfrm>
        </p:spPr>
        <p:txBody>
          <a:bodyPr/>
          <a:lstStyle/>
          <a:p>
            <a:r>
              <a:rPr lang="en-GB" dirty="0"/>
              <a:t>Bound by Clay</a:t>
            </a:r>
            <a:br>
              <a:rPr lang="en-GB" dirty="0"/>
            </a:br>
            <a:r>
              <a:rPr lang="en-GB" dirty="0"/>
              <a:t>Representation, Production, Consumption</a:t>
            </a:r>
          </a:p>
        </p:txBody>
      </p:sp>
      <p:sp>
        <p:nvSpPr>
          <p:cNvPr id="3" name="Content Placeholder 2">
            <a:extLst>
              <a:ext uri="{FF2B5EF4-FFF2-40B4-BE49-F238E27FC236}">
                <a16:creationId xmlns:a16="http://schemas.microsoft.com/office/drawing/2014/main" id="{D1B2ED44-8023-45AC-A5D2-D5B513C8D912}"/>
              </a:ext>
            </a:extLst>
          </p:cNvPr>
          <p:cNvSpPr>
            <a:spLocks noGrp="1"/>
          </p:cNvSpPr>
          <p:nvPr>
            <p:ph idx="1"/>
          </p:nvPr>
        </p:nvSpPr>
        <p:spPr>
          <a:xfrm>
            <a:off x="838200" y="1825625"/>
            <a:ext cx="10515600" cy="4351338"/>
          </a:xfrm>
        </p:spPr>
        <p:txBody>
          <a:bodyPr>
            <a:normAutofit fontScale="85000" lnSpcReduction="20000"/>
          </a:bodyPr>
          <a:lstStyle/>
          <a:p>
            <a:r>
              <a:rPr lang="en-GB" dirty="0"/>
              <a:t>Representation</a:t>
            </a:r>
          </a:p>
          <a:p>
            <a:pPr lvl="1"/>
            <a:r>
              <a:rPr lang="en-GB" dirty="0"/>
              <a:t>Project has testimonies of women working in the pottery industry past &amp; present, in a range of roles</a:t>
            </a:r>
            <a:endParaRPr lang="en-US" dirty="0"/>
          </a:p>
          <a:p>
            <a:pPr lvl="1"/>
            <a:r>
              <a:rPr lang="en-GB" dirty="0"/>
              <a:t>Critical context was provided women ceramics experts</a:t>
            </a:r>
            <a:endParaRPr lang="en-US" dirty="0"/>
          </a:p>
          <a:p>
            <a:pPr lvl="1"/>
            <a:r>
              <a:rPr lang="en-GB" dirty="0"/>
              <a:t>Some of the women were identified by members of the Stoke &amp; North Staffs Women’s Network  </a:t>
            </a:r>
          </a:p>
          <a:p>
            <a:r>
              <a:rPr lang="en-GB" dirty="0"/>
              <a:t>Production</a:t>
            </a:r>
          </a:p>
          <a:p>
            <a:pPr lvl="1"/>
            <a:r>
              <a:rPr lang="en-GB" dirty="0"/>
              <a:t>Had a young female director Stephanie Rushton</a:t>
            </a:r>
            <a:endParaRPr lang="en-US" dirty="0"/>
          </a:p>
          <a:p>
            <a:pPr lvl="1"/>
            <a:r>
              <a:rPr lang="en-GB" dirty="0"/>
              <a:t>Members of the women’s network were involved in writing questions and the editorial of the film</a:t>
            </a:r>
            <a:endParaRPr lang="en-US" dirty="0"/>
          </a:p>
          <a:p>
            <a:pPr lvl="1"/>
            <a:r>
              <a:rPr lang="en-GB" dirty="0"/>
              <a:t>The educational resources were written by women with teaching experience from within the network </a:t>
            </a:r>
          </a:p>
          <a:p>
            <a:r>
              <a:rPr lang="en-GB" dirty="0"/>
              <a:t>Consumption</a:t>
            </a:r>
          </a:p>
          <a:p>
            <a:pPr lvl="1"/>
            <a:r>
              <a:rPr lang="en-GB" dirty="0"/>
              <a:t>Branding was by a young female designer Jess Slight</a:t>
            </a:r>
            <a:endParaRPr lang="en-US" dirty="0"/>
          </a:p>
          <a:p>
            <a:pPr lvl="1"/>
            <a:r>
              <a:rPr lang="en-GB" dirty="0"/>
              <a:t>Project was launched at an event to celebrate International Women’s Day</a:t>
            </a:r>
            <a:endParaRPr lang="en-US" dirty="0"/>
          </a:p>
          <a:p>
            <a:pPr marL="0" indent="0">
              <a:buNone/>
            </a:pPr>
            <a:endParaRPr lang="en-US" dirty="0"/>
          </a:p>
          <a:p>
            <a:endParaRPr lang="en-US" dirty="0"/>
          </a:p>
          <a:p>
            <a:endParaRPr lang="en-GB" dirty="0"/>
          </a:p>
        </p:txBody>
      </p:sp>
    </p:spTree>
    <p:extLst>
      <p:ext uri="{BB962C8B-B14F-4D97-AF65-F5344CB8AC3E}">
        <p14:creationId xmlns:p14="http://schemas.microsoft.com/office/powerpoint/2010/main" val="598825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85525-D5D8-4738-8856-BC21388BDF51}"/>
              </a:ext>
            </a:extLst>
          </p:cNvPr>
          <p:cNvSpPr txBox="1"/>
          <p:nvPr/>
        </p:nvSpPr>
        <p:spPr>
          <a:xfrm>
            <a:off x="687162" y="3491606"/>
            <a:ext cx="3631749" cy="2808998"/>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2300" kern="1200" dirty="0">
                <a:solidFill>
                  <a:srgbClr val="FFFFFF"/>
                </a:solidFill>
                <a:latin typeface="+mj-lt"/>
                <a:ea typeface="+mj-ea"/>
                <a:cs typeface="+mj-cs"/>
              </a:rPr>
              <a:t>The elephant in the room…nostalgia </a:t>
            </a:r>
          </a:p>
          <a:p>
            <a:pPr algn="ctr">
              <a:lnSpc>
                <a:spcPct val="90000"/>
              </a:lnSpc>
              <a:spcBef>
                <a:spcPct val="0"/>
              </a:spcBef>
              <a:spcAft>
                <a:spcPts val="600"/>
              </a:spcAft>
            </a:pPr>
            <a:endParaRPr lang="en-US" sz="2300" kern="1200" dirty="0">
              <a:solidFill>
                <a:srgbClr val="FFFFFF"/>
              </a:solidFill>
              <a:latin typeface="+mj-lt"/>
              <a:ea typeface="+mj-ea"/>
              <a:cs typeface="+mj-cs"/>
            </a:endParaRPr>
          </a:p>
          <a:p>
            <a:pPr algn="ctr">
              <a:lnSpc>
                <a:spcPct val="90000"/>
              </a:lnSpc>
              <a:spcBef>
                <a:spcPct val="0"/>
              </a:spcBef>
              <a:spcAft>
                <a:spcPts val="600"/>
              </a:spcAft>
            </a:pPr>
            <a:r>
              <a:rPr lang="en-US" sz="2300" dirty="0">
                <a:solidFill>
                  <a:srgbClr val="FFFFFF"/>
                </a:solidFill>
                <a:latin typeface="+mj-lt"/>
                <a:ea typeface="+mj-ea"/>
                <a:cs typeface="+mj-cs"/>
              </a:rPr>
              <a:t>“Stoke is ceramics, ceramics is Stoke”</a:t>
            </a:r>
          </a:p>
          <a:p>
            <a:pPr algn="ctr">
              <a:lnSpc>
                <a:spcPct val="90000"/>
              </a:lnSpc>
              <a:spcBef>
                <a:spcPct val="0"/>
              </a:spcBef>
              <a:spcAft>
                <a:spcPts val="600"/>
              </a:spcAft>
            </a:pPr>
            <a:endParaRPr lang="en-US" sz="2300" dirty="0">
              <a:solidFill>
                <a:srgbClr val="FFFFFF"/>
              </a:solidFill>
              <a:latin typeface="+mj-lt"/>
              <a:ea typeface="+mj-ea"/>
              <a:cs typeface="+mj-cs"/>
            </a:endParaRPr>
          </a:p>
          <a:p>
            <a:pPr algn="ctr">
              <a:lnSpc>
                <a:spcPct val="90000"/>
              </a:lnSpc>
              <a:spcBef>
                <a:spcPct val="0"/>
              </a:spcBef>
              <a:spcAft>
                <a:spcPts val="600"/>
              </a:spcAft>
            </a:pPr>
            <a:r>
              <a:rPr lang="en-US" sz="2300" kern="1200" dirty="0">
                <a:solidFill>
                  <a:srgbClr val="FFFFFF"/>
                </a:solidFill>
                <a:latin typeface="+mj-lt"/>
                <a:ea typeface="+mj-ea"/>
                <a:cs typeface="+mj-cs"/>
              </a:rPr>
              <a:t>“You felt like you wer</a:t>
            </a:r>
            <a:r>
              <a:rPr lang="en-US" sz="2300" dirty="0">
                <a:solidFill>
                  <a:srgbClr val="FFFFFF"/>
                </a:solidFill>
                <a:latin typeface="+mj-lt"/>
                <a:ea typeface="+mj-ea"/>
                <a:cs typeface="+mj-cs"/>
              </a:rPr>
              <a:t>e all together as a family looking out for each other”</a:t>
            </a:r>
            <a:endParaRPr lang="en-US" sz="2300" kern="1200" dirty="0">
              <a:solidFill>
                <a:srgbClr val="FFFFFF"/>
              </a:solidFill>
              <a:latin typeface="+mj-lt"/>
              <a:ea typeface="+mj-ea"/>
              <a:cs typeface="+mj-cs"/>
            </a:endParaRPr>
          </a:p>
          <a:p>
            <a:pPr algn="ctr">
              <a:lnSpc>
                <a:spcPct val="90000"/>
              </a:lnSpc>
              <a:spcBef>
                <a:spcPct val="0"/>
              </a:spcBef>
              <a:spcAft>
                <a:spcPts val="600"/>
              </a:spcAft>
            </a:pPr>
            <a:endParaRPr lang="en-US" sz="2300" dirty="0">
              <a:solidFill>
                <a:srgbClr val="FFFFFF"/>
              </a:solidFill>
              <a:latin typeface="+mj-lt"/>
              <a:ea typeface="+mj-ea"/>
              <a:cs typeface="+mj-cs"/>
            </a:endParaRPr>
          </a:p>
          <a:p>
            <a:pPr algn="ctr">
              <a:lnSpc>
                <a:spcPct val="90000"/>
              </a:lnSpc>
              <a:spcBef>
                <a:spcPct val="0"/>
              </a:spcBef>
              <a:spcAft>
                <a:spcPts val="600"/>
              </a:spcAft>
            </a:pPr>
            <a:endParaRPr lang="en-US" sz="2300" dirty="0">
              <a:solidFill>
                <a:srgbClr val="FFFFFF"/>
              </a:solidFill>
              <a:latin typeface="+mj-lt"/>
              <a:ea typeface="+mj-ea"/>
              <a:cs typeface="+mj-cs"/>
            </a:endParaRPr>
          </a:p>
          <a:p>
            <a:pPr algn="ctr">
              <a:lnSpc>
                <a:spcPct val="90000"/>
              </a:lnSpc>
              <a:spcBef>
                <a:spcPct val="0"/>
              </a:spcBef>
              <a:spcAft>
                <a:spcPts val="600"/>
              </a:spcAft>
            </a:pPr>
            <a:endParaRPr lang="en-US" sz="2300" kern="1200" dirty="0">
              <a:solidFill>
                <a:srgbClr val="FFFFFF"/>
              </a:solidFill>
              <a:latin typeface="+mj-lt"/>
              <a:ea typeface="+mj-ea"/>
              <a:cs typeface="+mj-cs"/>
            </a:endParaRPr>
          </a:p>
          <a:p>
            <a:pPr algn="ctr">
              <a:lnSpc>
                <a:spcPct val="90000"/>
              </a:lnSpc>
              <a:spcBef>
                <a:spcPct val="0"/>
              </a:spcBef>
              <a:spcAft>
                <a:spcPts val="600"/>
              </a:spcAft>
            </a:pPr>
            <a:endParaRPr lang="en-US" sz="2300" kern="1200" dirty="0">
              <a:solidFill>
                <a:srgbClr val="FFFFFF"/>
              </a:solidFill>
              <a:latin typeface="+mj-lt"/>
              <a:ea typeface="+mj-ea"/>
              <a:cs typeface="+mj-cs"/>
            </a:endParaRPr>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C3BFE4A-5954-407D-A3A3-DE2907A2C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349" y="396749"/>
            <a:ext cx="5343525" cy="5705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599872-C263-4014-BE8E-5A8CB6ED578C}"/>
              </a:ext>
            </a:extLst>
          </p:cNvPr>
          <p:cNvSpPr txBox="1"/>
          <p:nvPr/>
        </p:nvSpPr>
        <p:spPr>
          <a:xfrm>
            <a:off x="5116152" y="6102224"/>
            <a:ext cx="6900074" cy="523220"/>
          </a:xfrm>
          <a:prstGeom prst="rect">
            <a:avLst/>
          </a:prstGeom>
          <a:noFill/>
        </p:spPr>
        <p:txBody>
          <a:bodyPr wrap="square" rtlCol="0">
            <a:spAutoFit/>
          </a:bodyPr>
          <a:lstStyle/>
          <a:p>
            <a:r>
              <a:rPr lang="en-GB" sz="1400" dirty="0"/>
              <a:t>Elephant with Howdah Welcome Institute Copyrighted work available under Creative Commons Attribution only licence CC BY 4.0 </a:t>
            </a:r>
            <a:r>
              <a:rPr lang="en-GB" sz="1400" dirty="0">
                <a:hlinkClick r:id="rId4"/>
              </a:rPr>
              <a:t>http://creativecommons.org/licenses/by/4.0/</a:t>
            </a:r>
            <a:endParaRPr lang="en-GB" sz="1400" dirty="0"/>
          </a:p>
        </p:txBody>
      </p:sp>
    </p:spTree>
    <p:extLst>
      <p:ext uri="{BB962C8B-B14F-4D97-AF65-F5344CB8AC3E}">
        <p14:creationId xmlns:p14="http://schemas.microsoft.com/office/powerpoint/2010/main" val="280682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object, indoor&#10;&#10;Description automatically generated">
            <a:extLst>
              <a:ext uri="{FF2B5EF4-FFF2-40B4-BE49-F238E27FC236}">
                <a16:creationId xmlns:a16="http://schemas.microsoft.com/office/drawing/2014/main" id="{70C1D0F6-CDC1-4BA4-AF93-C0EBC5D62A0D}"/>
              </a:ext>
            </a:extLst>
          </p:cNvPr>
          <p:cNvPicPr>
            <a:picLocks noChangeAspect="1"/>
          </p:cNvPicPr>
          <p:nvPr/>
        </p:nvPicPr>
        <p:blipFill rotWithShape="1">
          <a:blip r:embed="rId3"/>
          <a:srcRect b="10000"/>
          <a:stretch/>
        </p:blipFill>
        <p:spPr>
          <a:xfrm>
            <a:off x="20" y="10"/>
            <a:ext cx="12191980" cy="6857990"/>
          </a:xfrm>
          <a:prstGeom prst="rect">
            <a:avLst/>
          </a:prstGeom>
        </p:spPr>
      </p:pic>
      <p:sp>
        <p:nvSpPr>
          <p:cNvPr id="3" name="TextBox 2">
            <a:extLst>
              <a:ext uri="{FF2B5EF4-FFF2-40B4-BE49-F238E27FC236}">
                <a16:creationId xmlns:a16="http://schemas.microsoft.com/office/drawing/2014/main" id="{3CA589CA-5ECE-4EEF-8BAD-33DB8F536AB5}"/>
              </a:ext>
            </a:extLst>
          </p:cNvPr>
          <p:cNvSpPr txBox="1"/>
          <p:nvPr/>
        </p:nvSpPr>
        <p:spPr>
          <a:xfrm flipH="1">
            <a:off x="1726601" y="6360458"/>
            <a:ext cx="4822116" cy="369332"/>
          </a:xfrm>
          <a:prstGeom prst="rect">
            <a:avLst/>
          </a:prstGeom>
          <a:noFill/>
        </p:spPr>
        <p:txBody>
          <a:bodyPr wrap="square" rtlCol="0">
            <a:spAutoFit/>
          </a:bodyPr>
          <a:lstStyle/>
          <a:p>
            <a:r>
              <a:rPr lang="en-GB" dirty="0">
                <a:solidFill>
                  <a:schemeClr val="bg1"/>
                </a:solidFill>
              </a:rPr>
              <a:t>Still Bound by Clay Film Rights Reserved</a:t>
            </a:r>
          </a:p>
        </p:txBody>
      </p:sp>
    </p:spTree>
    <p:extLst>
      <p:ext uri="{BB962C8B-B14F-4D97-AF65-F5344CB8AC3E}">
        <p14:creationId xmlns:p14="http://schemas.microsoft.com/office/powerpoint/2010/main" val="114689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846AFB-AB5A-4A41-B71E-A912FB45A9B8}"/>
              </a:ext>
            </a:extLst>
          </p:cNvPr>
          <p:cNvSpPr txBox="1"/>
          <p:nvPr/>
        </p:nvSpPr>
        <p:spPr>
          <a:xfrm>
            <a:off x="838200" y="2057400"/>
            <a:ext cx="10515600" cy="1813373"/>
          </a:xfrm>
          <a:prstGeom prst="rect">
            <a:avLst/>
          </a:prstGeom>
        </p:spPr>
        <p:txBody>
          <a:bodyPr vert="horz" lIns="91440" tIns="45720" rIns="91440" bIns="45720" rtlCol="0">
            <a:normAutofit/>
          </a:bodyPr>
          <a:lstStyle/>
          <a:p>
            <a:pPr>
              <a:lnSpc>
                <a:spcPct val="90000"/>
              </a:lnSpc>
              <a:spcAft>
                <a:spcPts val="600"/>
              </a:spcAft>
            </a:pPr>
            <a:r>
              <a:rPr lang="en-US" sz="2400" dirty="0"/>
              <a:t>Heritage ... has enclosed the late twentieth century in a bell jar into which no ideas can enter, and, just as crucially, from which none can escape. </a:t>
            </a:r>
          </a:p>
          <a:p>
            <a:pPr>
              <a:lnSpc>
                <a:spcPct val="90000"/>
              </a:lnSpc>
              <a:spcAft>
                <a:spcPts val="600"/>
              </a:spcAft>
            </a:pPr>
            <a:r>
              <a:rPr lang="en-US" sz="2400" dirty="0"/>
              <a:t>							(</a:t>
            </a:r>
            <a:r>
              <a:rPr lang="en-US" sz="2400" dirty="0" err="1"/>
              <a:t>Hewison</a:t>
            </a:r>
            <a:r>
              <a:rPr lang="en-US" sz="2400" dirty="0"/>
              <a:t>, 1987, p.144)</a:t>
            </a:r>
          </a:p>
          <a:p>
            <a:pPr indent="-2286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1466195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E7CA51-17FA-45F9-82E5-4D53413FF680}"/>
              </a:ext>
            </a:extLst>
          </p:cNvPr>
          <p:cNvSpPr txBox="1"/>
          <p:nvPr/>
        </p:nvSpPr>
        <p:spPr>
          <a:xfrm>
            <a:off x="925621" y="1037815"/>
            <a:ext cx="10120108" cy="3539430"/>
          </a:xfrm>
          <a:prstGeom prst="rect">
            <a:avLst/>
          </a:prstGeom>
          <a:noFill/>
        </p:spPr>
        <p:txBody>
          <a:bodyPr wrap="square" rtlCol="0">
            <a:spAutoFit/>
          </a:bodyPr>
          <a:lstStyle/>
          <a:p>
            <a:r>
              <a:rPr lang="en-GB" sz="2800" dirty="0"/>
              <a:t>Finding value in the active memory and former practices of those affected by industrial change often provokes simple assumption of nostalgia, or unchecked idealisation of the past. Thus the psychological and emotional dimensions of industrial history – the first hand recollections surrounding the complex networks, social bonds and pride forged by collective skill, can be too easily side-lined.</a:t>
            </a:r>
          </a:p>
          <a:p>
            <a:r>
              <a:rPr lang="en-GB" sz="2800" dirty="0"/>
              <a:t>						(</a:t>
            </a:r>
            <a:r>
              <a:rPr lang="en-GB" sz="2800" dirty="0" err="1"/>
              <a:t>Brownsword</a:t>
            </a:r>
            <a:r>
              <a:rPr lang="en-GB" sz="2800" dirty="0"/>
              <a:t>, 2017 p.6)</a:t>
            </a:r>
          </a:p>
        </p:txBody>
      </p:sp>
    </p:spTree>
    <p:extLst>
      <p:ext uri="{BB962C8B-B14F-4D97-AF65-F5344CB8AC3E}">
        <p14:creationId xmlns:p14="http://schemas.microsoft.com/office/powerpoint/2010/main" val="3006934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E388B3-E532-4D0A-8FE4-8D04E1D6E84D}"/>
              </a:ext>
            </a:extLst>
          </p:cNvPr>
          <p:cNvSpPr>
            <a:spLocks noGrp="1"/>
          </p:cNvSpPr>
          <p:nvPr>
            <p:ph type="title"/>
          </p:nvPr>
        </p:nvSpPr>
        <p:spPr>
          <a:xfrm>
            <a:off x="838200" y="963877"/>
            <a:ext cx="3494362" cy="4930246"/>
          </a:xfrm>
        </p:spPr>
        <p:txBody>
          <a:bodyPr>
            <a:normAutofit/>
          </a:bodyPr>
          <a:lstStyle/>
          <a:p>
            <a:pPr algn="r"/>
            <a:r>
              <a:rPr lang="en-GB">
                <a:solidFill>
                  <a:schemeClr val="accent1"/>
                </a:solidFill>
              </a:rPr>
              <a:t>Film &amp; slipping into nostalgia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2076E1-D160-4927-8BD5-380E2C00E113}"/>
              </a:ext>
            </a:extLst>
          </p:cNvPr>
          <p:cNvSpPr>
            <a:spLocks noGrp="1"/>
          </p:cNvSpPr>
          <p:nvPr>
            <p:ph idx="1"/>
          </p:nvPr>
        </p:nvSpPr>
        <p:spPr>
          <a:xfrm>
            <a:off x="4976031" y="963877"/>
            <a:ext cx="6377769" cy="4930246"/>
          </a:xfrm>
        </p:spPr>
        <p:txBody>
          <a:bodyPr anchor="ctr">
            <a:normAutofit fontScale="92500" lnSpcReduction="10000"/>
          </a:bodyPr>
          <a:lstStyle/>
          <a:p>
            <a:pPr marL="0" indent="0">
              <a:buNone/>
            </a:pPr>
            <a:r>
              <a:rPr lang="en-GB" sz="2400" dirty="0"/>
              <a:t>Challenges of historical film, you need to</a:t>
            </a:r>
          </a:p>
          <a:p>
            <a:r>
              <a:rPr lang="en-GB" sz="2400" dirty="0"/>
              <a:t>Convey a lot of information in short time frame </a:t>
            </a:r>
          </a:p>
          <a:p>
            <a:r>
              <a:rPr lang="en-GB" sz="2400" dirty="0"/>
              <a:t>Engage the viewer </a:t>
            </a:r>
          </a:p>
          <a:p>
            <a:r>
              <a:rPr lang="en-GB" sz="2400" dirty="0"/>
              <a:t>Present complexity in a simplified form </a:t>
            </a:r>
          </a:p>
          <a:p>
            <a:r>
              <a:rPr lang="en-GB" sz="2400" dirty="0"/>
              <a:t>Be more concise than the written word</a:t>
            </a:r>
          </a:p>
          <a:p>
            <a:r>
              <a:rPr lang="en-GB" sz="2400" dirty="0"/>
              <a:t>Present light &amp; shade</a:t>
            </a:r>
          </a:p>
          <a:p>
            <a:r>
              <a:rPr lang="en-GB" sz="2400" dirty="0"/>
              <a:t>Provide an honest representation of the performers </a:t>
            </a:r>
          </a:p>
          <a:p>
            <a:pPr marL="0" indent="0">
              <a:buNone/>
            </a:pPr>
            <a:r>
              <a:rPr lang="en-GB" sz="2400" dirty="0"/>
              <a:t>Nostalgic techniques can help &amp; hinder with this</a:t>
            </a:r>
          </a:p>
          <a:p>
            <a:r>
              <a:rPr lang="en-GB" sz="2400" dirty="0"/>
              <a:t>Imagery, music, tone &amp; editorial – group had major discussions on all of these</a:t>
            </a:r>
          </a:p>
          <a:p>
            <a:r>
              <a:rPr lang="en-GB" sz="2400" dirty="0"/>
              <a:t>Our introduction is very nostalgic but it used effectively as an engaging technique</a:t>
            </a:r>
          </a:p>
          <a:p>
            <a:r>
              <a:rPr lang="en-GB" sz="2400" dirty="0"/>
              <a:t>Nostalgia a useful mechanism in storytelling </a:t>
            </a:r>
          </a:p>
          <a:p>
            <a:endParaRPr lang="en-GB" sz="2400" dirty="0"/>
          </a:p>
        </p:txBody>
      </p:sp>
    </p:spTree>
    <p:extLst>
      <p:ext uri="{BB962C8B-B14F-4D97-AF65-F5344CB8AC3E}">
        <p14:creationId xmlns:p14="http://schemas.microsoft.com/office/powerpoint/2010/main" val="446786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19E8A-F318-43CC-B2F9-ED8736E40EAB}"/>
              </a:ext>
            </a:extLst>
          </p:cNvPr>
          <p:cNvSpPr txBox="1"/>
          <p:nvPr/>
        </p:nvSpPr>
        <p:spPr>
          <a:xfrm>
            <a:off x="1254643" y="2216888"/>
            <a:ext cx="9510594" cy="2215991"/>
          </a:xfrm>
          <a:prstGeom prst="rect">
            <a:avLst/>
          </a:prstGeom>
          <a:noFill/>
        </p:spPr>
        <p:txBody>
          <a:bodyPr wrap="square" rtlCol="0">
            <a:spAutoFit/>
          </a:bodyPr>
          <a:lstStyle/>
          <a:p>
            <a:r>
              <a:rPr lang="en-GB" sz="2400" dirty="0"/>
              <a:t>Story telling…is widely regarded as feminine practice and therefore marginalized. If such intangible art became recognised internationally and received financial and other support, this would empower the women who practice the art. 			</a:t>
            </a:r>
          </a:p>
          <a:p>
            <a:r>
              <a:rPr lang="en-GB" sz="2400" dirty="0"/>
              <a:t>		(Moghadam and </a:t>
            </a:r>
            <a:r>
              <a:rPr lang="en-GB" sz="2400" dirty="0" err="1"/>
              <a:t>Bagheritari</a:t>
            </a:r>
            <a:r>
              <a:rPr lang="en-GB" sz="2400" dirty="0"/>
              <a:t>, 2007 in Reading p.406)</a:t>
            </a:r>
            <a:br>
              <a:rPr lang="en-GB" dirty="0"/>
            </a:br>
            <a:endParaRPr lang="en-GB" dirty="0"/>
          </a:p>
        </p:txBody>
      </p:sp>
    </p:spTree>
    <p:extLst>
      <p:ext uri="{BB962C8B-B14F-4D97-AF65-F5344CB8AC3E}">
        <p14:creationId xmlns:p14="http://schemas.microsoft.com/office/powerpoint/2010/main" val="875000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ADFB-B527-430C-BAC3-E514DD1E9B1F}"/>
              </a:ext>
            </a:extLst>
          </p:cNvPr>
          <p:cNvSpPr>
            <a:spLocks noGrp="1"/>
          </p:cNvSpPr>
          <p:nvPr>
            <p:ph type="title"/>
          </p:nvPr>
        </p:nvSpPr>
        <p:spPr>
          <a:xfrm>
            <a:off x="838200" y="365125"/>
            <a:ext cx="10515600" cy="1325563"/>
          </a:xfrm>
        </p:spPr>
        <p:txBody>
          <a:bodyPr/>
          <a:lstStyle/>
          <a:p>
            <a:r>
              <a:rPr lang="en-GB" dirty="0"/>
              <a:t>Bound by Clay Women in their own words</a:t>
            </a:r>
          </a:p>
        </p:txBody>
      </p:sp>
      <p:sp>
        <p:nvSpPr>
          <p:cNvPr id="3" name="Content Placeholder 2">
            <a:extLst>
              <a:ext uri="{FF2B5EF4-FFF2-40B4-BE49-F238E27FC236}">
                <a16:creationId xmlns:a16="http://schemas.microsoft.com/office/drawing/2014/main" id="{4C7CDE9D-8EFA-47BF-91D8-B215DA556F7E}"/>
              </a:ext>
            </a:extLst>
          </p:cNvPr>
          <p:cNvSpPr>
            <a:spLocks noGrp="1"/>
          </p:cNvSpPr>
          <p:nvPr>
            <p:ph idx="1"/>
          </p:nvPr>
        </p:nvSpPr>
        <p:spPr>
          <a:xfrm>
            <a:off x="838200" y="1825625"/>
            <a:ext cx="10515600" cy="4351338"/>
          </a:xfrm>
        </p:spPr>
        <p:txBody>
          <a:bodyPr>
            <a:normAutofit/>
          </a:bodyPr>
          <a:lstStyle/>
          <a:p>
            <a:r>
              <a:rPr lang="en-GB" dirty="0"/>
              <a:t>Working environment: Edith and Phyllis</a:t>
            </a:r>
          </a:p>
          <a:p>
            <a:pPr lvl="1"/>
            <a:r>
              <a:rPr lang="en-GB" dirty="0"/>
              <a:t>“you went and whatever job was available at the time you took and they taught you your trade”</a:t>
            </a:r>
          </a:p>
          <a:p>
            <a:pPr lvl="1"/>
            <a:r>
              <a:rPr lang="en-GB" dirty="0"/>
              <a:t>“eventually they cut the lunchtime down to half an hour it was not a long enough break when you are doing a heavy job, that’s lifting all day”</a:t>
            </a:r>
          </a:p>
          <a:p>
            <a:r>
              <a:rPr lang="en-GB" dirty="0"/>
              <a:t>The Role of Women: Sheila, Barbara, Dorothy </a:t>
            </a:r>
          </a:p>
          <a:p>
            <a:pPr lvl="1"/>
            <a:r>
              <a:rPr lang="en-GB" dirty="0"/>
              <a:t>“the women ruled the pot bank, the women looked after the makers”</a:t>
            </a:r>
          </a:p>
          <a:p>
            <a:pPr lvl="1"/>
            <a:r>
              <a:rPr lang="en-GB" dirty="0"/>
              <a:t>“I went in at 16 and within 6 months I was earning a man’s wage, most women worked in the pottery, it was led by women totally”</a:t>
            </a:r>
          </a:p>
          <a:p>
            <a:pPr lvl="1"/>
            <a:r>
              <a:rPr lang="en-GB" dirty="0"/>
              <a:t>“it was always men who were telling you want to do, we made them think we were listening but when they went we did it our way”</a:t>
            </a:r>
          </a:p>
          <a:p>
            <a:pPr lvl="1"/>
            <a:endParaRPr lang="en-GB" dirty="0"/>
          </a:p>
          <a:p>
            <a:pPr lvl="1"/>
            <a:endParaRPr lang="en-GB" dirty="0"/>
          </a:p>
          <a:p>
            <a:pPr marL="457200" lvl="1" indent="0">
              <a:buNone/>
            </a:pPr>
            <a:endParaRPr lang="en-GB" dirty="0"/>
          </a:p>
          <a:p>
            <a:endParaRPr lang="en-GB" dirty="0"/>
          </a:p>
        </p:txBody>
      </p:sp>
    </p:spTree>
    <p:extLst>
      <p:ext uri="{BB962C8B-B14F-4D97-AF65-F5344CB8AC3E}">
        <p14:creationId xmlns:p14="http://schemas.microsoft.com/office/powerpoint/2010/main" val="263517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7144B-6A79-4803-9A9A-5B92C69D5D78}"/>
              </a:ext>
            </a:extLst>
          </p:cNvPr>
          <p:cNvSpPr>
            <a:spLocks noGrp="1"/>
          </p:cNvSpPr>
          <p:nvPr>
            <p:ph type="title"/>
          </p:nvPr>
        </p:nvSpPr>
        <p:spPr>
          <a:xfrm>
            <a:off x="838200" y="365125"/>
            <a:ext cx="10515600" cy="1325563"/>
          </a:xfrm>
        </p:spPr>
        <p:txBody>
          <a:bodyPr/>
          <a:lstStyle/>
          <a:p>
            <a:r>
              <a:rPr lang="en-GB" dirty="0"/>
              <a:t>Bound by Clay Women in their own words</a:t>
            </a:r>
          </a:p>
        </p:txBody>
      </p:sp>
      <p:sp>
        <p:nvSpPr>
          <p:cNvPr id="3" name="Content Placeholder 2">
            <a:extLst>
              <a:ext uri="{FF2B5EF4-FFF2-40B4-BE49-F238E27FC236}">
                <a16:creationId xmlns:a16="http://schemas.microsoft.com/office/drawing/2014/main" id="{E8D92A61-5C60-4A3F-B73B-8BD5EC027323}"/>
              </a:ext>
            </a:extLst>
          </p:cNvPr>
          <p:cNvSpPr>
            <a:spLocks noGrp="1"/>
          </p:cNvSpPr>
          <p:nvPr>
            <p:ph idx="1"/>
          </p:nvPr>
        </p:nvSpPr>
        <p:spPr>
          <a:xfrm>
            <a:off x="838200" y="1825624"/>
            <a:ext cx="10515600" cy="4606925"/>
          </a:xfrm>
        </p:spPr>
        <p:txBody>
          <a:bodyPr>
            <a:normAutofit/>
          </a:bodyPr>
          <a:lstStyle/>
          <a:p>
            <a:r>
              <a:rPr lang="en-GB" dirty="0"/>
              <a:t>Economic stability: Zoe</a:t>
            </a:r>
          </a:p>
          <a:p>
            <a:pPr lvl="1"/>
            <a:r>
              <a:rPr lang="en-GB" dirty="0"/>
              <a:t>“it was a serious business you knew if you worked hard you would see it in your wage packet…the skilled were women, the manual were men, the women ran the show, you wouldn’t see a man other than in management, it was empowering because you could see women earning money”</a:t>
            </a:r>
          </a:p>
          <a:p>
            <a:r>
              <a:rPr lang="en-GB" dirty="0"/>
              <a:t>Community: Carol, Barbara</a:t>
            </a:r>
          </a:p>
          <a:p>
            <a:pPr lvl="1"/>
            <a:r>
              <a:rPr lang="en-GB" dirty="0"/>
              <a:t>“ I was 15 when I started and with the older girls all I wanted to be was to be like them, everybody was friendly everybody looked after one another, if you couldn’t finish your work they would say I will do that for you and you go off to do something else” </a:t>
            </a:r>
          </a:p>
          <a:p>
            <a:pPr lvl="1"/>
            <a:r>
              <a:rPr lang="en-GB" dirty="0"/>
              <a:t>“there was always singing, we always talked we would have debates from the Beatles to the Union”</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837822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FE01-6472-4440-A1EE-03AE4323B2F6}"/>
              </a:ext>
            </a:extLst>
          </p:cNvPr>
          <p:cNvSpPr>
            <a:spLocks noGrp="1"/>
          </p:cNvSpPr>
          <p:nvPr>
            <p:ph type="title"/>
          </p:nvPr>
        </p:nvSpPr>
        <p:spPr/>
        <p:txBody>
          <a:bodyPr/>
          <a:lstStyle/>
          <a:p>
            <a:r>
              <a:rPr lang="en-GB" dirty="0"/>
              <a:t>Bound by Clay Women in their own words</a:t>
            </a:r>
          </a:p>
        </p:txBody>
      </p:sp>
      <p:sp>
        <p:nvSpPr>
          <p:cNvPr id="3" name="Content Placeholder 2">
            <a:extLst>
              <a:ext uri="{FF2B5EF4-FFF2-40B4-BE49-F238E27FC236}">
                <a16:creationId xmlns:a16="http://schemas.microsoft.com/office/drawing/2014/main" id="{35E5416F-467E-4065-AB2B-8B5F3A8DA143}"/>
              </a:ext>
            </a:extLst>
          </p:cNvPr>
          <p:cNvSpPr>
            <a:spLocks noGrp="1"/>
          </p:cNvSpPr>
          <p:nvPr>
            <p:ph idx="1"/>
          </p:nvPr>
        </p:nvSpPr>
        <p:spPr>
          <a:xfrm>
            <a:off x="838200" y="1472452"/>
            <a:ext cx="10515600" cy="4874559"/>
          </a:xfrm>
        </p:spPr>
        <p:txBody>
          <a:bodyPr>
            <a:normAutofit fontScale="92500" lnSpcReduction="10000"/>
          </a:bodyPr>
          <a:lstStyle/>
          <a:p>
            <a:pPr marL="0" indent="0">
              <a:buNone/>
            </a:pPr>
            <a:r>
              <a:rPr lang="en-GB" dirty="0"/>
              <a:t>Work and Loss, Dorothy, Elaine, Rita</a:t>
            </a:r>
          </a:p>
          <a:p>
            <a:pPr lvl="1"/>
            <a:r>
              <a:rPr lang="en-GB" dirty="0"/>
              <a:t>“it was a case of fancy making them redundant what will happen next but the job was still there, so one of us had to pick that job up before we could do ours, it didn’t feel the same” </a:t>
            </a:r>
          </a:p>
          <a:p>
            <a:pPr lvl="1"/>
            <a:r>
              <a:rPr lang="en-GB" dirty="0"/>
              <a:t> “they brought a counsellor in because it affected people that much, in fact when I said I would take somebody else’s redundancy I went back to the office and said I cant go, it was so much a part of my life I couldn’t handle it” </a:t>
            </a:r>
          </a:p>
          <a:p>
            <a:pPr lvl="1"/>
            <a:r>
              <a:rPr lang="en-GB" dirty="0"/>
              <a:t>“you felt you were not needed any more you were so proud of what you did and all of a sudden it was ripped away from you” </a:t>
            </a:r>
          </a:p>
          <a:p>
            <a:pPr marL="0" indent="0">
              <a:buNone/>
            </a:pPr>
            <a:r>
              <a:rPr lang="en-GB" dirty="0"/>
              <a:t>Creativity: Zoe, Rita, Stephanie </a:t>
            </a:r>
          </a:p>
          <a:p>
            <a:pPr lvl="1"/>
            <a:r>
              <a:rPr lang="en-GB" dirty="0"/>
              <a:t>“It’s a creative job right down to the shop floor even if you are putting a handle on a mug it is all skilful”</a:t>
            </a:r>
          </a:p>
          <a:p>
            <a:pPr lvl="1"/>
            <a:r>
              <a:rPr lang="en-GB" dirty="0"/>
              <a:t>“we did not realise how talented and artistic we were”</a:t>
            </a:r>
          </a:p>
          <a:p>
            <a:pPr lvl="1"/>
            <a:r>
              <a:rPr lang="en-GB" dirty="0"/>
              <a:t>“when I go travelling around the world  and if you see a piece of what you have done and its got your mark on the bottom that’s a bit special”</a:t>
            </a:r>
          </a:p>
          <a:p>
            <a:pPr lvl="1"/>
            <a:endParaRPr lang="en-GB" dirty="0"/>
          </a:p>
          <a:p>
            <a:endParaRPr lang="en-GB" dirty="0"/>
          </a:p>
          <a:p>
            <a:pPr marL="457200" lvl="1" indent="0">
              <a:buNone/>
            </a:pPr>
            <a:endParaRPr lang="en-GB" dirty="0"/>
          </a:p>
        </p:txBody>
      </p:sp>
    </p:spTree>
    <p:extLst>
      <p:ext uri="{BB962C8B-B14F-4D97-AF65-F5344CB8AC3E}">
        <p14:creationId xmlns:p14="http://schemas.microsoft.com/office/powerpoint/2010/main" val="2457026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5DDCE3-A695-4AD4-BA4E-0E48400F3B9B}"/>
              </a:ext>
            </a:extLst>
          </p:cNvPr>
          <p:cNvSpPr txBox="1"/>
          <p:nvPr/>
        </p:nvSpPr>
        <p:spPr>
          <a:xfrm>
            <a:off x="1282700" y="927100"/>
            <a:ext cx="9340850" cy="4154984"/>
          </a:xfrm>
          <a:prstGeom prst="rect">
            <a:avLst/>
          </a:prstGeom>
          <a:noFill/>
        </p:spPr>
        <p:txBody>
          <a:bodyPr wrap="square" rtlCol="0">
            <a:spAutoFit/>
          </a:bodyPr>
          <a:lstStyle/>
          <a:p>
            <a:endParaRPr lang="en-GB" dirty="0"/>
          </a:p>
          <a:p>
            <a:endParaRPr lang="en-GB" sz="2400" dirty="0"/>
          </a:p>
          <a:p>
            <a:r>
              <a:rPr lang="en-GB" sz="2400" dirty="0"/>
              <a:t>“It’s people’s heritage it’s people’s livelihood and jobs, we are the best people to do it, Stoke-on-Trent, that’s where it came from, and we should be building on that heritage” </a:t>
            </a:r>
          </a:p>
          <a:p>
            <a:endParaRPr lang="en-GB" sz="2400" dirty="0"/>
          </a:p>
          <a:p>
            <a:r>
              <a:rPr lang="en-GB" sz="2400" dirty="0"/>
              <a:t>	Gail designer </a:t>
            </a:r>
          </a:p>
          <a:p>
            <a:endParaRPr lang="en-GB" sz="2400" dirty="0"/>
          </a:p>
          <a:p>
            <a:r>
              <a:rPr lang="en-GB" sz="2400" dirty="0"/>
              <a:t>Made redundant after the filming when the </a:t>
            </a:r>
            <a:r>
              <a:rPr lang="en-GB" sz="2400" dirty="0" err="1"/>
              <a:t>Dudson</a:t>
            </a:r>
            <a:r>
              <a:rPr lang="en-GB" sz="2400" dirty="0"/>
              <a:t> factory was closed </a:t>
            </a:r>
          </a:p>
          <a:p>
            <a:endParaRPr lang="en-GB" dirty="0"/>
          </a:p>
          <a:p>
            <a:endParaRPr lang="en-GB" dirty="0"/>
          </a:p>
          <a:p>
            <a:endParaRPr lang="en-GB" dirty="0"/>
          </a:p>
        </p:txBody>
      </p:sp>
    </p:spTree>
    <p:extLst>
      <p:ext uri="{BB962C8B-B14F-4D97-AF65-F5344CB8AC3E}">
        <p14:creationId xmlns:p14="http://schemas.microsoft.com/office/powerpoint/2010/main" val="4206652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E6B7F8-2C0D-4D16-8996-F4F664DBB077}"/>
              </a:ext>
            </a:extLst>
          </p:cNvPr>
          <p:cNvSpPr>
            <a:spLocks noGrp="1"/>
          </p:cNvSpPr>
          <p:nvPr>
            <p:ph type="title"/>
          </p:nvPr>
        </p:nvSpPr>
        <p:spPr>
          <a:xfrm>
            <a:off x="1277112" y="1035913"/>
            <a:ext cx="9637776" cy="1430696"/>
          </a:xfrm>
        </p:spPr>
        <p:txBody>
          <a:bodyPr>
            <a:normAutofit/>
          </a:bodyPr>
          <a:lstStyle/>
          <a:p>
            <a:r>
              <a:rPr lang="en-GB" dirty="0"/>
              <a:t>Final Reflections</a:t>
            </a:r>
          </a:p>
        </p:txBody>
      </p:sp>
      <p:sp>
        <p:nvSpPr>
          <p:cNvPr id="3" name="Content Placeholder 2">
            <a:extLst>
              <a:ext uri="{FF2B5EF4-FFF2-40B4-BE49-F238E27FC236}">
                <a16:creationId xmlns:a16="http://schemas.microsoft.com/office/drawing/2014/main" id="{0B57870A-5149-44D2-8E9E-E773683C7757}"/>
              </a:ext>
            </a:extLst>
          </p:cNvPr>
          <p:cNvSpPr>
            <a:spLocks noGrp="1"/>
          </p:cNvSpPr>
          <p:nvPr>
            <p:ph idx="1"/>
          </p:nvPr>
        </p:nvSpPr>
        <p:spPr>
          <a:xfrm>
            <a:off x="1208320" y="2057400"/>
            <a:ext cx="9637776" cy="3563471"/>
          </a:xfrm>
        </p:spPr>
        <p:txBody>
          <a:bodyPr>
            <a:normAutofit fontScale="92500" lnSpcReduction="20000"/>
          </a:bodyPr>
          <a:lstStyle/>
          <a:p>
            <a:r>
              <a:rPr lang="en-GB" sz="2000" dirty="0"/>
              <a:t>Is nostalgia a bad thing if you own the nostalgia</a:t>
            </a:r>
          </a:p>
          <a:p>
            <a:r>
              <a:rPr lang="en-GB" sz="2000" dirty="0"/>
              <a:t>Ideally would have more co-creation on production, time &amp; resources limited this</a:t>
            </a:r>
          </a:p>
          <a:p>
            <a:r>
              <a:rPr lang="en-GB" sz="2000" dirty="0"/>
              <a:t>We have an archive of women’s stories, that include rich information about, lives &amp; culture of women working in the industry, as well as a greater insight into the production process &amp; the roles associated with this</a:t>
            </a:r>
          </a:p>
          <a:p>
            <a:r>
              <a:rPr lang="en-GB" sz="2000" dirty="0"/>
              <a:t>No longer defined as a group of unknown women but a group of known individuals that had specialist skills</a:t>
            </a:r>
          </a:p>
          <a:p>
            <a:r>
              <a:rPr lang="en-GB" sz="2000" dirty="0"/>
              <a:t>It has generated more questions, around gender class and ethnicity  such as class consciousness, preservations of skills and knowledge, the value of industrial production, harnessing of skills and knowledge for the future of the city, involvement of women in capturing and documenting their own history</a:t>
            </a:r>
          </a:p>
          <a:p>
            <a:r>
              <a:rPr lang="en-GB" sz="2000" dirty="0"/>
              <a:t>Also biases that existed at all levels of the production process relating, to age, gender and class </a:t>
            </a:r>
          </a:p>
          <a:p>
            <a:endParaRPr lang="en-GB" sz="2000" dirty="0"/>
          </a:p>
          <a:p>
            <a:endParaRPr lang="en-GB" sz="2000" dirty="0"/>
          </a:p>
        </p:txBody>
      </p:sp>
    </p:spTree>
    <p:extLst>
      <p:ext uri="{BB962C8B-B14F-4D97-AF65-F5344CB8AC3E}">
        <p14:creationId xmlns:p14="http://schemas.microsoft.com/office/powerpoint/2010/main" val="3910955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89DFF2-32A1-4515-B709-06590C3669E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89132" y="948636"/>
            <a:ext cx="6849018" cy="3852573"/>
          </a:xfrm>
          <a:prstGeom prst="rect">
            <a:avLst/>
          </a:prstGeom>
        </p:spPr>
      </p:pic>
      <p:sp>
        <p:nvSpPr>
          <p:cNvPr id="3" name="TextBox 2">
            <a:extLst>
              <a:ext uri="{FF2B5EF4-FFF2-40B4-BE49-F238E27FC236}">
                <a16:creationId xmlns:a16="http://schemas.microsoft.com/office/drawing/2014/main" id="{CFA5C639-FAB1-4003-B056-F0F718C8C191}"/>
              </a:ext>
            </a:extLst>
          </p:cNvPr>
          <p:cNvSpPr txBox="1"/>
          <p:nvPr/>
        </p:nvSpPr>
        <p:spPr>
          <a:xfrm>
            <a:off x="6474759" y="1351429"/>
            <a:ext cx="5177117" cy="1938992"/>
          </a:xfrm>
          <a:prstGeom prst="rect">
            <a:avLst/>
          </a:prstGeom>
          <a:noFill/>
        </p:spPr>
        <p:txBody>
          <a:bodyPr wrap="square" rtlCol="0">
            <a:spAutoFit/>
          </a:bodyPr>
          <a:lstStyle/>
          <a:p>
            <a:r>
              <a:rPr lang="en-GB" sz="2400" dirty="0"/>
              <a:t>Bound by Clay Website </a:t>
            </a:r>
          </a:p>
          <a:p>
            <a:r>
              <a:rPr lang="en-GB" sz="2400" dirty="0">
                <a:hlinkClick r:id="rId3"/>
              </a:rPr>
              <a:t>https://www.boundbyclay.co.uk/</a:t>
            </a:r>
            <a:endParaRPr lang="en-GB" sz="2400" dirty="0"/>
          </a:p>
          <a:p>
            <a:endParaRPr lang="en-GB" sz="2400" dirty="0"/>
          </a:p>
          <a:p>
            <a:r>
              <a:rPr lang="en-GB" sz="2400" dirty="0"/>
              <a:t>Stoke &amp; North Staffs Women’s Website</a:t>
            </a:r>
          </a:p>
          <a:p>
            <a:r>
              <a:rPr lang="en-GB" sz="2400" dirty="0">
                <a:hlinkClick r:id="rId4"/>
              </a:rPr>
              <a:t>https://www.northstaffswomen.org.uk/</a:t>
            </a:r>
            <a:endParaRPr lang="en-GB" sz="2400" dirty="0"/>
          </a:p>
        </p:txBody>
      </p:sp>
    </p:spTree>
    <p:extLst>
      <p:ext uri="{BB962C8B-B14F-4D97-AF65-F5344CB8AC3E}">
        <p14:creationId xmlns:p14="http://schemas.microsoft.com/office/powerpoint/2010/main" val="2210842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125D-AECF-4191-9822-BEB3A121CB30}"/>
              </a:ext>
            </a:extLst>
          </p:cNvPr>
          <p:cNvSpPr>
            <a:spLocks noGrp="1"/>
          </p:cNvSpPr>
          <p:nvPr>
            <p:ph type="title"/>
          </p:nvPr>
        </p:nvSpPr>
        <p:spPr>
          <a:xfrm>
            <a:off x="757517" y="0"/>
            <a:ext cx="10515600" cy="1325563"/>
          </a:xfrm>
        </p:spPr>
        <p:txBody>
          <a:bodyPr/>
          <a:lstStyle/>
          <a:p>
            <a:r>
              <a:rPr lang="en-GB" dirty="0"/>
              <a:t>References</a:t>
            </a:r>
          </a:p>
        </p:txBody>
      </p:sp>
      <p:sp>
        <p:nvSpPr>
          <p:cNvPr id="3" name="Content Placeholder 2">
            <a:extLst>
              <a:ext uri="{FF2B5EF4-FFF2-40B4-BE49-F238E27FC236}">
                <a16:creationId xmlns:a16="http://schemas.microsoft.com/office/drawing/2014/main" id="{C0745209-40A0-43B0-B73A-39ED342A2B9E}"/>
              </a:ext>
            </a:extLst>
          </p:cNvPr>
          <p:cNvSpPr>
            <a:spLocks noGrp="1"/>
          </p:cNvSpPr>
          <p:nvPr>
            <p:ph idx="1"/>
          </p:nvPr>
        </p:nvSpPr>
        <p:spPr>
          <a:xfrm>
            <a:off x="683559" y="961465"/>
            <a:ext cx="10515600" cy="4693023"/>
          </a:xfrm>
        </p:spPr>
        <p:txBody>
          <a:bodyPr>
            <a:noAutofit/>
          </a:bodyPr>
          <a:lstStyle/>
          <a:p>
            <a:r>
              <a:rPr lang="en-GB" sz="1600" dirty="0"/>
              <a:t>BROWNSWORD, N., 2017. FACTORY. Neil </a:t>
            </a:r>
            <a:r>
              <a:rPr lang="en-GB" sz="1600" dirty="0" err="1"/>
              <a:t>Brownsword</a:t>
            </a:r>
            <a:r>
              <a:rPr lang="en-GB" sz="1600" dirty="0"/>
              <a:t>.</a:t>
            </a:r>
          </a:p>
          <a:p>
            <a:r>
              <a:rPr lang="en-GB" sz="1600" dirty="0"/>
              <a:t>Chase, B., 1996. History and Poststructuralism. Hayden White and Frederic Jameson. </a:t>
            </a:r>
            <a:r>
              <a:rPr lang="en-GB" sz="1600" i="1" dirty="0"/>
              <a:t>The Expansion of England. Race, Ethnicity and Cultural History</a:t>
            </a:r>
            <a:r>
              <a:rPr lang="en-GB" sz="1600" dirty="0"/>
              <a:t>, pp.61-91.</a:t>
            </a:r>
          </a:p>
          <a:p>
            <a:r>
              <a:rPr lang="en-GB" sz="1600" dirty="0"/>
              <a:t>De Groot, J., 2016. Consuming history: Historians and heritage in contemporary popular culture. Routledge.</a:t>
            </a:r>
          </a:p>
          <a:p>
            <a:r>
              <a:rPr lang="en-GB" sz="1600" dirty="0"/>
              <a:t>Evans, R.J., 2002. Prologue: What is history?—now. In What is history now? (pp. 1-18). Palgrave Macmillan, London.</a:t>
            </a:r>
          </a:p>
          <a:p>
            <a:r>
              <a:rPr lang="en-GB" sz="1600" dirty="0" err="1"/>
              <a:t>Hewison</a:t>
            </a:r>
            <a:r>
              <a:rPr lang="en-GB" sz="1600" dirty="0"/>
              <a:t>, R., 1987. The heritage industry Britain in a climate of decline.</a:t>
            </a:r>
          </a:p>
          <a:p>
            <a:r>
              <a:rPr lang="en-GB" sz="1600" dirty="0"/>
              <a:t>Hunt, T., 2006. Reality, identity and empathy: the changing face of social history television. Journal of Social History, 39(3), pp.843-858. - television can enhance historical understanding </a:t>
            </a:r>
          </a:p>
          <a:p>
            <a:r>
              <a:rPr lang="en-GB" sz="1600" dirty="0"/>
              <a:t>Moghadam, V. and </a:t>
            </a:r>
            <a:r>
              <a:rPr lang="en-GB" sz="1600" dirty="0" err="1"/>
              <a:t>Bagheritari</a:t>
            </a:r>
            <a:r>
              <a:rPr lang="en-GB" sz="1600" dirty="0"/>
              <a:t>, M., 2007. Cultures, conventions, and the human rights of women: Examining the convention for safeguarding intangible cultural heritage, and the declaration on cultural diversity. Museum international, 59(4), pp.9-18.</a:t>
            </a:r>
          </a:p>
          <a:p>
            <a:r>
              <a:rPr lang="en-GB" sz="1600" dirty="0"/>
              <a:t>Reading, A., 2011. Identity, memory and cosmopolitanism: The otherness of the past and a right to memory?. </a:t>
            </a:r>
            <a:r>
              <a:rPr lang="en-GB" sz="1600" i="1" dirty="0"/>
              <a:t>European Journal of Cultural Studies</a:t>
            </a:r>
            <a:r>
              <a:rPr lang="en-GB" sz="1600" dirty="0"/>
              <a:t>, </a:t>
            </a:r>
            <a:r>
              <a:rPr lang="en-GB" sz="1600" i="1" dirty="0"/>
              <a:t>14</a:t>
            </a:r>
            <a:r>
              <a:rPr lang="en-GB" sz="1600" dirty="0"/>
              <a:t>(4), pp.379-394.</a:t>
            </a:r>
          </a:p>
          <a:p>
            <a:r>
              <a:rPr lang="en-GB" sz="1600" dirty="0"/>
              <a:t>Reading, A., 2015. Making feminist heritage work: Gender and heritage. In </a:t>
            </a:r>
            <a:r>
              <a:rPr lang="en-GB" sz="1600" i="1" dirty="0"/>
              <a:t>The Palgrave handbook of contemporary heritage research</a:t>
            </a:r>
            <a:r>
              <a:rPr lang="en-GB" sz="1600" dirty="0"/>
              <a:t> (pp. 397-413). Palgrave Macmillan, London.</a:t>
            </a:r>
          </a:p>
          <a:p>
            <a:r>
              <a:rPr lang="en-GB" sz="1600" dirty="0"/>
              <a:t>Somerville, M.M. and </a:t>
            </a:r>
            <a:r>
              <a:rPr lang="en-GB" sz="1600" dirty="0" err="1"/>
              <a:t>EchoHawk</a:t>
            </a:r>
            <a:r>
              <a:rPr lang="en-GB" sz="1600" dirty="0"/>
              <a:t>, D., 2011. </a:t>
            </a:r>
            <a:r>
              <a:rPr lang="en-GB" sz="1600" dirty="0" err="1"/>
              <a:t>Recuerdos</a:t>
            </a:r>
            <a:r>
              <a:rPr lang="en-GB" sz="1600" dirty="0"/>
              <a:t> </a:t>
            </a:r>
            <a:r>
              <a:rPr lang="en-GB" sz="1600" dirty="0" err="1"/>
              <a:t>hablados</a:t>
            </a:r>
            <a:r>
              <a:rPr lang="en-GB" sz="1600" dirty="0"/>
              <a:t>/memories spoken: Toward the co-creation of digital knowledge with community significance. Library Trends, 59(4), pp.650-662.</a:t>
            </a:r>
          </a:p>
          <a:p>
            <a:r>
              <a:rPr lang="en-GB" sz="1600" dirty="0"/>
              <a:t>Smith, </a:t>
            </a:r>
            <a:r>
              <a:rPr lang="en-GB" sz="1600" dirty="0" err="1"/>
              <a:t>Laurajane</a:t>
            </a:r>
            <a:r>
              <a:rPr lang="en-GB" sz="1600" dirty="0"/>
              <a:t>. "Heritage, gender and identity." </a:t>
            </a:r>
            <a:r>
              <a:rPr lang="en-GB" sz="1600" i="1" dirty="0"/>
              <a:t>The Ashgate research companion to heritage and identity</a:t>
            </a:r>
            <a:r>
              <a:rPr lang="en-GB" sz="1600" dirty="0"/>
              <a:t> (2008): 159-178.</a:t>
            </a:r>
          </a:p>
          <a:p>
            <a:r>
              <a:rPr lang="en-GB" sz="1600" dirty="0"/>
              <a:t>Ybarra-</a:t>
            </a:r>
            <a:r>
              <a:rPr lang="en-GB" sz="1600" dirty="0" err="1"/>
              <a:t>Frausto</a:t>
            </a:r>
            <a:r>
              <a:rPr lang="en-GB" sz="1600" dirty="0"/>
              <a:t>, T., 2005. Imagining a more expansive narrative of American art. </a:t>
            </a:r>
            <a:r>
              <a:rPr lang="en-GB" sz="1600" i="1" dirty="0"/>
              <a:t>American Art</a:t>
            </a:r>
            <a:r>
              <a:rPr lang="en-GB" sz="1600" dirty="0"/>
              <a:t>, </a:t>
            </a:r>
            <a:r>
              <a:rPr lang="en-GB" sz="1600" i="1" dirty="0"/>
              <a:t>19</a:t>
            </a:r>
            <a:r>
              <a:rPr lang="en-GB" sz="1600" dirty="0"/>
              <a:t>(3), pp.9-15. </a:t>
            </a:r>
          </a:p>
        </p:txBody>
      </p:sp>
    </p:spTree>
    <p:extLst>
      <p:ext uri="{BB962C8B-B14F-4D97-AF65-F5344CB8AC3E}">
        <p14:creationId xmlns:p14="http://schemas.microsoft.com/office/powerpoint/2010/main" val="247061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9A7721-93AE-44AA-ADF0-3432A21A1776}"/>
              </a:ext>
            </a:extLst>
          </p:cNvPr>
          <p:cNvSpPr txBox="1"/>
          <p:nvPr/>
        </p:nvSpPr>
        <p:spPr>
          <a:xfrm>
            <a:off x="838200" y="2057400"/>
            <a:ext cx="10515600" cy="3871762"/>
          </a:xfrm>
          <a:prstGeom prst="rect">
            <a:avLst/>
          </a:prstGeom>
        </p:spPr>
        <p:txBody>
          <a:bodyPr vert="horz" lIns="91440" tIns="45720" rIns="91440" bIns="45720" rtlCol="0">
            <a:normAutofit/>
          </a:bodyPr>
          <a:lstStyle/>
          <a:p>
            <a:pPr>
              <a:lnSpc>
                <a:spcPct val="90000"/>
              </a:lnSpc>
              <a:spcAft>
                <a:spcPts val="600"/>
              </a:spcAft>
            </a:pPr>
            <a:r>
              <a:rPr lang="en-US" sz="2400" dirty="0"/>
              <a:t>Culture is fragile - languages dies off, people die off, stories, die off. That gives us a trenchant reason to build archives. There is almost an archival imperative to preserve, conserve and maintain historical memory so we can draw sustenance from the past to envision our future</a:t>
            </a:r>
          </a:p>
          <a:p>
            <a:pPr>
              <a:lnSpc>
                <a:spcPct val="90000"/>
              </a:lnSpc>
              <a:spcAft>
                <a:spcPts val="600"/>
              </a:spcAft>
            </a:pPr>
            <a:r>
              <a:rPr lang="en-US" sz="2400" dirty="0"/>
              <a:t>	(Ybarra-</a:t>
            </a:r>
            <a:r>
              <a:rPr lang="en-US" sz="2400" dirty="0" err="1"/>
              <a:t>Frausto</a:t>
            </a:r>
            <a:r>
              <a:rPr lang="en-US" sz="2400" dirty="0"/>
              <a:t> in, 2005 p.10 in Sommerville and </a:t>
            </a:r>
            <a:r>
              <a:rPr lang="en-US" sz="2400" dirty="0" err="1"/>
              <a:t>Echohawk</a:t>
            </a:r>
            <a:r>
              <a:rPr lang="en-US" sz="2400" dirty="0"/>
              <a:t> 2011 p.653)</a:t>
            </a:r>
          </a:p>
        </p:txBody>
      </p:sp>
    </p:spTree>
    <p:extLst>
      <p:ext uri="{BB962C8B-B14F-4D97-AF65-F5344CB8AC3E}">
        <p14:creationId xmlns:p14="http://schemas.microsoft.com/office/powerpoint/2010/main" val="3569132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643F6-3DC7-4297-AA9A-888E78C041E3}"/>
              </a:ext>
            </a:extLst>
          </p:cNvPr>
          <p:cNvSpPr>
            <a:spLocks noGrp="1"/>
          </p:cNvSpPr>
          <p:nvPr>
            <p:ph type="title"/>
          </p:nvPr>
        </p:nvSpPr>
        <p:spPr/>
        <p:txBody>
          <a:bodyPr/>
          <a:lstStyle/>
          <a:p>
            <a:r>
              <a:rPr lang="en-GB" dirty="0"/>
              <a:t>Acknowledgements</a:t>
            </a:r>
          </a:p>
        </p:txBody>
      </p:sp>
      <p:sp>
        <p:nvSpPr>
          <p:cNvPr id="4" name="Content Placeholder 3">
            <a:extLst>
              <a:ext uri="{FF2B5EF4-FFF2-40B4-BE49-F238E27FC236}">
                <a16:creationId xmlns:a16="http://schemas.microsoft.com/office/drawing/2014/main" id="{88D0A894-CEC5-4C9D-830D-EF4EBBB11128}"/>
              </a:ext>
            </a:extLst>
          </p:cNvPr>
          <p:cNvSpPr>
            <a:spLocks noGrp="1"/>
          </p:cNvSpPr>
          <p:nvPr>
            <p:ph idx="1"/>
          </p:nvPr>
        </p:nvSpPr>
        <p:spPr/>
        <p:txBody>
          <a:bodyPr/>
          <a:lstStyle/>
          <a:p>
            <a:r>
              <a:rPr lang="en-GB" dirty="0"/>
              <a:t>The women in Bound by Clay</a:t>
            </a:r>
          </a:p>
          <a:p>
            <a:r>
              <a:rPr lang="en-GB" dirty="0"/>
              <a:t>Stephanie Rushton Director</a:t>
            </a:r>
          </a:p>
          <a:p>
            <a:r>
              <a:rPr lang="en-GB" dirty="0"/>
              <a:t>Jess Slight Designer</a:t>
            </a:r>
          </a:p>
          <a:p>
            <a:r>
              <a:rPr lang="en-GB" dirty="0"/>
              <a:t>Val Bourne Bound By Clay Project Lead</a:t>
            </a:r>
          </a:p>
          <a:p>
            <a:r>
              <a:rPr lang="en-GB" dirty="0"/>
              <a:t>Linda Holt Founder of Stoke and North Staffs Women’s Network</a:t>
            </a:r>
          </a:p>
          <a:p>
            <a:r>
              <a:rPr lang="en-GB" dirty="0"/>
              <a:t>Members of the Stoke &amp; North Staffs Women’s Network</a:t>
            </a:r>
          </a:p>
          <a:p>
            <a:pPr marL="0" indent="0">
              <a:buNone/>
            </a:pPr>
            <a:r>
              <a:rPr lang="en-GB" dirty="0"/>
              <a:t> </a:t>
            </a:r>
          </a:p>
          <a:p>
            <a:endParaRPr lang="en-GB" dirty="0"/>
          </a:p>
        </p:txBody>
      </p:sp>
    </p:spTree>
    <p:extLst>
      <p:ext uri="{BB962C8B-B14F-4D97-AF65-F5344CB8AC3E}">
        <p14:creationId xmlns:p14="http://schemas.microsoft.com/office/powerpoint/2010/main" val="56667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1E40A65-180A-430E-AB8F-F75BF48BF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692" y="504264"/>
            <a:ext cx="7620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B885C55-3B44-492B-86CD-E7C5E38B9EF5}"/>
              </a:ext>
            </a:extLst>
          </p:cNvPr>
          <p:cNvSpPr/>
          <p:nvPr/>
        </p:nvSpPr>
        <p:spPr>
          <a:xfrm>
            <a:off x="954742" y="2896704"/>
            <a:ext cx="10582834" cy="3108543"/>
          </a:xfrm>
          <a:prstGeom prst="rect">
            <a:avLst/>
          </a:prstGeom>
        </p:spPr>
        <p:txBody>
          <a:bodyPr wrap="square">
            <a:spAutoFit/>
          </a:bodyPr>
          <a:lstStyle/>
          <a:p>
            <a:r>
              <a:rPr lang="en-US" sz="2800" b="1" dirty="0"/>
              <a:t>Celebrating The Known</a:t>
            </a:r>
          </a:p>
          <a:p>
            <a:endParaRPr lang="en-US" sz="2800" b="1" dirty="0"/>
          </a:p>
          <a:p>
            <a:r>
              <a:rPr lang="en-US" sz="2800" b="1" dirty="0"/>
              <a:t>Anni Albers: Bauhaus student &amp; master</a:t>
            </a:r>
          </a:p>
          <a:p>
            <a:endParaRPr lang="en-GB" sz="2800" b="1" dirty="0"/>
          </a:p>
          <a:p>
            <a:r>
              <a:rPr lang="en-GB" sz="2800" b="1" dirty="0"/>
              <a:t>Combined the ancient craft of hand-weaving with the language of modern art – Tate Modern </a:t>
            </a:r>
          </a:p>
          <a:p>
            <a:r>
              <a:rPr lang="en-US" sz="2800" dirty="0" err="1">
                <a:solidFill>
                  <a:srgbClr val="FFFFFF"/>
                </a:solidFill>
              </a:rPr>
              <a:t>extile</a:t>
            </a:r>
            <a:r>
              <a:rPr lang="en-US" sz="2800" dirty="0">
                <a:solidFill>
                  <a:srgbClr val="FFFFFF"/>
                </a:solidFill>
              </a:rPr>
              <a:t> Designer</a:t>
            </a:r>
          </a:p>
        </p:txBody>
      </p:sp>
      <p:sp>
        <p:nvSpPr>
          <p:cNvPr id="5" name="TextBox 4">
            <a:extLst>
              <a:ext uri="{FF2B5EF4-FFF2-40B4-BE49-F238E27FC236}">
                <a16:creationId xmlns:a16="http://schemas.microsoft.com/office/drawing/2014/main" id="{67C01B93-FFC0-413B-91B6-2A7DC93F153A}"/>
              </a:ext>
            </a:extLst>
          </p:cNvPr>
          <p:cNvSpPr txBox="1"/>
          <p:nvPr/>
        </p:nvSpPr>
        <p:spPr>
          <a:xfrm>
            <a:off x="954742" y="6111688"/>
            <a:ext cx="6622676" cy="369332"/>
          </a:xfrm>
          <a:prstGeom prst="rect">
            <a:avLst/>
          </a:prstGeom>
          <a:noFill/>
        </p:spPr>
        <p:txBody>
          <a:bodyPr wrap="square" rtlCol="0">
            <a:spAutoFit/>
          </a:bodyPr>
          <a:lstStyle/>
          <a:p>
            <a:r>
              <a:rPr lang="en-GB" dirty="0">
                <a:hlinkClick r:id="rId4"/>
              </a:rPr>
              <a:t>https://commons.wikimedia.org/wiki/File:June12_Anni_Albers.png</a:t>
            </a:r>
            <a:endParaRPr lang="en-GB" dirty="0"/>
          </a:p>
        </p:txBody>
      </p:sp>
    </p:spTree>
    <p:extLst>
      <p:ext uri="{BB962C8B-B14F-4D97-AF65-F5344CB8AC3E}">
        <p14:creationId xmlns:p14="http://schemas.microsoft.com/office/powerpoint/2010/main" val="1983306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F53714C-A4C8-46C7-AE53-C25093C00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70" y="576262"/>
            <a:ext cx="4257675" cy="5705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45B7AF-221E-4F0D-A1DF-DE65124AC77B}"/>
              </a:ext>
            </a:extLst>
          </p:cNvPr>
          <p:cNvSpPr txBox="1"/>
          <p:nvPr/>
        </p:nvSpPr>
        <p:spPr>
          <a:xfrm>
            <a:off x="5329325" y="925620"/>
            <a:ext cx="5907137" cy="5509200"/>
          </a:xfrm>
          <a:prstGeom prst="rect">
            <a:avLst/>
          </a:prstGeom>
          <a:noFill/>
        </p:spPr>
        <p:txBody>
          <a:bodyPr wrap="square" rtlCol="0">
            <a:spAutoFit/>
          </a:bodyPr>
          <a:lstStyle/>
          <a:p>
            <a:r>
              <a:rPr lang="en-GB" sz="3200" b="1" dirty="0"/>
              <a:t>Celebrating The lesser known </a:t>
            </a:r>
          </a:p>
          <a:p>
            <a:endParaRPr lang="en-GB" sz="3200" b="1" dirty="0"/>
          </a:p>
          <a:p>
            <a:r>
              <a:rPr lang="en-GB" sz="3200" b="1" dirty="0" err="1"/>
              <a:t>Gunta</a:t>
            </a:r>
            <a:r>
              <a:rPr lang="en-GB" sz="3200" b="1" dirty="0"/>
              <a:t> Stolz </a:t>
            </a:r>
          </a:p>
          <a:p>
            <a:endParaRPr lang="en-GB" sz="3200" b="1" dirty="0"/>
          </a:p>
          <a:p>
            <a:r>
              <a:rPr lang="en-GB" sz="3200" b="1" dirty="0"/>
              <a:t>Weaver &amp; textile artist</a:t>
            </a:r>
          </a:p>
          <a:p>
            <a:r>
              <a:rPr lang="en-GB" sz="3200" b="1" dirty="0"/>
              <a:t>Bauhaus Student </a:t>
            </a:r>
          </a:p>
          <a:p>
            <a:r>
              <a:rPr lang="en-GB" sz="3200" b="1" dirty="0"/>
              <a:t>First official department head</a:t>
            </a:r>
          </a:p>
          <a:p>
            <a:endParaRPr lang="en-GB" sz="3200" b="1" dirty="0"/>
          </a:p>
          <a:p>
            <a:endParaRPr lang="en-GB" sz="3200" b="1" dirty="0"/>
          </a:p>
          <a:p>
            <a:r>
              <a:rPr lang="en-GB" sz="3200" b="1" dirty="0"/>
              <a:t>And all the other Bauhaus women </a:t>
            </a:r>
          </a:p>
        </p:txBody>
      </p:sp>
      <p:sp>
        <p:nvSpPr>
          <p:cNvPr id="3" name="TextBox 2">
            <a:extLst>
              <a:ext uri="{FF2B5EF4-FFF2-40B4-BE49-F238E27FC236}">
                <a16:creationId xmlns:a16="http://schemas.microsoft.com/office/drawing/2014/main" id="{C6F6BE48-F095-48A6-A836-8FE0BB78E7FD}"/>
              </a:ext>
            </a:extLst>
          </p:cNvPr>
          <p:cNvSpPr txBox="1"/>
          <p:nvPr/>
        </p:nvSpPr>
        <p:spPr>
          <a:xfrm>
            <a:off x="0" y="6494929"/>
            <a:ext cx="8901953" cy="369332"/>
          </a:xfrm>
          <a:prstGeom prst="rect">
            <a:avLst/>
          </a:prstGeom>
          <a:noFill/>
        </p:spPr>
        <p:txBody>
          <a:bodyPr wrap="square" rtlCol="0">
            <a:spAutoFit/>
          </a:bodyPr>
          <a:lstStyle/>
          <a:p>
            <a:r>
              <a:rPr lang="en-GB" dirty="0">
                <a:hlinkClick r:id="rId4"/>
              </a:rPr>
              <a:t>https://commons.wikimedia.org/wiki/File:Stolzl_bauhaus_ausweis.jpg</a:t>
            </a:r>
            <a:endParaRPr lang="en-GB" dirty="0"/>
          </a:p>
        </p:txBody>
      </p:sp>
    </p:spTree>
    <p:extLst>
      <p:ext uri="{BB962C8B-B14F-4D97-AF65-F5344CB8AC3E}">
        <p14:creationId xmlns:p14="http://schemas.microsoft.com/office/powerpoint/2010/main" val="232031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EF85510-D634-4AD5-B66B-B19BBDC4BB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7" r="9172" b="1"/>
          <a:stretch/>
        </p:blipFill>
        <p:spPr bwMode="auto">
          <a:xfrm>
            <a:off x="620052" y="394089"/>
            <a:ext cx="4774908" cy="6069822"/>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83323E-A9AC-4EEE-BC5E-1C4E309F721E}"/>
              </a:ext>
            </a:extLst>
          </p:cNvPr>
          <p:cNvSpPr txBox="1"/>
          <p:nvPr/>
        </p:nvSpPr>
        <p:spPr>
          <a:xfrm>
            <a:off x="5307806" y="1105134"/>
            <a:ext cx="6465094" cy="5016758"/>
          </a:xfrm>
          <a:prstGeom prst="rect">
            <a:avLst/>
          </a:prstGeom>
          <a:noFill/>
        </p:spPr>
        <p:txBody>
          <a:bodyPr wrap="square" rtlCol="0">
            <a:spAutoFit/>
          </a:bodyPr>
          <a:lstStyle/>
          <a:p>
            <a:r>
              <a:rPr lang="en-GB" sz="3200" b="1" dirty="0"/>
              <a:t>Celebrating The Known </a:t>
            </a:r>
          </a:p>
          <a:p>
            <a:endParaRPr lang="en-GB" sz="3200" b="1" dirty="0"/>
          </a:p>
          <a:p>
            <a:r>
              <a:rPr lang="en-GB" sz="3200" b="1" dirty="0"/>
              <a:t>Clarice Cliff</a:t>
            </a:r>
          </a:p>
          <a:p>
            <a:endParaRPr lang="en-GB" sz="3200" b="1" dirty="0"/>
          </a:p>
          <a:p>
            <a:r>
              <a:rPr lang="en-GB" sz="3200" b="1" dirty="0"/>
              <a:t>Ceramic Artist</a:t>
            </a:r>
          </a:p>
          <a:p>
            <a:r>
              <a:rPr lang="en-GB" sz="3200" b="1" dirty="0"/>
              <a:t>Art Director Newport Pottery , </a:t>
            </a:r>
          </a:p>
          <a:p>
            <a:r>
              <a:rPr lang="en-GB" sz="3200" b="1" dirty="0"/>
              <a:t>Stoke-on-Trent</a:t>
            </a:r>
          </a:p>
          <a:p>
            <a:endParaRPr lang="en-GB" sz="3200" b="1" dirty="0"/>
          </a:p>
          <a:p>
            <a:r>
              <a:rPr lang="en-GB" sz="3200" b="1" dirty="0"/>
              <a:t>Best know for designing Bizarre Wear</a:t>
            </a:r>
          </a:p>
        </p:txBody>
      </p:sp>
      <p:sp>
        <p:nvSpPr>
          <p:cNvPr id="4" name="TextBox 3">
            <a:extLst>
              <a:ext uri="{FF2B5EF4-FFF2-40B4-BE49-F238E27FC236}">
                <a16:creationId xmlns:a16="http://schemas.microsoft.com/office/drawing/2014/main" id="{5C536F66-4A0C-4438-BD9A-EFFA582B6770}"/>
              </a:ext>
            </a:extLst>
          </p:cNvPr>
          <p:cNvSpPr txBox="1"/>
          <p:nvPr/>
        </p:nvSpPr>
        <p:spPr>
          <a:xfrm>
            <a:off x="410134" y="6333565"/>
            <a:ext cx="7254689" cy="369332"/>
          </a:xfrm>
          <a:prstGeom prst="rect">
            <a:avLst/>
          </a:prstGeom>
          <a:noFill/>
        </p:spPr>
        <p:txBody>
          <a:bodyPr wrap="square" rtlCol="0">
            <a:spAutoFit/>
          </a:bodyPr>
          <a:lstStyle/>
          <a:p>
            <a:r>
              <a:rPr lang="en-GB" dirty="0">
                <a:hlinkClick r:id="rId4"/>
              </a:rPr>
              <a:t>https://commons.wikimedia.org/wiki/File:Clarice-cliff.jpg</a:t>
            </a:r>
            <a:endParaRPr lang="en-GB" dirty="0"/>
          </a:p>
        </p:txBody>
      </p:sp>
    </p:spTree>
    <p:extLst>
      <p:ext uri="{BB962C8B-B14F-4D97-AF65-F5344CB8AC3E}">
        <p14:creationId xmlns:p14="http://schemas.microsoft.com/office/powerpoint/2010/main" val="339724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813A809-0A44-4FFC-B515-302C0605D0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06" r="1" b="19648"/>
          <a:stretch/>
        </p:blipFill>
        <p:spPr bwMode="auto">
          <a:xfrm>
            <a:off x="402732" y="1281905"/>
            <a:ext cx="7003562" cy="36205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728AC5-48B6-4FD9-9F6B-E81A4EC4FED3}"/>
              </a:ext>
            </a:extLst>
          </p:cNvPr>
          <p:cNvSpPr txBox="1"/>
          <p:nvPr/>
        </p:nvSpPr>
        <p:spPr>
          <a:xfrm>
            <a:off x="7600950" y="607101"/>
            <a:ext cx="4143088" cy="6463308"/>
          </a:xfrm>
          <a:prstGeom prst="rect">
            <a:avLst/>
          </a:prstGeom>
          <a:noFill/>
        </p:spPr>
        <p:txBody>
          <a:bodyPr wrap="square" rtlCol="0">
            <a:spAutoFit/>
          </a:bodyPr>
          <a:lstStyle/>
          <a:p>
            <a:r>
              <a:rPr lang="en-GB" sz="3200" b="1" dirty="0"/>
              <a:t>Celebrating </a:t>
            </a:r>
          </a:p>
          <a:p>
            <a:r>
              <a:rPr lang="en-GB" sz="3200" b="1" dirty="0"/>
              <a:t>The Unknown</a:t>
            </a:r>
          </a:p>
          <a:p>
            <a:endParaRPr lang="en-GB" sz="3200" b="1" dirty="0"/>
          </a:p>
          <a:p>
            <a:r>
              <a:rPr lang="en-GB" sz="3200" b="1" dirty="0"/>
              <a:t>Women workers at </a:t>
            </a:r>
            <a:r>
              <a:rPr lang="en-GB" sz="3200" b="1" dirty="0" err="1"/>
              <a:t>Meakin</a:t>
            </a:r>
            <a:r>
              <a:rPr lang="en-GB" sz="3200" b="1" dirty="0"/>
              <a:t> Pottery in Stoke-on-Trent </a:t>
            </a:r>
          </a:p>
          <a:p>
            <a:endParaRPr lang="en-GB" sz="3200" b="1" dirty="0"/>
          </a:p>
          <a:p>
            <a:r>
              <a:rPr lang="en-GB" sz="3200" b="1" dirty="0"/>
              <a:t>…and all the women of the pottery industry </a:t>
            </a:r>
          </a:p>
          <a:p>
            <a:endParaRPr lang="en-GB" b="1" dirty="0">
              <a:solidFill>
                <a:schemeClr val="bg1"/>
              </a:solidFill>
            </a:endParaRPr>
          </a:p>
          <a:p>
            <a:endParaRPr lang="en-GB" b="1" dirty="0">
              <a:solidFill>
                <a:schemeClr val="bg1"/>
              </a:solidFill>
            </a:endParaRPr>
          </a:p>
          <a:p>
            <a:r>
              <a:rPr lang="en-GB" b="1" dirty="0">
                <a:solidFill>
                  <a:schemeClr val="bg1"/>
                </a:solidFill>
              </a:rPr>
              <a:t>© IWM (D 11488) POTTERY IN THE MAKING: THE WORK OF J &amp; G MEAKIN POTTERY, HANLEY, STOKE-ON-TRENT, STAFFORDSHIRE, ENGLAND, 1942</a:t>
            </a:r>
          </a:p>
          <a:p>
            <a:endParaRPr lang="en-GB" dirty="0"/>
          </a:p>
        </p:txBody>
      </p:sp>
      <p:sp>
        <p:nvSpPr>
          <p:cNvPr id="4" name="TextBox 3">
            <a:extLst>
              <a:ext uri="{FF2B5EF4-FFF2-40B4-BE49-F238E27FC236}">
                <a16:creationId xmlns:a16="http://schemas.microsoft.com/office/drawing/2014/main" id="{976F9C36-A6C5-4738-918F-6CA98061C941}"/>
              </a:ext>
            </a:extLst>
          </p:cNvPr>
          <p:cNvSpPr txBox="1"/>
          <p:nvPr/>
        </p:nvSpPr>
        <p:spPr>
          <a:xfrm>
            <a:off x="528638" y="5100638"/>
            <a:ext cx="7072312" cy="1477328"/>
          </a:xfrm>
          <a:prstGeom prst="rect">
            <a:avLst/>
          </a:prstGeom>
          <a:noFill/>
        </p:spPr>
        <p:txBody>
          <a:bodyPr wrap="square" rtlCol="0">
            <a:spAutoFit/>
          </a:bodyPr>
          <a:lstStyle/>
          <a:p>
            <a:r>
              <a:rPr lang="en-GB" b="1" dirty="0"/>
              <a:t>© IWM (D 11488) POTTERY IN THE MAKING: THE WORK OF J &amp; G MEAKIN POTTERY, HANLEY, STOKE-ON-TRENT, STAFFORDSHIRE, ENGLAND, 1942</a:t>
            </a:r>
          </a:p>
          <a:p>
            <a:r>
              <a:rPr lang="en-GB" b="1" dirty="0">
                <a:solidFill>
                  <a:schemeClr val="bg1"/>
                </a:solidFill>
              </a:rPr>
              <a:t>The Unknown</a:t>
            </a:r>
          </a:p>
          <a:p>
            <a:endParaRPr lang="en-GB" dirty="0"/>
          </a:p>
        </p:txBody>
      </p:sp>
    </p:spTree>
    <p:extLst>
      <p:ext uri="{BB962C8B-B14F-4D97-AF65-F5344CB8AC3E}">
        <p14:creationId xmlns:p14="http://schemas.microsoft.com/office/powerpoint/2010/main" val="33284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B1AE4D-8BC0-4162-8DD4-F22F70EA1D0D}"/>
              </a:ext>
            </a:extLst>
          </p:cNvPr>
          <p:cNvSpPr txBox="1"/>
          <p:nvPr/>
        </p:nvSpPr>
        <p:spPr>
          <a:xfrm>
            <a:off x="1524000" y="1376362"/>
            <a:ext cx="9144000" cy="260327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600" kern="1200">
                <a:solidFill>
                  <a:schemeClr val="tx1"/>
                </a:solidFill>
                <a:latin typeface="+mj-lt"/>
                <a:ea typeface="+mj-ea"/>
                <a:cs typeface="+mj-cs"/>
              </a:rPr>
              <a:t>Now celebrating the known, </a:t>
            </a:r>
          </a:p>
          <a:p>
            <a:pPr algn="ctr">
              <a:lnSpc>
                <a:spcPct val="90000"/>
              </a:lnSpc>
              <a:spcBef>
                <a:spcPct val="0"/>
              </a:spcBef>
              <a:spcAft>
                <a:spcPts val="600"/>
              </a:spcAft>
            </a:pPr>
            <a:r>
              <a:rPr lang="en-US" sz="4600" kern="1200">
                <a:solidFill>
                  <a:schemeClr val="tx1"/>
                </a:solidFill>
                <a:latin typeface="+mj-lt"/>
                <a:ea typeface="+mj-ea"/>
                <a:cs typeface="+mj-cs"/>
              </a:rPr>
              <a:t>	the women that have contributed to the ceramics industry</a:t>
            </a:r>
          </a:p>
        </p:txBody>
      </p:sp>
    </p:spTree>
    <p:extLst>
      <p:ext uri="{BB962C8B-B14F-4D97-AF65-F5344CB8AC3E}">
        <p14:creationId xmlns:p14="http://schemas.microsoft.com/office/powerpoint/2010/main" val="184451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90FF99-100F-4C0D-B0F5-399860513795}"/>
              </a:ext>
            </a:extLst>
          </p:cNvPr>
          <p:cNvPicPr>
            <a:picLocks noChangeAspect="1"/>
          </p:cNvPicPr>
          <p:nvPr/>
        </p:nvPicPr>
        <p:blipFill>
          <a:blip r:embed="rId3"/>
          <a:stretch>
            <a:fillRect/>
          </a:stretch>
        </p:blipFill>
        <p:spPr>
          <a:xfrm>
            <a:off x="0" y="264885"/>
            <a:ext cx="12192000" cy="6328229"/>
          </a:xfrm>
          <a:prstGeom prst="rect">
            <a:avLst/>
          </a:prstGeom>
        </p:spPr>
      </p:pic>
    </p:spTree>
    <p:extLst>
      <p:ext uri="{BB962C8B-B14F-4D97-AF65-F5344CB8AC3E}">
        <p14:creationId xmlns:p14="http://schemas.microsoft.com/office/powerpoint/2010/main" val="2985446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3556</Words>
  <Application>Microsoft Office PowerPoint</Application>
  <PresentationFormat>Widescreen</PresentationFormat>
  <Paragraphs>254</Paragraphs>
  <Slides>30</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Bound by Clay remembering women’s contribution to the ceramics industry in Stoke-on-Trent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Bound by Clay: Celebrating women’s contribution to ceramics</vt:lpstr>
      <vt:lpstr>About Stoke-on-Trent…The Potteries</vt:lpstr>
      <vt:lpstr>PowerPoint Presentation</vt:lpstr>
      <vt:lpstr>PowerPoint Presentation</vt:lpstr>
      <vt:lpstr>Gender &amp; Heritage Considerations </vt:lpstr>
      <vt:lpstr>Focus of Bound by Clay</vt:lpstr>
      <vt:lpstr>Bound by Clay Representation, Production, Consumption</vt:lpstr>
      <vt:lpstr>PowerPoint Presentation</vt:lpstr>
      <vt:lpstr>PowerPoint Presentation</vt:lpstr>
      <vt:lpstr>PowerPoint Presentation</vt:lpstr>
      <vt:lpstr>Film &amp; slipping into nostalgia</vt:lpstr>
      <vt:lpstr>PowerPoint Presentation</vt:lpstr>
      <vt:lpstr>Bound by Clay Women in their own words</vt:lpstr>
      <vt:lpstr>Bound by Clay Women in their own words</vt:lpstr>
      <vt:lpstr>Bound by Clay Women in their own words</vt:lpstr>
      <vt:lpstr>PowerPoint Presentation</vt:lpstr>
      <vt:lpstr>Final Reflections</vt:lpstr>
      <vt:lpstr>PowerPoint Presentation</vt:lpstr>
      <vt:lpstr>References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 by Clay remembering women’s contribution to the ceramics industry in Stoke-on-Trent  </dc:title>
  <dc:creator>MCGARVEY Vicki</dc:creator>
  <cp:lastModifiedBy>MCGARVEY Vicki</cp:lastModifiedBy>
  <cp:revision>24</cp:revision>
  <dcterms:created xsi:type="dcterms:W3CDTF">2019-09-02T17:00:42Z</dcterms:created>
  <dcterms:modified xsi:type="dcterms:W3CDTF">2019-09-09T14:11:17Z</dcterms:modified>
</cp:coreProperties>
</file>