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2" r:id="rId5"/>
    <p:sldId id="270" r:id="rId6"/>
    <p:sldId id="273" r:id="rId7"/>
    <p:sldId id="268" r:id="rId8"/>
    <p:sldId id="260" r:id="rId9"/>
    <p:sldId id="276" r:id="rId10"/>
    <p:sldId id="261" r:id="rId11"/>
    <p:sldId id="258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660"/>
  </p:normalViewPr>
  <p:slideViewPr>
    <p:cSldViewPr>
      <p:cViewPr varScale="1">
        <p:scale>
          <a:sx n="81" d="100"/>
          <a:sy n="8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0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282-78ED-4F96-BE85-F85059CC53B4}" type="datetimeFigureOut">
              <a:rPr lang="en-GB" smtClean="0"/>
              <a:t>20/05/2015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63A9-E45B-4D8F-AD47-39E0578162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word has </a:t>
            </a:r>
          </a:p>
          <a:p>
            <a:r>
              <a:rPr lang="en-GB" dirty="0" smtClean="0"/>
              <a:t>versatility within </a:t>
            </a:r>
          </a:p>
          <a:p>
            <a:r>
              <a:rPr lang="en-GB" dirty="0" smtClean="0"/>
              <a:t>its definition.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E63A9-E45B-4D8F-AD47-39E0578162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3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70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70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89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8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B641-5C9D-43ED-B9E9-A4A35059A89A}" type="datetimeFigureOut">
              <a:rPr lang="en-GB" smtClean="0"/>
              <a:t>20/05/2015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DD3F-CDFD-41FC-94C8-4336903114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3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en-GB" b="1" dirty="0"/>
              <a:t>Using Aristotle’s Metaphor for persuading through images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5430"/>
            <a:ext cx="8784976" cy="4315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59545"/>
            <a:ext cx="2793996" cy="3493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83" y="2924944"/>
            <a:ext cx="2780577" cy="3477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80" y="2976325"/>
            <a:ext cx="2722992" cy="34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Metaphor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Aristotle recognises the presence of metaphor contained within the written word</a:t>
            </a:r>
          </a:p>
          <a:p>
            <a:r>
              <a:rPr lang="en-GB" sz="2400" dirty="0" smtClean="0"/>
              <a:t>Doesn’t distinguish between the use of metaphor and simile</a:t>
            </a:r>
          </a:p>
          <a:p>
            <a:r>
              <a:rPr lang="en-GB" sz="2400" dirty="0" smtClean="0"/>
              <a:t>Accredited for defining and adapting the use of metaphor to give new meaning within Rhetoric</a:t>
            </a:r>
          </a:p>
          <a:p>
            <a:r>
              <a:rPr lang="en-GB" sz="2400" dirty="0" smtClean="0"/>
              <a:t>Used as a vehicle to giving life and meaning to a narrative through the actualisation of its content (</a:t>
            </a:r>
            <a:r>
              <a:rPr lang="en-GB" sz="2400" dirty="0" err="1" smtClean="0"/>
              <a:t>S.Newman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Instigates the </a:t>
            </a:r>
            <a:r>
              <a:rPr lang="en-GB" sz="2400" dirty="0"/>
              <a:t>juxtaposition of </a:t>
            </a:r>
            <a:r>
              <a:rPr lang="en-GB" sz="2400" dirty="0" smtClean="0"/>
              <a:t>form</a:t>
            </a:r>
          </a:p>
          <a:p>
            <a:r>
              <a:rPr lang="en-GB" sz="2400" dirty="0" smtClean="0"/>
              <a:t>Allows the audience to create their own imagery (</a:t>
            </a:r>
            <a:r>
              <a:rPr lang="en-GB" sz="2400" dirty="0" err="1" smtClean="0"/>
              <a:t>J.Kirby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044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952328" cy="36917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952328" cy="3691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3966"/>
            <a:ext cx="2736304" cy="3421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4046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Logos</a:t>
            </a:r>
          </a:p>
          <a:p>
            <a:r>
              <a:rPr lang="en-GB" dirty="0" smtClean="0"/>
              <a:t>Primacy of plot, portrayed through metaphor of imagery.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581127"/>
            <a:ext cx="2477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Pathos </a:t>
            </a:r>
          </a:p>
          <a:p>
            <a:r>
              <a:rPr lang="en-GB" dirty="0"/>
              <a:t>Evoke a reaction </a:t>
            </a:r>
            <a:r>
              <a:rPr lang="en-GB" dirty="0" smtClean="0"/>
              <a:t>of</a:t>
            </a:r>
          </a:p>
          <a:p>
            <a:r>
              <a:rPr lang="en-GB" dirty="0" smtClean="0"/>
              <a:t> </a:t>
            </a:r>
            <a:r>
              <a:rPr lang="en-GB" dirty="0"/>
              <a:t>pity, </a:t>
            </a:r>
            <a:r>
              <a:rPr lang="en-GB" dirty="0" smtClean="0"/>
              <a:t>disgust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fear </a:t>
            </a:r>
            <a:r>
              <a:rPr lang="en-GB" dirty="0"/>
              <a:t>within the audience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581127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Ethos</a:t>
            </a:r>
          </a:p>
          <a:p>
            <a:r>
              <a:rPr lang="en-GB" dirty="0"/>
              <a:t>Credibility of the narrator, and </a:t>
            </a:r>
            <a:r>
              <a:rPr lang="en-GB" dirty="0" smtClean="0"/>
              <a:t>virtuosity</a:t>
            </a:r>
          </a:p>
          <a:p>
            <a:r>
              <a:rPr lang="en-GB" dirty="0" smtClean="0"/>
              <a:t> </a:t>
            </a:r>
            <a:r>
              <a:rPr lang="en-GB" dirty="0"/>
              <a:t>of the child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248472" cy="5983761"/>
          </a:xfrm>
        </p:spPr>
      </p:pic>
      <p:sp>
        <p:nvSpPr>
          <p:cNvPr id="5" name="TextBox 4"/>
          <p:cNvSpPr txBox="1"/>
          <p:nvPr/>
        </p:nvSpPr>
        <p:spPr>
          <a:xfrm>
            <a:off x="4972181" y="400010"/>
            <a:ext cx="4139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Logos</a:t>
            </a:r>
          </a:p>
          <a:p>
            <a:r>
              <a:rPr lang="en-GB" dirty="0" smtClean="0"/>
              <a:t>The image itself is the metaphor for the story</a:t>
            </a:r>
          </a:p>
          <a:p>
            <a:endParaRPr lang="en-GB" dirty="0"/>
          </a:p>
          <a:p>
            <a:r>
              <a:rPr lang="en-GB" dirty="0" smtClean="0"/>
              <a:t>Built up in layers</a:t>
            </a:r>
          </a:p>
          <a:p>
            <a:r>
              <a:rPr lang="en-GB" dirty="0"/>
              <a:t>Explore juxtaposition of simple naive form</a:t>
            </a:r>
          </a:p>
          <a:p>
            <a:r>
              <a:rPr lang="en-GB" dirty="0"/>
              <a:t>Through harsh, violent strokes</a:t>
            </a:r>
          </a:p>
          <a:p>
            <a:endParaRPr lang="en-GB" dirty="0" smtClean="0"/>
          </a:p>
          <a:p>
            <a:r>
              <a:rPr lang="en-GB" dirty="0" smtClean="0"/>
              <a:t>Pathos</a:t>
            </a:r>
          </a:p>
          <a:p>
            <a:r>
              <a:rPr lang="en-GB" dirty="0" smtClean="0"/>
              <a:t>Using simple primary colours (pigment based) </a:t>
            </a:r>
          </a:p>
          <a:p>
            <a:r>
              <a:rPr lang="en-GB" dirty="0" smtClean="0"/>
              <a:t>Red is used a metaphor for pain and blood</a:t>
            </a:r>
          </a:p>
          <a:p>
            <a:r>
              <a:rPr lang="en-GB" dirty="0" smtClean="0"/>
              <a:t>Greens/purples signifies dark destruction</a:t>
            </a:r>
          </a:p>
          <a:p>
            <a:r>
              <a:rPr lang="en-GB" dirty="0" smtClean="0"/>
              <a:t>Of soul</a:t>
            </a:r>
          </a:p>
          <a:p>
            <a:endParaRPr lang="en-GB" dirty="0"/>
          </a:p>
          <a:p>
            <a:r>
              <a:rPr lang="en-GB" dirty="0" smtClean="0"/>
              <a:t>Explore juxtaposition of simple naive form</a:t>
            </a:r>
          </a:p>
          <a:p>
            <a:r>
              <a:rPr lang="en-GB" dirty="0" smtClean="0"/>
              <a:t>Through harsh, violent strokes</a:t>
            </a:r>
          </a:p>
          <a:p>
            <a:endParaRPr lang="en-GB" dirty="0"/>
          </a:p>
          <a:p>
            <a:r>
              <a:rPr lang="en-GB" dirty="0" smtClean="0"/>
              <a:t>Ethos</a:t>
            </a:r>
          </a:p>
          <a:p>
            <a:r>
              <a:rPr lang="en-GB" dirty="0" smtClean="0"/>
              <a:t> is attained through the representation of the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Exhibition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Purpose of the exhibition was to test the theory</a:t>
            </a:r>
          </a:p>
          <a:p>
            <a:r>
              <a:rPr lang="en-GB" sz="2400" dirty="0" smtClean="0"/>
              <a:t>Ran for three days, one night</a:t>
            </a:r>
          </a:p>
          <a:p>
            <a:r>
              <a:rPr lang="en-GB" sz="2400" dirty="0" smtClean="0"/>
              <a:t>Evening showing was for invited guests</a:t>
            </a:r>
          </a:p>
          <a:p>
            <a:r>
              <a:rPr lang="en-GB" sz="2400" dirty="0" smtClean="0"/>
              <a:t>Those guests included representatives from art industry, health care, mental health care, and teaching professions</a:t>
            </a:r>
          </a:p>
          <a:p>
            <a:r>
              <a:rPr lang="en-GB" sz="2400" dirty="0" smtClean="0"/>
              <a:t>The day exhibitions were open to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42507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Exhibition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images were hung grouped in themes</a:t>
            </a:r>
          </a:p>
          <a:p>
            <a:r>
              <a:rPr lang="en-GB" sz="2400" dirty="0" smtClean="0"/>
              <a:t>Began with early drawings, culminating in final images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5328591" cy="37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Each image contained its own number</a:t>
            </a:r>
          </a:p>
          <a:p>
            <a:r>
              <a:rPr lang="en-GB" sz="2400" dirty="0" smtClean="0"/>
              <a:t>There was no description given to the images and no title</a:t>
            </a:r>
          </a:p>
          <a:p>
            <a:r>
              <a:rPr lang="en-GB" sz="2400" dirty="0" smtClean="0"/>
              <a:t>Avoid influencing viewer</a:t>
            </a:r>
          </a:p>
          <a:p>
            <a:r>
              <a:rPr lang="en-GB" sz="2400" dirty="0" smtClean="0"/>
              <a:t>Tested under sterile conditions, in that there was no audio playing or discussion</a:t>
            </a:r>
          </a:p>
          <a:p>
            <a:r>
              <a:rPr lang="en-GB" sz="2400" dirty="0" smtClean="0"/>
              <a:t>The majority of people viewed the exhibition from left to right</a:t>
            </a:r>
          </a:p>
          <a:p>
            <a:r>
              <a:rPr lang="en-GB" sz="2400" dirty="0" smtClean="0"/>
              <a:t>Two people viewed it in reverse</a:t>
            </a:r>
          </a:p>
          <a:p>
            <a:r>
              <a:rPr lang="en-GB" sz="2400" dirty="0" smtClean="0"/>
              <a:t>81 people took part with an average of 20 people per day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1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Information and data was gathered through the use of semi structured interviews</a:t>
            </a:r>
          </a:p>
          <a:p>
            <a:r>
              <a:rPr lang="en-GB" sz="2400" dirty="0" smtClean="0"/>
              <a:t>An example of the questions used</a:t>
            </a:r>
          </a:p>
          <a:p>
            <a:pPr lvl="0"/>
            <a:r>
              <a:rPr lang="en-GB" sz="2400" i="1" dirty="0"/>
              <a:t>Would you have any of these images upon your wall?</a:t>
            </a:r>
          </a:p>
          <a:p>
            <a:r>
              <a:rPr lang="en-GB" sz="2400" i="1" dirty="0"/>
              <a:t>If yes, which and why?</a:t>
            </a:r>
          </a:p>
          <a:p>
            <a:r>
              <a:rPr lang="en-GB" sz="2400" i="1" dirty="0"/>
              <a:t>If no, why</a:t>
            </a:r>
            <a:r>
              <a:rPr lang="en-GB" sz="2400" i="1" dirty="0" smtClean="0"/>
              <a:t>?</a:t>
            </a:r>
          </a:p>
          <a:p>
            <a:r>
              <a:rPr lang="en-GB" sz="2400" i="1" dirty="0" smtClean="0"/>
              <a:t>Which </a:t>
            </a:r>
            <a:r>
              <a:rPr lang="en-GB" sz="2400" i="1" dirty="0"/>
              <a:t>images had the greatest </a:t>
            </a:r>
            <a:r>
              <a:rPr lang="en-GB" sz="2400" i="1" dirty="0" smtClean="0"/>
              <a:t>impact?</a:t>
            </a:r>
          </a:p>
          <a:p>
            <a:r>
              <a:rPr lang="en-GB" sz="2400" i="1" dirty="0" smtClean="0"/>
              <a:t>How/why</a:t>
            </a:r>
          </a:p>
          <a:p>
            <a:pPr lvl="0"/>
            <a:r>
              <a:rPr lang="en-GB" sz="2400" i="1" dirty="0"/>
              <a:t>Have the images affected you emotionally?</a:t>
            </a:r>
          </a:p>
          <a:p>
            <a:r>
              <a:rPr lang="en-GB" sz="2400" i="1" dirty="0"/>
              <a:t>If yes how</a:t>
            </a:r>
            <a:r>
              <a:rPr lang="en-GB" sz="2400" i="1" dirty="0" smtClean="0"/>
              <a:t>?</a:t>
            </a:r>
          </a:p>
          <a:p>
            <a:pPr lvl="0"/>
            <a:r>
              <a:rPr lang="en-GB" sz="2400" i="1" dirty="0"/>
              <a:t>Do you think these images are acceptable in today’s society?</a:t>
            </a:r>
          </a:p>
          <a:p>
            <a:r>
              <a:rPr lang="en-GB" sz="2400" i="1" dirty="0"/>
              <a:t>If no which images and why</a:t>
            </a:r>
            <a:r>
              <a:rPr lang="en-GB" sz="2400" i="1" dirty="0" smtClean="0"/>
              <a:t>?</a:t>
            </a:r>
          </a:p>
          <a:p>
            <a:r>
              <a:rPr lang="en-GB" sz="2400" i="1" dirty="0"/>
              <a:t>What do you think the exhibition is about?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2402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3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Summary/Evaluation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Still analysing the data</a:t>
            </a:r>
          </a:p>
          <a:p>
            <a:r>
              <a:rPr lang="en-GB" sz="2400" dirty="0" smtClean="0"/>
              <a:t>Initial findings suggest that there is a gap within Persuasion Theory between,</a:t>
            </a:r>
          </a:p>
          <a:p>
            <a:r>
              <a:rPr lang="en-GB" sz="2400" dirty="0" smtClean="0"/>
              <a:t>Understanding</a:t>
            </a:r>
          </a:p>
          <a:p>
            <a:r>
              <a:rPr lang="en-GB" sz="2400" dirty="0" smtClean="0"/>
              <a:t>Knowing</a:t>
            </a:r>
          </a:p>
          <a:p>
            <a:r>
              <a:rPr lang="en-GB" sz="2400" dirty="0" smtClean="0"/>
              <a:t>Acceptance </a:t>
            </a:r>
            <a:r>
              <a:rPr lang="en-GB" sz="2400" i="1" dirty="0" smtClean="0"/>
              <a:t>( Not everybody thought the imagery itself was acceptable)</a:t>
            </a:r>
          </a:p>
          <a:p>
            <a:r>
              <a:rPr lang="en-GB" sz="2400" b="1" dirty="0" smtClean="0"/>
              <a:t>Aristotle</a:t>
            </a:r>
            <a:endParaRPr lang="en-GB" sz="2400" b="1" dirty="0"/>
          </a:p>
          <a:p>
            <a:r>
              <a:rPr lang="en-GB" sz="2400" dirty="0" smtClean="0"/>
              <a:t>The imagery succeeded in Pathos</a:t>
            </a:r>
          </a:p>
          <a:p>
            <a:r>
              <a:rPr lang="en-GB" sz="2400" dirty="0" smtClean="0"/>
              <a:t>Generated shock, horror, sadness, memories</a:t>
            </a:r>
          </a:p>
          <a:p>
            <a:r>
              <a:rPr lang="en-GB" sz="2400" dirty="0" smtClean="0"/>
              <a:t>The main story (Logos) was recognised by 70% of the audience</a:t>
            </a:r>
          </a:p>
          <a:p>
            <a:r>
              <a:rPr lang="en-GB" sz="2400" dirty="0" smtClean="0"/>
              <a:t>Ethos of imagery was never questioned although 4 people questioned the Ethos/mental health of the artists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74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Influencing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/>
              <a:t>People who worked within the art industry appeared to have a greater understanding of the Logos, and Pathos</a:t>
            </a:r>
          </a:p>
          <a:p>
            <a:r>
              <a:rPr lang="en-GB" sz="2400" dirty="0" smtClean="0"/>
              <a:t>Found the imagery powerful</a:t>
            </a:r>
          </a:p>
          <a:p>
            <a:r>
              <a:rPr lang="en-GB" sz="2400" dirty="0" smtClean="0"/>
              <a:t>People who worked within Mental Health organisation also identified with the Logos and Pathos </a:t>
            </a:r>
          </a:p>
          <a:p>
            <a:r>
              <a:rPr lang="en-GB" sz="2400" dirty="0" smtClean="0"/>
              <a:t>Finally people who had experienced child abuse, and trauma also related to and were affected by the imagery,</a:t>
            </a:r>
            <a:r>
              <a:rPr lang="en-GB" sz="2400" i="1" dirty="0" smtClean="0"/>
              <a:t>( this information was readily given by people and not requested)</a:t>
            </a:r>
          </a:p>
          <a:p>
            <a:r>
              <a:rPr lang="en-GB" sz="2400" dirty="0" smtClean="0"/>
              <a:t>80% of older people, who presented in the 65+ age group did not engage well with the exhibition. Many wanted to look at images that were pretty not dark and disturbing</a:t>
            </a:r>
          </a:p>
          <a:p>
            <a:r>
              <a:rPr lang="en-GB" sz="2400" dirty="0" smtClean="0"/>
              <a:t>Not liking the exhibition does not mean that they weren’t affected.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06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Persuasion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As a theory rose to prominence in the early 1930s</a:t>
            </a:r>
          </a:p>
          <a:p>
            <a:r>
              <a:rPr lang="en-GB" sz="1800" dirty="0" smtClean="0"/>
              <a:t>Study into how to effect behaviour and attitude change</a:t>
            </a:r>
          </a:p>
          <a:p>
            <a:r>
              <a:rPr lang="en-GB" sz="1800" dirty="0" smtClean="0"/>
              <a:t>Influenced by cultural paradigms, speech, sociological hierarchy, emotion</a:t>
            </a:r>
          </a:p>
          <a:p>
            <a:r>
              <a:rPr lang="en-GB" sz="1800" dirty="0" smtClean="0"/>
              <a:t>Today , it is prevalent in its application in everything we see and do</a:t>
            </a:r>
          </a:p>
          <a:p>
            <a:endParaRPr lang="en-GB" sz="1800" dirty="0"/>
          </a:p>
          <a:p>
            <a:endParaRPr lang="en-GB" sz="1800" dirty="0" smtClean="0"/>
          </a:p>
          <a:p>
            <a:pPr lvl="1"/>
            <a:r>
              <a:rPr lang="en-GB" sz="1800" dirty="0" smtClean="0"/>
              <a:t>Politics</a:t>
            </a:r>
          </a:p>
          <a:p>
            <a:pPr lvl="1"/>
            <a:r>
              <a:rPr lang="en-GB" sz="1800" dirty="0" smtClean="0"/>
              <a:t>Media</a:t>
            </a:r>
          </a:p>
          <a:p>
            <a:pPr lvl="1"/>
            <a:r>
              <a:rPr lang="en-GB" sz="1800" dirty="0" smtClean="0"/>
              <a:t>Advertising</a:t>
            </a:r>
          </a:p>
          <a:p>
            <a:pPr lvl="1"/>
            <a:r>
              <a:rPr lang="en-GB" sz="1800" dirty="0" smtClean="0"/>
              <a:t>Drama</a:t>
            </a:r>
          </a:p>
          <a:p>
            <a:pPr lvl="1"/>
            <a:r>
              <a:rPr lang="en-GB" sz="1800" dirty="0" smtClean="0"/>
              <a:t>Comedy</a:t>
            </a:r>
          </a:p>
          <a:p>
            <a:pPr lvl="1"/>
            <a:r>
              <a:rPr lang="en-GB" sz="1800" dirty="0" smtClean="0"/>
              <a:t>Art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8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It isn’t about the imagination of the </a:t>
            </a:r>
            <a:r>
              <a:rPr lang="en-GB" sz="2400" dirty="0" smtClean="0"/>
              <a:t>artist</a:t>
            </a:r>
          </a:p>
          <a:p>
            <a:r>
              <a:rPr lang="en-GB" sz="2400" dirty="0"/>
              <a:t>It is unnecessary to now the age and background of the author</a:t>
            </a:r>
          </a:p>
          <a:p>
            <a:r>
              <a:rPr lang="en-GB" sz="2400" dirty="0"/>
              <a:t>The credibility of the events or what is in the authors head is seen through the images</a:t>
            </a:r>
          </a:p>
          <a:p>
            <a:r>
              <a:rPr lang="en-GB" sz="2400" dirty="0"/>
              <a:t>The portrayal is seen through metaphor and symbolism as displayed within </a:t>
            </a:r>
            <a:r>
              <a:rPr lang="en-GB" sz="2400" dirty="0" smtClean="0"/>
              <a:t>poetics</a:t>
            </a:r>
          </a:p>
          <a:p>
            <a:r>
              <a:rPr lang="en-GB" sz="2400" dirty="0" smtClean="0"/>
              <a:t>It </a:t>
            </a:r>
            <a:r>
              <a:rPr lang="en-GB" sz="2400" dirty="0" smtClean="0"/>
              <a:t>is about the message</a:t>
            </a:r>
          </a:p>
          <a:p>
            <a:r>
              <a:rPr lang="en-GB" sz="2400" dirty="0" smtClean="0"/>
              <a:t>The feelings that message evoke</a:t>
            </a:r>
          </a:p>
          <a:p>
            <a:r>
              <a:rPr lang="en-GB" sz="2400" dirty="0" smtClean="0"/>
              <a:t>The influence and effect that message has on others</a:t>
            </a:r>
          </a:p>
          <a:p>
            <a:r>
              <a:rPr lang="en-GB" sz="2400" dirty="0" smtClean="0"/>
              <a:t>This carries us full circle back to Aristotle’s teachings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51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Aristotle/Persuasion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Not a new theory</a:t>
            </a:r>
          </a:p>
          <a:p>
            <a:r>
              <a:rPr lang="en-GB" sz="2400" dirty="0" smtClean="0"/>
              <a:t>Its origins are cited back to  Aristotle’s Rhetoric</a:t>
            </a:r>
          </a:p>
          <a:p>
            <a:r>
              <a:rPr lang="en-GB" sz="2400" dirty="0" smtClean="0"/>
              <a:t>Persuasion Theory uses in its attack,</a:t>
            </a:r>
          </a:p>
          <a:p>
            <a:pPr marL="457200" lvl="1" indent="0">
              <a:buNone/>
            </a:pPr>
            <a:r>
              <a:rPr lang="en-GB" sz="2400" dirty="0" smtClean="0"/>
              <a:t>Narrative</a:t>
            </a:r>
          </a:p>
          <a:p>
            <a:pPr marL="457200" lvl="1" indent="0">
              <a:buNone/>
            </a:pPr>
            <a:r>
              <a:rPr lang="en-GB" sz="2400" dirty="0" smtClean="0"/>
              <a:t>Emotional appeal</a:t>
            </a:r>
          </a:p>
          <a:p>
            <a:pPr marL="457200" lvl="1" indent="0">
              <a:buNone/>
            </a:pPr>
            <a:r>
              <a:rPr lang="en-GB" sz="2400" dirty="0" smtClean="0"/>
              <a:t>Credibility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Aristotle promotes </a:t>
            </a:r>
          </a:p>
          <a:p>
            <a:pPr marL="457200" lvl="1" indent="0">
              <a:buNone/>
            </a:pPr>
            <a:r>
              <a:rPr lang="en-GB" sz="2400" dirty="0" smtClean="0"/>
              <a:t>Logos</a:t>
            </a:r>
          </a:p>
          <a:p>
            <a:pPr marL="457200" lvl="1" indent="0">
              <a:buNone/>
            </a:pPr>
            <a:r>
              <a:rPr lang="en-GB" sz="2400" dirty="0" smtClean="0"/>
              <a:t>Pathos</a:t>
            </a:r>
          </a:p>
          <a:p>
            <a:pPr marL="457200" lvl="1" indent="0">
              <a:buNone/>
            </a:pPr>
            <a:r>
              <a:rPr lang="en-GB" sz="2400" dirty="0" smtClean="0"/>
              <a:t>Ethos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Logos Ethos Pathos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main focus of this thesis is the use of Pathos within Persuasion </a:t>
            </a:r>
            <a:r>
              <a:rPr lang="en-GB" sz="2000" dirty="0" smtClean="0"/>
              <a:t>Theory</a:t>
            </a:r>
          </a:p>
          <a:p>
            <a:endParaRPr lang="en-GB" sz="2000" dirty="0" smtClean="0"/>
          </a:p>
          <a:p>
            <a:r>
              <a:rPr lang="en-GB" sz="2000" dirty="0"/>
              <a:t>There are many approaches as to how to utilise Pathos. O’Keefe (2002) concentrates on the generation of guilt to gain a persuasive </a:t>
            </a:r>
            <a:r>
              <a:rPr lang="en-GB" sz="2000" dirty="0" smtClean="0"/>
              <a:t>response</a:t>
            </a:r>
          </a:p>
          <a:p>
            <a:endParaRPr lang="en-GB" sz="2000" dirty="0" smtClean="0"/>
          </a:p>
          <a:p>
            <a:r>
              <a:rPr lang="en-GB" sz="2000" dirty="0" smtClean="0"/>
              <a:t>Others have </a:t>
            </a:r>
            <a:r>
              <a:rPr lang="en-GB" sz="2000" dirty="0"/>
              <a:t>looked at the negative </a:t>
            </a:r>
            <a:r>
              <a:rPr lang="en-GB" sz="2000" dirty="0" smtClean="0"/>
              <a:t> emotional response to </a:t>
            </a:r>
            <a:r>
              <a:rPr lang="en-GB" sz="2000" dirty="0"/>
              <a:t>test </a:t>
            </a:r>
            <a:r>
              <a:rPr lang="en-GB" sz="2000" dirty="0" smtClean="0"/>
              <a:t>its effectiveness </a:t>
            </a:r>
            <a:r>
              <a:rPr lang="en-GB" sz="2000" dirty="0"/>
              <a:t>in the Persuasion process (</a:t>
            </a:r>
            <a:r>
              <a:rPr lang="en-GB" sz="2000" dirty="0" err="1"/>
              <a:t>Nabi</a:t>
            </a:r>
            <a:r>
              <a:rPr lang="en-GB" sz="2000" dirty="0"/>
              <a:t>, 2002</a:t>
            </a:r>
            <a:r>
              <a:rPr lang="en-GB" sz="2000" dirty="0" smtClean="0"/>
              <a:t>).</a:t>
            </a:r>
          </a:p>
          <a:p>
            <a:endParaRPr lang="en-GB" sz="2000" dirty="0" smtClean="0"/>
          </a:p>
          <a:p>
            <a:r>
              <a:rPr lang="en-GB" sz="2000" dirty="0" smtClean="0"/>
              <a:t>However </a:t>
            </a:r>
            <a:r>
              <a:rPr lang="en-GB" sz="2000" dirty="0"/>
              <a:t>emotional persuasion needs a logical narrative behind it and Logos offers that argument. The ethos or </a:t>
            </a:r>
            <a:r>
              <a:rPr lang="en-GB" sz="2000" dirty="0" smtClean="0"/>
              <a:t>credibility </a:t>
            </a:r>
            <a:r>
              <a:rPr lang="en-GB" sz="2000" dirty="0"/>
              <a:t>of the message could be judged by its logical argument and likewise affect the pathos of the message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One is intrinsic to the other two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616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792"/>
              </p:ext>
            </p:extLst>
          </p:nvPr>
        </p:nvGraphicFramePr>
        <p:xfrm>
          <a:off x="973015" y="1852246"/>
          <a:ext cx="7502770" cy="4138246"/>
        </p:xfrm>
        <a:graphic>
          <a:graphicData uri="http://schemas.openxmlformats.org/drawingml/2006/table">
            <a:tbl>
              <a:tblPr/>
              <a:tblGrid>
                <a:gridCol w="2321170"/>
                <a:gridCol w="5181600"/>
              </a:tblGrid>
              <a:tr h="4138246"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Persusaion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Theory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Draws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upon the experiences of the audience </a:t>
                      </a:r>
                    </a:p>
                    <a:p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evokes an emotional response</a:t>
                      </a:r>
                    </a:p>
                    <a:p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anger, sadness, joy, disgust and envy</a:t>
                      </a:r>
                    </a:p>
                    <a:p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Aristotle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one has experienced,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or bad, 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my 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experiences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Poetics 1447a)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drama    </a:t>
                      </a:r>
                    </a:p>
                    <a:p>
                      <a:pPr lvl="0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soul, </a:t>
                      </a:r>
                      <a:r>
                        <a:rPr lang="en-GB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emotion, passion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excite 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Rhetoric 1418a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sensation (Poetics) </a:t>
                      </a:r>
                      <a:r>
                        <a:rPr lang="en-GB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Ethos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8194"/>
              </p:ext>
            </p:extLst>
          </p:nvPr>
        </p:nvGraphicFramePr>
        <p:xfrm>
          <a:off x="971600" y="1628800"/>
          <a:ext cx="6840760" cy="4382762"/>
        </p:xfrm>
        <a:graphic>
          <a:graphicData uri="http://schemas.openxmlformats.org/drawingml/2006/table">
            <a:tbl>
              <a:tblPr/>
              <a:tblGrid>
                <a:gridCol w="2979077"/>
                <a:gridCol w="3861683"/>
              </a:tblGrid>
              <a:tr h="438276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Persuasion Theory</a:t>
                      </a:r>
                    </a:p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Credibility</a:t>
                      </a:r>
                    </a:p>
                    <a:p>
                      <a:endParaRPr lang="en-GB" b="1" dirty="0" smtClean="0"/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Ethos gives the argument credibility by nature of who or what is presenting it</a:t>
                      </a:r>
                    </a:p>
                    <a:p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Credibility of the message</a:t>
                      </a: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Ethical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impact of the message</a:t>
                      </a:r>
                      <a:endParaRPr lang="en-GB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Aristotle</a:t>
                      </a:r>
                    </a:p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Credibility</a:t>
                      </a:r>
                    </a:p>
                    <a:p>
                      <a:endParaRPr lang="en-GB" b="1" dirty="0" smtClean="0"/>
                    </a:p>
                    <a:p>
                      <a:r>
                        <a:rPr lang="en-GB" b="0" dirty="0" smtClean="0"/>
                        <a:t>Connection to the audience</a:t>
                      </a:r>
                    </a:p>
                    <a:p>
                      <a:endParaRPr lang="en-GB" b="0" dirty="0" smtClean="0"/>
                    </a:p>
                    <a:p>
                      <a:endParaRPr lang="en-GB" b="0" dirty="0" smtClean="0"/>
                    </a:p>
                    <a:p>
                      <a:endParaRPr lang="en-GB" b="0" dirty="0" smtClean="0"/>
                    </a:p>
                    <a:p>
                      <a:r>
                        <a:rPr lang="en-GB" b="0" dirty="0" smtClean="0"/>
                        <a:t>Character</a:t>
                      </a:r>
                      <a:r>
                        <a:rPr lang="en-GB" b="0" baseline="0" dirty="0" smtClean="0"/>
                        <a:t> of the narrator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0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 smtClean="0"/>
              <a:t>Logos,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363272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93338"/>
              </p:ext>
            </p:extLst>
          </p:nvPr>
        </p:nvGraphicFramePr>
        <p:xfrm>
          <a:off x="395536" y="1556792"/>
          <a:ext cx="8640960" cy="5516880"/>
        </p:xfrm>
        <a:graphic>
          <a:graphicData uri="http://schemas.openxmlformats.org/drawingml/2006/table">
            <a:tbl>
              <a:tblPr/>
              <a:tblGrid>
                <a:gridCol w="3194977"/>
                <a:gridCol w="5445983"/>
              </a:tblGrid>
              <a:tr h="5077435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Persuasion Theory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Narrative 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Message/story</a:t>
                      </a: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Speech,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Metaphor, Simile,</a:t>
                      </a:r>
                    </a:p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Imagery.</a:t>
                      </a: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endParaRPr lang="en-GB" sz="1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 marL="114300" marR="11430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Aristotle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Statement, narrative (whether fact or fiction),</a:t>
                      </a:r>
                      <a:r>
                        <a:rPr lang="en-GB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oration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Fable    ( 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Rhetoric 13938)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Tale, story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(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Poetics 1336a)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 spoken of, subject-</a:t>
                      </a:r>
                    </a:p>
                    <a:p>
                      <a:pPr lvl="0"/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plot of a narrative or dramatic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poem,= 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muthos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Art, 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a painting, </a:t>
                      </a:r>
                    </a:p>
                    <a:p>
                      <a:pPr lvl="0"/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expression, utterance, speech regarded formally,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of rhythmical 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set to music,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Poetics)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logois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 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orations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Poetics)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various modes of expression, esp. artistic and literary, 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muthois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kai </a:t>
                      </a:r>
                      <a:r>
                        <a:rPr lang="en-GB" sz="16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logois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(Plato, </a:t>
                      </a:r>
                      <a:r>
                        <a:rPr lang="en-GB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n.d.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Laws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word has </a:t>
            </a:r>
            <a:r>
              <a:rPr lang="en-GB" dirty="0" smtClean="0"/>
              <a:t>versatility within  its </a:t>
            </a:r>
            <a:r>
              <a:rPr lang="en-GB" dirty="0"/>
              <a:t>definition.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Basis of Poetics contains a universal structure/truth</a:t>
            </a:r>
          </a:p>
          <a:p>
            <a:r>
              <a:rPr lang="en-GB" sz="2000" dirty="0" smtClean="0"/>
              <a:t>Contains a sequence of linked events </a:t>
            </a:r>
          </a:p>
          <a:p>
            <a:r>
              <a:rPr lang="en-GB" sz="2000" dirty="0" smtClean="0"/>
              <a:t>Relies upon Primacy of the plot , with an aim to evoke a reaction</a:t>
            </a:r>
          </a:p>
          <a:p>
            <a:r>
              <a:rPr lang="en-GB" sz="2000" i="1" dirty="0" smtClean="0"/>
              <a:t>“Tragedy is not an imitation of persons, but of actions” (50a16f)</a:t>
            </a:r>
          </a:p>
          <a:p>
            <a:r>
              <a:rPr lang="en-GB" sz="2000" dirty="0" smtClean="0"/>
              <a:t>This also incorporates events, with an aim of raising fear and pity</a:t>
            </a:r>
          </a:p>
          <a:p>
            <a:r>
              <a:rPr lang="en-GB" sz="2000" dirty="0" smtClean="0"/>
              <a:t>True tragedy can be gauged from the actions of others</a:t>
            </a:r>
          </a:p>
          <a:p>
            <a:r>
              <a:rPr lang="en-GB" sz="2000" dirty="0" smtClean="0"/>
              <a:t>When someone close , family member, affects harm upon others</a:t>
            </a:r>
          </a:p>
          <a:p>
            <a:r>
              <a:rPr lang="en-GB" sz="2000" dirty="0" smtClean="0"/>
              <a:t>When harm is knowingly rendered upon  a close friend or relative it instigates a feeling of disgust   (</a:t>
            </a:r>
            <a:r>
              <a:rPr lang="en-GB" sz="2000" dirty="0" err="1" smtClean="0"/>
              <a:t>Ch</a:t>
            </a:r>
            <a:r>
              <a:rPr lang="en-GB" sz="2000" dirty="0" smtClean="0"/>
              <a:t> 13)</a:t>
            </a:r>
          </a:p>
          <a:p>
            <a:endParaRPr lang="en-GB" sz="1800" i="1" dirty="0" smtClean="0"/>
          </a:p>
          <a:p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Aristotle suggests that imitation is natural for humans</a:t>
            </a:r>
          </a:p>
          <a:p>
            <a:r>
              <a:rPr lang="en-GB" sz="1800" dirty="0" smtClean="0"/>
              <a:t>People get pleasure, whether good or bad, in viewing images of objects</a:t>
            </a:r>
          </a:p>
          <a:p>
            <a:r>
              <a:rPr lang="en-GB" sz="1800" dirty="0" smtClean="0"/>
              <a:t>It is the understanding that gives the pleasure</a:t>
            </a:r>
          </a:p>
          <a:p>
            <a:r>
              <a:rPr lang="en-GB" sz="1800" dirty="0" smtClean="0"/>
              <a:t>May be derived from understanding the use of colour, texture, execution, imagery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85594"/>
            <a:ext cx="2232248" cy="314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46030"/>
            <a:ext cx="4298498" cy="30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1147</Words>
  <Application>Microsoft Office PowerPoint</Application>
  <PresentationFormat>On-screen Show (4:3)</PresentationFormat>
  <Paragraphs>214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Using Aristotle’s Metaphor for persuading through images</vt:lpstr>
      <vt:lpstr>Persuasion Theory</vt:lpstr>
      <vt:lpstr>Aristotle/Persuasion Theory</vt:lpstr>
      <vt:lpstr>Logos Ethos Pathos</vt:lpstr>
      <vt:lpstr>Pathos</vt:lpstr>
      <vt:lpstr>Ethos</vt:lpstr>
      <vt:lpstr>Logos, </vt:lpstr>
      <vt:lpstr>Poetics</vt:lpstr>
      <vt:lpstr>Poetics</vt:lpstr>
      <vt:lpstr>Metaphor</vt:lpstr>
      <vt:lpstr>PowerPoint Presentation</vt:lpstr>
      <vt:lpstr>PowerPoint Presentation</vt:lpstr>
      <vt:lpstr>The Exhibition</vt:lpstr>
      <vt:lpstr>The Exhibition</vt:lpstr>
      <vt:lpstr>PowerPoint Presentation</vt:lpstr>
      <vt:lpstr>PowerPoint Presentation</vt:lpstr>
      <vt:lpstr>Findings</vt:lpstr>
      <vt:lpstr>Summary/Evaluation</vt:lpstr>
      <vt:lpstr>Influencing Factors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Aristotle’s Metaphor for persuading through images</dc:title>
  <dc:creator>Mel Lee</dc:creator>
  <cp:lastModifiedBy>Mel Lee</cp:lastModifiedBy>
  <cp:revision>69</cp:revision>
  <dcterms:created xsi:type="dcterms:W3CDTF">2015-05-08T08:39:06Z</dcterms:created>
  <dcterms:modified xsi:type="dcterms:W3CDTF">2015-05-21T09:15:40Z</dcterms:modified>
</cp:coreProperties>
</file>