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1"/>
  </p:sldMasterIdLst>
  <p:notesMasterIdLst>
    <p:notesMasterId r:id="rId10"/>
  </p:notesMasterIdLst>
  <p:sldIdLst>
    <p:sldId id="256" r:id="rId2"/>
    <p:sldId id="323" r:id="rId3"/>
    <p:sldId id="324" r:id="rId4"/>
    <p:sldId id="325" r:id="rId5"/>
    <p:sldId id="326" r:id="rId6"/>
    <p:sldId id="328" r:id="rId7"/>
    <p:sldId id="327" r:id="rId8"/>
    <p:sldId id="32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5761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3"/>
    <p:restoredTop sz="94646"/>
  </p:normalViewPr>
  <p:slideViewPr>
    <p:cSldViewPr snapToGrid="0" snapToObjects="1">
      <p:cViewPr>
        <p:scale>
          <a:sx n="65" d="100"/>
          <a:sy n="65" d="100"/>
        </p:scale>
        <p:origin x="702" y="2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DEB10-6F32-4A8B-AE01-32943BE2FA81}" type="datetimeFigureOut">
              <a:rPr lang="en-GB" smtClean="0"/>
              <a:t>26/01/2023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FE0D4-12E4-4884-BBE8-221BC80E9914}" type="slidenum">
              <a:rPr lang="en-GB" smtClean="0"/>
              <a:t>‹#›</a:t>
            </a:fld>
            <a:endParaRPr lang="en-GB"/>
          </a:p>
        </p:txBody>
      </p:sp>
    </p:spTree>
    <p:extLst>
      <p:ext uri="{BB962C8B-B14F-4D97-AF65-F5344CB8AC3E}">
        <p14:creationId xmlns:p14="http://schemas.microsoft.com/office/powerpoint/2010/main" val="291724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18C79C5D-2A6F-F04D-97DA-BEF2467B64E4}" type="datetimeFigureOut">
              <a:rPr lang="en-US" smtClean="0"/>
              <a:pPr/>
              <a:t>1/26/2023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9B482E8-6E0E-1B4F-B1FD-C69DB9E858D9}" type="datetimeFigureOut">
              <a:rPr lang="en-US" smtClean="0"/>
              <a:pPr/>
              <a:t>1/26/2023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08282"/>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425" y="4517819"/>
            <a:ext cx="11758409" cy="1066801"/>
          </a:xfrm>
        </p:spPr>
        <p:txBody>
          <a:bodyPr vert="horz" lIns="91440" tIns="45720" rIns="91440" bIns="45720" rtlCol="0" anchor="b">
            <a:normAutofit fontScale="90000"/>
          </a:bodyPr>
          <a:lstStyle/>
          <a:p>
            <a:pPr algn="r"/>
            <a:r>
              <a:rPr lang="en-GB" sz="4400" dirty="0"/>
              <a:t>Hollywood Don't Surf... </a:t>
            </a:r>
            <a:br>
              <a:rPr lang="en-GB" sz="4400" dirty="0"/>
            </a:br>
            <a:r>
              <a:rPr lang="en-GB" sz="4400" dirty="0"/>
              <a:t>But </a:t>
            </a:r>
            <a:r>
              <a:rPr lang="en-GB" sz="4400" dirty="0" err="1"/>
              <a:t>Darrylin</a:t>
            </a:r>
            <a:r>
              <a:rPr lang="en-GB" sz="4400" dirty="0"/>
              <a:t> Zanuck Does</a:t>
            </a:r>
            <a:endParaRPr lang="en-US" sz="4400" dirty="0"/>
          </a:p>
        </p:txBody>
      </p:sp>
      <p:sp>
        <p:nvSpPr>
          <p:cNvPr id="4" name="TextBox 3">
            <a:extLst>
              <a:ext uri="{FF2B5EF4-FFF2-40B4-BE49-F238E27FC236}">
                <a16:creationId xmlns:a16="http://schemas.microsoft.com/office/drawing/2014/main" id="{0714B53B-CEC1-35BB-486B-3D89B76530CA}"/>
              </a:ext>
            </a:extLst>
          </p:cNvPr>
          <p:cNvSpPr txBox="1"/>
          <p:nvPr/>
        </p:nvSpPr>
        <p:spPr>
          <a:xfrm>
            <a:off x="8227223" y="8235995"/>
            <a:ext cx="2553055" cy="307777"/>
          </a:xfrm>
          <a:prstGeom prst="rect">
            <a:avLst/>
          </a:prstGeom>
          <a:noFill/>
        </p:spPr>
        <p:txBody>
          <a:bodyPr wrap="square" rtlCol="0">
            <a:spAutoFit/>
          </a:bodyPr>
          <a:lstStyle/>
          <a:p>
            <a:pPr>
              <a:spcAft>
                <a:spcPts val="600"/>
              </a:spcAft>
            </a:pPr>
            <a:r>
              <a:rPr lang="en-GB" sz="1400" dirty="0"/>
              <a:t>s.k.thomas@liverpool.ac.uk</a:t>
            </a:r>
          </a:p>
        </p:txBody>
      </p:sp>
      <p:pic>
        <p:nvPicPr>
          <p:cNvPr id="7" name="Picture 6" descr="A picture containing building, outdoor, stone, brick&#10;&#10;Description automatically generated">
            <a:extLst>
              <a:ext uri="{FF2B5EF4-FFF2-40B4-BE49-F238E27FC236}">
                <a16:creationId xmlns:a16="http://schemas.microsoft.com/office/drawing/2014/main" id="{4DBA1A4B-FEBA-E2BB-AAEB-B7FE441FD36A}"/>
              </a:ext>
            </a:extLst>
          </p:cNvPr>
          <p:cNvPicPr>
            <a:picLocks noChangeAspect="1"/>
          </p:cNvPicPr>
          <p:nvPr/>
        </p:nvPicPr>
        <p:blipFill rotWithShape="1">
          <a:blip r:embed="rId3"/>
          <a:srcRect l="399" r="973" b="51111"/>
          <a:stretch/>
        </p:blipFill>
        <p:spPr>
          <a:xfrm>
            <a:off x="0" y="6764"/>
            <a:ext cx="12192000" cy="4273816"/>
          </a:xfrm>
          <a:prstGeom prst="rect">
            <a:avLst/>
          </a:prstGeom>
        </p:spPr>
      </p:pic>
      <p:pic>
        <p:nvPicPr>
          <p:cNvPr id="8" name="Picture 7">
            <a:extLst>
              <a:ext uri="{FF2B5EF4-FFF2-40B4-BE49-F238E27FC236}">
                <a16:creationId xmlns:a16="http://schemas.microsoft.com/office/drawing/2014/main" id="{817E9B17-762B-C6D5-96C2-1DBA0F16E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0516" y="6039107"/>
            <a:ext cx="2079523" cy="358718"/>
          </a:xfrm>
          <a:prstGeom prst="rect">
            <a:avLst/>
          </a:prstGeom>
          <a:ln>
            <a:noFill/>
          </a:ln>
        </p:spPr>
      </p:pic>
      <p:sp>
        <p:nvSpPr>
          <p:cNvPr id="10" name="Subtitle 9">
            <a:extLst>
              <a:ext uri="{FF2B5EF4-FFF2-40B4-BE49-F238E27FC236}">
                <a16:creationId xmlns:a16="http://schemas.microsoft.com/office/drawing/2014/main" id="{6F78F1CF-0420-3F4B-5F7B-5003CCE8CB8F}"/>
              </a:ext>
            </a:extLst>
          </p:cNvPr>
          <p:cNvSpPr>
            <a:spLocks noGrp="1"/>
          </p:cNvSpPr>
          <p:nvPr>
            <p:ph type="subTitle" idx="1"/>
          </p:nvPr>
        </p:nvSpPr>
        <p:spPr>
          <a:xfrm>
            <a:off x="4703023" y="5524968"/>
            <a:ext cx="8676222" cy="593782"/>
          </a:xfrm>
        </p:spPr>
        <p:txBody>
          <a:bodyPr>
            <a:normAutofit/>
          </a:bodyPr>
          <a:lstStyle/>
          <a:p>
            <a:pPr algn="l"/>
            <a:r>
              <a:rPr lang="en-GB" sz="2130" dirty="0">
                <a:cs typeface="Arial" panose="020B0604020202020204" pitchFamily="34" charset="0"/>
              </a:rPr>
              <a:t>resistance and incorporation in Californian surf culture </a:t>
            </a:r>
          </a:p>
          <a:p>
            <a:pPr algn="l"/>
            <a:endParaRPr lang="en-GB" sz="2130" dirty="0"/>
          </a:p>
        </p:txBody>
      </p:sp>
    </p:spTree>
    <p:extLst>
      <p:ext uri="{BB962C8B-B14F-4D97-AF65-F5344CB8AC3E}">
        <p14:creationId xmlns:p14="http://schemas.microsoft.com/office/powerpoint/2010/main" val="110149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4B53B-CEC1-35BB-486B-3D89B76530CA}"/>
              </a:ext>
            </a:extLst>
          </p:cNvPr>
          <p:cNvSpPr txBox="1"/>
          <p:nvPr/>
        </p:nvSpPr>
        <p:spPr>
          <a:xfrm>
            <a:off x="8227223" y="8235995"/>
            <a:ext cx="2553055" cy="307777"/>
          </a:xfrm>
          <a:prstGeom prst="rect">
            <a:avLst/>
          </a:prstGeom>
          <a:noFill/>
        </p:spPr>
        <p:txBody>
          <a:bodyPr wrap="square" rtlCol="0">
            <a:spAutoFit/>
          </a:bodyPr>
          <a:lstStyle/>
          <a:p>
            <a:pPr>
              <a:spcAft>
                <a:spcPts val="600"/>
              </a:spcAft>
            </a:pPr>
            <a:r>
              <a:rPr lang="en-GB" sz="1400" dirty="0"/>
              <a:t>s.k.thomas@liverpool.ac.uk</a:t>
            </a:r>
          </a:p>
        </p:txBody>
      </p:sp>
      <p:pic>
        <p:nvPicPr>
          <p:cNvPr id="7" name="Picture 6">
            <a:extLst>
              <a:ext uri="{FF2B5EF4-FFF2-40B4-BE49-F238E27FC236}">
                <a16:creationId xmlns:a16="http://schemas.microsoft.com/office/drawing/2014/main" id="{4DBA1A4B-FEBA-E2BB-AAEB-B7FE441FD36A}"/>
              </a:ext>
            </a:extLst>
          </p:cNvPr>
          <p:cNvPicPr>
            <a:picLocks noChangeAspect="1"/>
          </p:cNvPicPr>
          <p:nvPr/>
        </p:nvPicPr>
        <p:blipFill rotWithShape="1">
          <a:blip r:embed="rId3"/>
          <a:srcRect t="6083" b="32453"/>
          <a:stretch/>
        </p:blipFill>
        <p:spPr>
          <a:xfrm>
            <a:off x="-49361" y="6764"/>
            <a:ext cx="12361564" cy="4273816"/>
          </a:xfrm>
          <a:prstGeom prst="rect">
            <a:avLst/>
          </a:prstGeom>
        </p:spPr>
      </p:pic>
      <p:sp>
        <p:nvSpPr>
          <p:cNvPr id="11" name="Rectangle: Rounded Corners 10">
            <a:extLst>
              <a:ext uri="{FF2B5EF4-FFF2-40B4-BE49-F238E27FC236}">
                <a16:creationId xmlns:a16="http://schemas.microsoft.com/office/drawing/2014/main" id="{0AFEE96A-2461-9D23-6542-CE4FA67527DE}"/>
              </a:ext>
            </a:extLst>
          </p:cNvPr>
          <p:cNvSpPr/>
          <p:nvPr/>
        </p:nvSpPr>
        <p:spPr>
          <a:xfrm>
            <a:off x="553478" y="4577549"/>
            <a:ext cx="11333722" cy="1506161"/>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220CB1B-D44E-C914-4717-D297421606F8}"/>
              </a:ext>
            </a:extLst>
          </p:cNvPr>
          <p:cNvSpPr txBox="1"/>
          <p:nvPr/>
        </p:nvSpPr>
        <p:spPr>
          <a:xfrm>
            <a:off x="783771" y="4795675"/>
            <a:ext cx="10624457" cy="923330"/>
          </a:xfrm>
          <a:prstGeom prst="rect">
            <a:avLst/>
          </a:prstGeom>
          <a:noFill/>
        </p:spPr>
        <p:txBody>
          <a:bodyPr wrap="square">
            <a:spAutoFit/>
          </a:bodyPr>
          <a:lstStyle/>
          <a:p>
            <a:pPr algn="just"/>
            <a:r>
              <a:rPr lang="en-GB" i="1" dirty="0"/>
              <a:t>A rubber stamp wouldn’t do for John Milius. So he took a sledgehammer and pounded Important all over “Big Wednesday.” This film about three Malibu surfers in the 1960s has been branded major statement and it’s got Big Ideas about adolescence, friendship and the 1960s.</a:t>
            </a:r>
            <a:endParaRPr lang="en-GB" dirty="0"/>
          </a:p>
        </p:txBody>
      </p:sp>
      <p:sp>
        <p:nvSpPr>
          <p:cNvPr id="13" name="TextBox 12">
            <a:extLst>
              <a:ext uri="{FF2B5EF4-FFF2-40B4-BE49-F238E27FC236}">
                <a16:creationId xmlns:a16="http://schemas.microsoft.com/office/drawing/2014/main" id="{C3FFAB53-C3BE-6F61-061F-02F2F39D9BB9}"/>
              </a:ext>
            </a:extLst>
          </p:cNvPr>
          <p:cNvSpPr txBox="1"/>
          <p:nvPr/>
        </p:nvSpPr>
        <p:spPr>
          <a:xfrm>
            <a:off x="5995631" y="6127114"/>
            <a:ext cx="6616700" cy="369332"/>
          </a:xfrm>
          <a:prstGeom prst="rect">
            <a:avLst/>
          </a:prstGeom>
          <a:noFill/>
        </p:spPr>
        <p:txBody>
          <a:bodyPr wrap="square">
            <a:spAutoFit/>
          </a:bodyPr>
          <a:lstStyle/>
          <a:p>
            <a:r>
              <a:rPr lang="en-GB" dirty="0"/>
              <a:t>Variety Staff (1977) </a:t>
            </a:r>
            <a:r>
              <a:rPr lang="en-GB" i="1" dirty="0"/>
              <a:t>Big Wednesday </a:t>
            </a:r>
            <a:r>
              <a:rPr lang="en-GB" dirty="0"/>
              <a:t>Review, </a:t>
            </a:r>
            <a:r>
              <a:rPr lang="en-GB" i="1" dirty="0"/>
              <a:t>Variety</a:t>
            </a:r>
            <a:r>
              <a:rPr lang="en-GB" dirty="0"/>
              <a:t>.</a:t>
            </a:r>
          </a:p>
        </p:txBody>
      </p:sp>
    </p:spTree>
    <p:extLst>
      <p:ext uri="{BB962C8B-B14F-4D97-AF65-F5344CB8AC3E}">
        <p14:creationId xmlns:p14="http://schemas.microsoft.com/office/powerpoint/2010/main" val="96405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BA3AA09-6070-2423-6617-2C9550B1FFCD}"/>
              </a:ext>
            </a:extLst>
          </p:cNvPr>
          <p:cNvSpPr/>
          <p:nvPr/>
        </p:nvSpPr>
        <p:spPr>
          <a:xfrm>
            <a:off x="4699054" y="2713329"/>
            <a:ext cx="7136527" cy="2042252"/>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714B53B-CEC1-35BB-486B-3D89B76530CA}"/>
              </a:ext>
            </a:extLst>
          </p:cNvPr>
          <p:cNvSpPr txBox="1"/>
          <p:nvPr/>
        </p:nvSpPr>
        <p:spPr>
          <a:xfrm>
            <a:off x="8227223" y="8235995"/>
            <a:ext cx="2553055" cy="307777"/>
          </a:xfrm>
          <a:prstGeom prst="rect">
            <a:avLst/>
          </a:prstGeom>
          <a:noFill/>
        </p:spPr>
        <p:txBody>
          <a:bodyPr wrap="square" rtlCol="0">
            <a:spAutoFit/>
          </a:bodyPr>
          <a:lstStyle/>
          <a:p>
            <a:pPr>
              <a:spcAft>
                <a:spcPts val="600"/>
              </a:spcAft>
            </a:pPr>
            <a:r>
              <a:rPr lang="en-GB" sz="1400" dirty="0"/>
              <a:t>s.k.thomas@liverpool.ac.uk</a:t>
            </a:r>
          </a:p>
        </p:txBody>
      </p:sp>
      <p:sp>
        <p:nvSpPr>
          <p:cNvPr id="11" name="Rectangle: Rounded Corners 10">
            <a:extLst>
              <a:ext uri="{FF2B5EF4-FFF2-40B4-BE49-F238E27FC236}">
                <a16:creationId xmlns:a16="http://schemas.microsoft.com/office/drawing/2014/main" id="{0AFEE96A-2461-9D23-6542-CE4FA67527DE}"/>
              </a:ext>
            </a:extLst>
          </p:cNvPr>
          <p:cNvSpPr/>
          <p:nvPr/>
        </p:nvSpPr>
        <p:spPr>
          <a:xfrm>
            <a:off x="4689988" y="190231"/>
            <a:ext cx="7197212" cy="2314175"/>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220CB1B-D44E-C914-4717-D297421606F8}"/>
              </a:ext>
            </a:extLst>
          </p:cNvPr>
          <p:cNvSpPr txBox="1"/>
          <p:nvPr/>
        </p:nvSpPr>
        <p:spPr>
          <a:xfrm>
            <a:off x="4807975" y="340163"/>
            <a:ext cx="6821480" cy="2031325"/>
          </a:xfrm>
          <a:prstGeom prst="rect">
            <a:avLst/>
          </a:prstGeom>
          <a:noFill/>
        </p:spPr>
        <p:txBody>
          <a:bodyPr wrap="square">
            <a:spAutoFit/>
          </a:bodyPr>
          <a:lstStyle/>
          <a:p>
            <a:pPr algn="just"/>
            <a:r>
              <a:rPr lang="en-GB" dirty="0"/>
              <a:t>An 'idealised portrayal of teenage life in California' that 'highlighted the wholesomeness' of youth and that presented </a:t>
            </a:r>
            <a:r>
              <a:rPr lang="en-GB" dirty="0" err="1"/>
              <a:t>Gidget</a:t>
            </a:r>
            <a:r>
              <a:rPr lang="en-GB" dirty="0"/>
              <a:t> as 'a heroine marked by conformity' that offered a move away from the brooding male archetype established by James Dean Rebel Without a Cause. </a:t>
            </a:r>
          </a:p>
          <a:p>
            <a:pPr algn="just"/>
            <a:endParaRPr lang="en-GB" dirty="0"/>
          </a:p>
          <a:p>
            <a:pPr algn="just"/>
            <a:r>
              <a:rPr lang="en-GB" dirty="0"/>
              <a:t>(</a:t>
            </a:r>
            <a:r>
              <a:rPr lang="en-GB" dirty="0" err="1"/>
              <a:t>Granat</a:t>
            </a:r>
            <a:r>
              <a:rPr lang="en-GB" dirty="0"/>
              <a:t> May, </a:t>
            </a:r>
            <a:r>
              <a:rPr lang="en-GB" dirty="0" err="1"/>
              <a:t>Kirse</a:t>
            </a:r>
            <a:r>
              <a:rPr lang="en-GB" dirty="0"/>
              <a:t>, 2002: 67-8) </a:t>
            </a:r>
          </a:p>
        </p:txBody>
      </p:sp>
      <p:sp>
        <p:nvSpPr>
          <p:cNvPr id="13" name="TextBox 12">
            <a:extLst>
              <a:ext uri="{FF2B5EF4-FFF2-40B4-BE49-F238E27FC236}">
                <a16:creationId xmlns:a16="http://schemas.microsoft.com/office/drawing/2014/main" id="{C3FFAB53-C3BE-6F61-061F-02F2F39D9BB9}"/>
              </a:ext>
            </a:extLst>
          </p:cNvPr>
          <p:cNvSpPr txBox="1"/>
          <p:nvPr/>
        </p:nvSpPr>
        <p:spPr>
          <a:xfrm>
            <a:off x="4807975" y="2801346"/>
            <a:ext cx="6821480" cy="1754326"/>
          </a:xfrm>
          <a:prstGeom prst="rect">
            <a:avLst/>
          </a:prstGeom>
          <a:noFill/>
        </p:spPr>
        <p:txBody>
          <a:bodyPr wrap="square">
            <a:spAutoFit/>
          </a:bodyPr>
          <a:lstStyle/>
          <a:p>
            <a:r>
              <a:rPr lang="en-GB" dirty="0"/>
              <a:t>'show[s] teenagers as wistful, comic, conformist creatures, sexless and predictable, ultimately willing to carry on the traditions of consumer capitalism that they, as voracious consumers themselves, clearly benefit from’ </a:t>
            </a:r>
          </a:p>
          <a:p>
            <a:endParaRPr lang="en-GB" dirty="0"/>
          </a:p>
          <a:p>
            <a:r>
              <a:rPr lang="en-GB" dirty="0"/>
              <a:t>(Morris, 1993: 4) </a:t>
            </a:r>
          </a:p>
        </p:txBody>
      </p:sp>
      <p:pic>
        <p:nvPicPr>
          <p:cNvPr id="3" name="Picture 2">
            <a:extLst>
              <a:ext uri="{FF2B5EF4-FFF2-40B4-BE49-F238E27FC236}">
                <a16:creationId xmlns:a16="http://schemas.microsoft.com/office/drawing/2014/main" id="{4B75FD18-6F22-F966-DA51-FD86E16AB4DA}"/>
              </a:ext>
            </a:extLst>
          </p:cNvPr>
          <p:cNvPicPr>
            <a:picLocks noChangeAspect="1"/>
          </p:cNvPicPr>
          <p:nvPr/>
        </p:nvPicPr>
        <p:blipFill>
          <a:blip r:embed="rId3"/>
          <a:srcRect/>
          <a:stretch/>
        </p:blipFill>
        <p:spPr>
          <a:xfrm>
            <a:off x="0" y="0"/>
            <a:ext cx="4451440" cy="6858000"/>
          </a:xfrm>
          <a:prstGeom prst="rect">
            <a:avLst/>
          </a:prstGeom>
        </p:spPr>
      </p:pic>
      <p:sp>
        <p:nvSpPr>
          <p:cNvPr id="15" name="TextBox 14">
            <a:extLst>
              <a:ext uri="{FF2B5EF4-FFF2-40B4-BE49-F238E27FC236}">
                <a16:creationId xmlns:a16="http://schemas.microsoft.com/office/drawing/2014/main" id="{764047AD-AAEC-204A-4CED-9D5E88D58523}"/>
              </a:ext>
            </a:extLst>
          </p:cNvPr>
          <p:cNvSpPr txBox="1"/>
          <p:nvPr/>
        </p:nvSpPr>
        <p:spPr>
          <a:xfrm>
            <a:off x="4807975" y="5075675"/>
            <a:ext cx="6821480" cy="1477328"/>
          </a:xfrm>
          <a:prstGeom prst="rect">
            <a:avLst/>
          </a:prstGeom>
          <a:noFill/>
        </p:spPr>
        <p:txBody>
          <a:bodyPr wrap="square">
            <a:spAutoFit/>
          </a:bodyPr>
          <a:lstStyle/>
          <a:p>
            <a:r>
              <a:rPr lang="en-GB" dirty="0"/>
              <a:t>‘critics [who] read </a:t>
            </a:r>
            <a:r>
              <a:rPr lang="en-GB" dirty="0" err="1"/>
              <a:t>Gidget</a:t>
            </a:r>
            <a:r>
              <a:rPr lang="en-GB" dirty="0"/>
              <a:t> as non-rebellious’ are ‘reading the mainstreaming of surfing not as caused by </a:t>
            </a:r>
            <a:r>
              <a:rPr lang="en-GB" dirty="0" err="1"/>
              <a:t>Gidget</a:t>
            </a:r>
            <a:r>
              <a:rPr lang="en-GB" dirty="0"/>
              <a:t> but as proof of her conformity’ </a:t>
            </a:r>
          </a:p>
          <a:p>
            <a:endParaRPr lang="en-GB" dirty="0"/>
          </a:p>
          <a:p>
            <a:r>
              <a:rPr lang="en-GB" dirty="0"/>
              <a:t>(Wojcik, 2021: 34-35). </a:t>
            </a:r>
          </a:p>
        </p:txBody>
      </p:sp>
      <p:sp>
        <p:nvSpPr>
          <p:cNvPr id="17" name="Rectangle: Rounded Corners 16">
            <a:extLst>
              <a:ext uri="{FF2B5EF4-FFF2-40B4-BE49-F238E27FC236}">
                <a16:creationId xmlns:a16="http://schemas.microsoft.com/office/drawing/2014/main" id="{C9B99EE7-8FC9-B243-4AF0-E232B28F3A9C}"/>
              </a:ext>
            </a:extLst>
          </p:cNvPr>
          <p:cNvSpPr/>
          <p:nvPr/>
        </p:nvSpPr>
        <p:spPr>
          <a:xfrm>
            <a:off x="4699053" y="4949756"/>
            <a:ext cx="7136527" cy="1692412"/>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402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6" name="Picture 15" descr="A picture containing indoor&#10;&#10;Description automatically generated">
            <a:extLst>
              <a:ext uri="{FF2B5EF4-FFF2-40B4-BE49-F238E27FC236}">
                <a16:creationId xmlns:a16="http://schemas.microsoft.com/office/drawing/2014/main" id="{208F5F44-F2F4-DB15-9514-3137144B1AD4}"/>
              </a:ext>
            </a:extLst>
          </p:cNvPr>
          <p:cNvPicPr>
            <a:picLocks noChangeAspect="1"/>
          </p:cNvPicPr>
          <p:nvPr/>
        </p:nvPicPr>
        <p:blipFill>
          <a:blip r:embed="rId3"/>
          <a:stretch>
            <a:fillRect/>
          </a:stretch>
        </p:blipFill>
        <p:spPr>
          <a:xfrm>
            <a:off x="0" y="2030138"/>
            <a:ext cx="4004273" cy="2030693"/>
          </a:xfrm>
          <a:prstGeom prst="rect">
            <a:avLst/>
          </a:prstGeom>
        </p:spPr>
      </p:pic>
      <p:sp>
        <p:nvSpPr>
          <p:cNvPr id="4" name="TextBox 3">
            <a:extLst>
              <a:ext uri="{FF2B5EF4-FFF2-40B4-BE49-F238E27FC236}">
                <a16:creationId xmlns:a16="http://schemas.microsoft.com/office/drawing/2014/main" id="{0714B53B-CEC1-35BB-486B-3D89B76530CA}"/>
              </a:ext>
            </a:extLst>
          </p:cNvPr>
          <p:cNvSpPr txBox="1"/>
          <p:nvPr/>
        </p:nvSpPr>
        <p:spPr>
          <a:xfrm>
            <a:off x="8227223" y="8235995"/>
            <a:ext cx="2553055" cy="307777"/>
          </a:xfrm>
          <a:prstGeom prst="rect">
            <a:avLst/>
          </a:prstGeom>
          <a:noFill/>
        </p:spPr>
        <p:txBody>
          <a:bodyPr wrap="square" rtlCol="0">
            <a:spAutoFit/>
          </a:bodyPr>
          <a:lstStyle/>
          <a:p>
            <a:pPr>
              <a:spcAft>
                <a:spcPts val="600"/>
              </a:spcAft>
            </a:pPr>
            <a:r>
              <a:rPr lang="en-GB" sz="1400" dirty="0"/>
              <a:t>s.k.thomas@liverpool.ac.uk</a:t>
            </a:r>
          </a:p>
        </p:txBody>
      </p:sp>
      <p:sp>
        <p:nvSpPr>
          <p:cNvPr id="11" name="Rectangle: Rounded Corners 10">
            <a:extLst>
              <a:ext uri="{FF2B5EF4-FFF2-40B4-BE49-F238E27FC236}">
                <a16:creationId xmlns:a16="http://schemas.microsoft.com/office/drawing/2014/main" id="{0AFEE96A-2461-9D23-6542-CE4FA67527DE}"/>
              </a:ext>
            </a:extLst>
          </p:cNvPr>
          <p:cNvSpPr/>
          <p:nvPr/>
        </p:nvSpPr>
        <p:spPr>
          <a:xfrm>
            <a:off x="125361" y="4778478"/>
            <a:ext cx="11732342" cy="170725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220CB1B-D44E-C914-4717-D297421606F8}"/>
              </a:ext>
            </a:extLst>
          </p:cNvPr>
          <p:cNvSpPr txBox="1"/>
          <p:nvPr/>
        </p:nvSpPr>
        <p:spPr>
          <a:xfrm>
            <a:off x="265471" y="4980102"/>
            <a:ext cx="11356257" cy="1200329"/>
          </a:xfrm>
          <a:prstGeom prst="rect">
            <a:avLst/>
          </a:prstGeom>
          <a:noFill/>
        </p:spPr>
        <p:txBody>
          <a:bodyPr wrap="square">
            <a:spAutoFit/>
          </a:bodyPr>
          <a:lstStyle/>
          <a:p>
            <a:pPr algn="just"/>
            <a:r>
              <a:rPr lang="en-GB" dirty="0"/>
              <a:t>Like the punks of the 1970s who appropriated similar disgraced iconography for shock value … surf culture … for some people [was about] getting in your face. </a:t>
            </a:r>
          </a:p>
          <a:p>
            <a:pPr algn="just"/>
            <a:endParaRPr lang="en-GB" dirty="0"/>
          </a:p>
          <a:p>
            <a:pPr algn="just"/>
            <a:r>
              <a:rPr lang="en-GB" dirty="0"/>
              <a:t>(Gelfand cited in  Tropics of Meta, 2015)</a:t>
            </a:r>
          </a:p>
        </p:txBody>
      </p:sp>
      <p:sp>
        <p:nvSpPr>
          <p:cNvPr id="13" name="TextBox 12">
            <a:extLst>
              <a:ext uri="{FF2B5EF4-FFF2-40B4-BE49-F238E27FC236}">
                <a16:creationId xmlns:a16="http://schemas.microsoft.com/office/drawing/2014/main" id="{C3FFAB53-C3BE-6F61-061F-02F2F39D9BB9}"/>
              </a:ext>
            </a:extLst>
          </p:cNvPr>
          <p:cNvSpPr txBox="1"/>
          <p:nvPr/>
        </p:nvSpPr>
        <p:spPr>
          <a:xfrm>
            <a:off x="229012" y="4083453"/>
            <a:ext cx="6616700" cy="307777"/>
          </a:xfrm>
          <a:prstGeom prst="rect">
            <a:avLst/>
          </a:prstGeom>
          <a:noFill/>
        </p:spPr>
        <p:txBody>
          <a:bodyPr wrap="square">
            <a:spAutoFit/>
          </a:bodyPr>
          <a:lstStyle/>
          <a:p>
            <a:r>
              <a:rPr lang="en-GB" sz="1400" dirty="0"/>
              <a:t>Surf Nazis, La Jolla, California (1959)</a:t>
            </a:r>
          </a:p>
        </p:txBody>
      </p:sp>
      <p:pic>
        <p:nvPicPr>
          <p:cNvPr id="6" name="Picture 5" descr="A picture containing person, young&#10;&#10;Description automatically generated">
            <a:extLst>
              <a:ext uri="{FF2B5EF4-FFF2-40B4-BE49-F238E27FC236}">
                <a16:creationId xmlns:a16="http://schemas.microsoft.com/office/drawing/2014/main" id="{7842EF25-884A-AF36-837F-4562A6F99EF2}"/>
              </a:ext>
            </a:extLst>
          </p:cNvPr>
          <p:cNvPicPr>
            <a:picLocks noChangeAspect="1"/>
          </p:cNvPicPr>
          <p:nvPr/>
        </p:nvPicPr>
        <p:blipFill>
          <a:blip r:embed="rId4"/>
          <a:stretch>
            <a:fillRect/>
          </a:stretch>
        </p:blipFill>
        <p:spPr>
          <a:xfrm>
            <a:off x="3543707" y="2014684"/>
            <a:ext cx="3997928" cy="2068769"/>
          </a:xfrm>
          <a:prstGeom prst="rect">
            <a:avLst/>
          </a:prstGeom>
        </p:spPr>
      </p:pic>
      <p:pic>
        <p:nvPicPr>
          <p:cNvPr id="9" name="Picture 8" descr="A picture containing text, person, dining table&#10;&#10;Description automatically generated">
            <a:extLst>
              <a:ext uri="{FF2B5EF4-FFF2-40B4-BE49-F238E27FC236}">
                <a16:creationId xmlns:a16="http://schemas.microsoft.com/office/drawing/2014/main" id="{9F204A36-5346-95CF-3EE2-F3415BF0E1F4}"/>
              </a:ext>
            </a:extLst>
          </p:cNvPr>
          <p:cNvPicPr>
            <a:picLocks noChangeAspect="1"/>
          </p:cNvPicPr>
          <p:nvPr/>
        </p:nvPicPr>
        <p:blipFill>
          <a:blip r:embed="rId5"/>
          <a:stretch>
            <a:fillRect/>
          </a:stretch>
        </p:blipFill>
        <p:spPr>
          <a:xfrm>
            <a:off x="3537362" y="-7822"/>
            <a:ext cx="4004273" cy="2059250"/>
          </a:xfrm>
          <a:prstGeom prst="rect">
            <a:avLst/>
          </a:prstGeom>
        </p:spPr>
      </p:pic>
      <p:pic>
        <p:nvPicPr>
          <p:cNvPr id="18" name="Picture 17" descr="A group of people walking&#10;&#10;Description automatically generated with low confidence">
            <a:extLst>
              <a:ext uri="{FF2B5EF4-FFF2-40B4-BE49-F238E27FC236}">
                <a16:creationId xmlns:a16="http://schemas.microsoft.com/office/drawing/2014/main" id="{98A01F6C-9951-D214-07B9-2FE6BC18DE2B}"/>
              </a:ext>
            </a:extLst>
          </p:cNvPr>
          <p:cNvPicPr>
            <a:picLocks noChangeAspect="1"/>
          </p:cNvPicPr>
          <p:nvPr/>
        </p:nvPicPr>
        <p:blipFill rotWithShape="1">
          <a:blip r:embed="rId6"/>
          <a:srcRect l="10454"/>
          <a:stretch/>
        </p:blipFill>
        <p:spPr>
          <a:xfrm>
            <a:off x="0" y="-15754"/>
            <a:ext cx="3537362" cy="2075115"/>
          </a:xfrm>
          <a:prstGeom prst="rect">
            <a:avLst/>
          </a:prstGeom>
        </p:spPr>
      </p:pic>
      <p:pic>
        <p:nvPicPr>
          <p:cNvPr id="3" name="Picture 2" descr="A picture containing text, person, outdoor, old&#10;&#10;Description automatically generated">
            <a:extLst>
              <a:ext uri="{FF2B5EF4-FFF2-40B4-BE49-F238E27FC236}">
                <a16:creationId xmlns:a16="http://schemas.microsoft.com/office/drawing/2014/main" id="{2880F503-E4C2-5D7A-06F3-4352CF74940E}"/>
              </a:ext>
            </a:extLst>
          </p:cNvPr>
          <p:cNvPicPr>
            <a:picLocks noChangeAspect="1"/>
          </p:cNvPicPr>
          <p:nvPr/>
        </p:nvPicPr>
        <p:blipFill rotWithShape="1">
          <a:blip r:embed="rId7"/>
          <a:srcRect l="6009" t="2663" r="356"/>
          <a:stretch/>
        </p:blipFill>
        <p:spPr>
          <a:xfrm>
            <a:off x="7195169" y="0"/>
            <a:ext cx="4996831" cy="4060831"/>
          </a:xfrm>
          <a:prstGeom prst="rect">
            <a:avLst/>
          </a:prstGeom>
        </p:spPr>
      </p:pic>
    </p:spTree>
    <p:extLst>
      <p:ext uri="{BB962C8B-B14F-4D97-AF65-F5344CB8AC3E}">
        <p14:creationId xmlns:p14="http://schemas.microsoft.com/office/powerpoint/2010/main" val="215882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4B53B-CEC1-35BB-486B-3D89B76530CA}"/>
              </a:ext>
            </a:extLst>
          </p:cNvPr>
          <p:cNvSpPr txBox="1"/>
          <p:nvPr/>
        </p:nvSpPr>
        <p:spPr>
          <a:xfrm>
            <a:off x="8227223" y="8235995"/>
            <a:ext cx="2553055" cy="307777"/>
          </a:xfrm>
          <a:prstGeom prst="rect">
            <a:avLst/>
          </a:prstGeom>
          <a:noFill/>
        </p:spPr>
        <p:txBody>
          <a:bodyPr wrap="square" rtlCol="0">
            <a:spAutoFit/>
          </a:bodyPr>
          <a:lstStyle/>
          <a:p>
            <a:pPr>
              <a:spcAft>
                <a:spcPts val="600"/>
              </a:spcAft>
            </a:pPr>
            <a:r>
              <a:rPr lang="en-GB" sz="1400" dirty="0"/>
              <a:t>s.k.thomas@liverpool.ac.uk</a:t>
            </a:r>
          </a:p>
        </p:txBody>
      </p:sp>
      <p:sp>
        <p:nvSpPr>
          <p:cNvPr id="11" name="Rectangle: Rounded Corners 10">
            <a:extLst>
              <a:ext uri="{FF2B5EF4-FFF2-40B4-BE49-F238E27FC236}">
                <a16:creationId xmlns:a16="http://schemas.microsoft.com/office/drawing/2014/main" id="{0AFEE96A-2461-9D23-6542-CE4FA67527DE}"/>
              </a:ext>
            </a:extLst>
          </p:cNvPr>
          <p:cNvSpPr/>
          <p:nvPr/>
        </p:nvSpPr>
        <p:spPr>
          <a:xfrm>
            <a:off x="4940710" y="293467"/>
            <a:ext cx="6946490" cy="5650133"/>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220CB1B-D44E-C914-4717-D297421606F8}"/>
              </a:ext>
            </a:extLst>
          </p:cNvPr>
          <p:cNvSpPr txBox="1"/>
          <p:nvPr/>
        </p:nvSpPr>
        <p:spPr>
          <a:xfrm>
            <a:off x="5117690" y="804734"/>
            <a:ext cx="6393778" cy="2585323"/>
          </a:xfrm>
          <a:prstGeom prst="rect">
            <a:avLst/>
          </a:prstGeom>
          <a:noFill/>
        </p:spPr>
        <p:txBody>
          <a:bodyPr wrap="square">
            <a:spAutoFit/>
          </a:bodyPr>
          <a:lstStyle/>
          <a:p>
            <a:pPr algn="just"/>
            <a:r>
              <a:rPr lang="en-GB" dirty="0"/>
              <a:t>The score for the film includes a number of hit songs from the early 60's, which makes the absence of any "surf music" of that period worth noting. Surely the Beach Boys or Jan and Dean were just as deeply in love with the sport as Mr. Milius, and for them, too, it had connotations of masculine daring.</a:t>
            </a:r>
          </a:p>
          <a:p>
            <a:pPr algn="just"/>
            <a:endParaRPr lang="en-GB" dirty="0"/>
          </a:p>
          <a:p>
            <a:pPr algn="just"/>
            <a:endParaRPr lang="en-GB" dirty="0"/>
          </a:p>
          <a:p>
            <a:pPr algn="just"/>
            <a:r>
              <a:rPr lang="en-GB" dirty="0"/>
              <a:t>Maslin, Janet (1978: online). </a:t>
            </a:r>
          </a:p>
        </p:txBody>
      </p:sp>
      <p:pic>
        <p:nvPicPr>
          <p:cNvPr id="3" name="Picture 2">
            <a:extLst>
              <a:ext uri="{FF2B5EF4-FFF2-40B4-BE49-F238E27FC236}">
                <a16:creationId xmlns:a16="http://schemas.microsoft.com/office/drawing/2014/main" id="{4B75FD18-6F22-F966-DA51-FD86E16AB4DA}"/>
              </a:ext>
            </a:extLst>
          </p:cNvPr>
          <p:cNvPicPr>
            <a:picLocks noChangeAspect="1"/>
          </p:cNvPicPr>
          <p:nvPr/>
        </p:nvPicPr>
        <p:blipFill>
          <a:blip r:embed="rId3"/>
          <a:srcRect/>
          <a:stretch/>
        </p:blipFill>
        <p:spPr>
          <a:xfrm>
            <a:off x="0" y="-14196"/>
            <a:ext cx="4638733" cy="6872196"/>
          </a:xfrm>
          <a:prstGeom prst="rect">
            <a:avLst/>
          </a:prstGeom>
        </p:spPr>
      </p:pic>
    </p:spTree>
    <p:extLst>
      <p:ext uri="{BB962C8B-B14F-4D97-AF65-F5344CB8AC3E}">
        <p14:creationId xmlns:p14="http://schemas.microsoft.com/office/powerpoint/2010/main" val="234190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AFEE96A-2461-9D23-6542-CE4FA67527DE}"/>
              </a:ext>
            </a:extLst>
          </p:cNvPr>
          <p:cNvSpPr/>
          <p:nvPr/>
        </p:nvSpPr>
        <p:spPr>
          <a:xfrm>
            <a:off x="125361" y="4321277"/>
            <a:ext cx="11732342" cy="2164451"/>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220CB1B-D44E-C914-4717-D297421606F8}"/>
              </a:ext>
            </a:extLst>
          </p:cNvPr>
          <p:cNvSpPr txBox="1"/>
          <p:nvPr/>
        </p:nvSpPr>
        <p:spPr>
          <a:xfrm>
            <a:off x="265471" y="4390167"/>
            <a:ext cx="11356257" cy="2308324"/>
          </a:xfrm>
          <a:prstGeom prst="rect">
            <a:avLst/>
          </a:prstGeom>
          <a:noFill/>
        </p:spPr>
        <p:txBody>
          <a:bodyPr wrap="square">
            <a:spAutoFit/>
          </a:bodyPr>
          <a:lstStyle/>
          <a:p>
            <a:pPr algn="just"/>
            <a:r>
              <a:rPr lang="en-GB" dirty="0"/>
              <a:t>Tens of thousands of people slow dance to "Surfer Girl" and thronged to the local Bijou to see Ride the Wild Surf; they shopped ay May Company and bought nylon competition strip trunks from the McGregor surfing collection, Hang-Ten sneakers, and Cute ex "Wipe Out Pink" toenail polish. Coppertone and Jantzen rolled out surf themed ad campaigns- no surprise there. A ubiquitous Hamm's beer billboard showed Rusty Miller jamming down the face at Sunset Beach. Pepsi did surf ads. So did Triumph, Mobile, Chevy and Dewar's…. As The Saturday Evening Post put it in 1967, surfing was "the most successful California export since the orange." </a:t>
            </a:r>
          </a:p>
          <a:p>
            <a:pPr algn="just"/>
            <a:endParaRPr lang="en-GB" dirty="0"/>
          </a:p>
        </p:txBody>
      </p:sp>
      <p:pic>
        <p:nvPicPr>
          <p:cNvPr id="5" name="Picture 4">
            <a:extLst>
              <a:ext uri="{FF2B5EF4-FFF2-40B4-BE49-F238E27FC236}">
                <a16:creationId xmlns:a16="http://schemas.microsoft.com/office/drawing/2014/main" id="{2EA08DE1-0529-B9AF-A7A7-BF4341636094}"/>
              </a:ext>
            </a:extLst>
          </p:cNvPr>
          <p:cNvPicPr>
            <a:picLocks noChangeAspect="1"/>
          </p:cNvPicPr>
          <p:nvPr/>
        </p:nvPicPr>
        <p:blipFill rotWithShape="1">
          <a:blip r:embed="rId3"/>
          <a:srcRect l="2897" t="10602" r="2959" b="26345"/>
          <a:stretch/>
        </p:blipFill>
        <p:spPr>
          <a:xfrm>
            <a:off x="0" y="0"/>
            <a:ext cx="9347336" cy="4173794"/>
          </a:xfrm>
          <a:prstGeom prst="rect">
            <a:avLst/>
          </a:prstGeom>
        </p:spPr>
      </p:pic>
      <p:sp>
        <p:nvSpPr>
          <p:cNvPr id="8" name="TextBox 7">
            <a:extLst>
              <a:ext uri="{FF2B5EF4-FFF2-40B4-BE49-F238E27FC236}">
                <a16:creationId xmlns:a16="http://schemas.microsoft.com/office/drawing/2014/main" id="{55930D6B-6618-ADEA-C3B2-FF8A422F0372}"/>
              </a:ext>
            </a:extLst>
          </p:cNvPr>
          <p:cNvSpPr txBox="1"/>
          <p:nvPr/>
        </p:nvSpPr>
        <p:spPr>
          <a:xfrm>
            <a:off x="9503750" y="6130444"/>
            <a:ext cx="2044237" cy="307777"/>
          </a:xfrm>
          <a:prstGeom prst="rect">
            <a:avLst/>
          </a:prstGeom>
          <a:noFill/>
        </p:spPr>
        <p:txBody>
          <a:bodyPr wrap="square">
            <a:spAutoFit/>
          </a:bodyPr>
          <a:lstStyle/>
          <a:p>
            <a:r>
              <a:rPr lang="en-GB" sz="1400" dirty="0"/>
              <a:t>(</a:t>
            </a:r>
            <a:r>
              <a:rPr lang="en-GB" sz="1400" dirty="0" err="1"/>
              <a:t>Warshaw</a:t>
            </a:r>
            <a:r>
              <a:rPr lang="en-GB" sz="1400" dirty="0"/>
              <a:t>, 2010: 187).</a:t>
            </a:r>
          </a:p>
        </p:txBody>
      </p:sp>
      <p:pic>
        <p:nvPicPr>
          <p:cNvPr id="14" name="Picture 13" descr="A cover of a book&#10;&#10;Description automatically generated with low confidence">
            <a:extLst>
              <a:ext uri="{FF2B5EF4-FFF2-40B4-BE49-F238E27FC236}">
                <a16:creationId xmlns:a16="http://schemas.microsoft.com/office/drawing/2014/main" id="{C86BC92C-8295-6A7B-81CC-00DBE6480117}"/>
              </a:ext>
            </a:extLst>
          </p:cNvPr>
          <p:cNvPicPr>
            <a:picLocks noChangeAspect="1"/>
          </p:cNvPicPr>
          <p:nvPr/>
        </p:nvPicPr>
        <p:blipFill>
          <a:blip r:embed="rId4"/>
          <a:stretch>
            <a:fillRect/>
          </a:stretch>
        </p:blipFill>
        <p:spPr>
          <a:xfrm>
            <a:off x="9347336" y="0"/>
            <a:ext cx="2820014" cy="4153112"/>
          </a:xfrm>
          <a:prstGeom prst="rect">
            <a:avLst/>
          </a:prstGeom>
        </p:spPr>
      </p:pic>
    </p:spTree>
    <p:extLst>
      <p:ext uri="{BB962C8B-B14F-4D97-AF65-F5344CB8AC3E}">
        <p14:creationId xmlns:p14="http://schemas.microsoft.com/office/powerpoint/2010/main" val="381673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AFEE96A-2461-9D23-6542-CE4FA67527DE}"/>
              </a:ext>
            </a:extLst>
          </p:cNvPr>
          <p:cNvSpPr/>
          <p:nvPr/>
        </p:nvSpPr>
        <p:spPr>
          <a:xfrm>
            <a:off x="4313903" y="1067758"/>
            <a:ext cx="7573297" cy="4247141"/>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220CB1B-D44E-C914-4717-D297421606F8}"/>
              </a:ext>
            </a:extLst>
          </p:cNvPr>
          <p:cNvSpPr txBox="1"/>
          <p:nvPr/>
        </p:nvSpPr>
        <p:spPr>
          <a:xfrm>
            <a:off x="4608871" y="1543101"/>
            <a:ext cx="6953864" cy="2308324"/>
          </a:xfrm>
          <a:prstGeom prst="rect">
            <a:avLst/>
          </a:prstGeom>
          <a:noFill/>
        </p:spPr>
        <p:txBody>
          <a:bodyPr wrap="square">
            <a:spAutoFit/>
          </a:bodyPr>
          <a:lstStyle/>
          <a:p>
            <a:pPr algn="just"/>
            <a:r>
              <a:rPr lang="en-GB" dirty="0"/>
              <a:t>The father of the modern surfboard is considered by many to be Joe </a:t>
            </a:r>
            <a:r>
              <a:rPr lang="en-GB" dirty="0" err="1"/>
              <a:t>Quigg</a:t>
            </a:r>
            <a:r>
              <a:rPr lang="en-GB" dirty="0"/>
              <a:t>. ‘In ’47, </a:t>
            </a:r>
            <a:r>
              <a:rPr lang="en-GB" dirty="0" err="1"/>
              <a:t>Quigg</a:t>
            </a:r>
            <a:r>
              <a:rPr lang="en-GB" dirty="0"/>
              <a:t> crafted an experimental balsa-redwood hybrid for </a:t>
            </a:r>
            <a:r>
              <a:rPr lang="en-GB" dirty="0" err="1"/>
              <a:t>Darrylin</a:t>
            </a:r>
            <a:r>
              <a:rPr lang="en-GB" dirty="0"/>
              <a:t> Zanuck, daughter of Hollywood mogul Darryl Zanuck. </a:t>
            </a:r>
          </a:p>
          <a:p>
            <a:pPr algn="just"/>
            <a:endParaRPr lang="en-GB" dirty="0"/>
          </a:p>
          <a:p>
            <a:pPr algn="just"/>
            <a:r>
              <a:rPr lang="en-GB" dirty="0"/>
              <a:t>Thinner and lighter than any other boards of the era, the 25-pound “</a:t>
            </a:r>
            <a:r>
              <a:rPr lang="en-GB" dirty="0" err="1"/>
              <a:t>Darrylin</a:t>
            </a:r>
            <a:r>
              <a:rPr lang="en-GB" dirty="0"/>
              <a:t>” model became the precursor to the contemporary surf board.  </a:t>
            </a:r>
          </a:p>
        </p:txBody>
      </p:sp>
      <p:pic>
        <p:nvPicPr>
          <p:cNvPr id="5" name="Picture 4" descr="A group of people standing outside a house&#10;&#10;Description automatically generated with low confidence">
            <a:extLst>
              <a:ext uri="{FF2B5EF4-FFF2-40B4-BE49-F238E27FC236}">
                <a16:creationId xmlns:a16="http://schemas.microsoft.com/office/drawing/2014/main" id="{D07FAEB9-0D61-B957-13FC-CB9CC569F672}"/>
              </a:ext>
            </a:extLst>
          </p:cNvPr>
          <p:cNvPicPr>
            <a:picLocks noChangeAspect="1"/>
          </p:cNvPicPr>
          <p:nvPr/>
        </p:nvPicPr>
        <p:blipFill rotWithShape="1">
          <a:blip r:embed="rId3"/>
          <a:srcRect l="22284" t="31915" b="11847"/>
          <a:stretch/>
        </p:blipFill>
        <p:spPr>
          <a:xfrm>
            <a:off x="0" y="1"/>
            <a:ext cx="3835045" cy="2567531"/>
          </a:xfrm>
          <a:prstGeom prst="rect">
            <a:avLst/>
          </a:prstGeom>
        </p:spPr>
      </p:pic>
      <p:pic>
        <p:nvPicPr>
          <p:cNvPr id="7" name="Picture 6" descr="A group of people sitting around a table&#10;&#10;Description automatically generated with medium confidence">
            <a:extLst>
              <a:ext uri="{FF2B5EF4-FFF2-40B4-BE49-F238E27FC236}">
                <a16:creationId xmlns:a16="http://schemas.microsoft.com/office/drawing/2014/main" id="{50C458C8-8CAE-C1DC-C59B-C27CC5460814}"/>
              </a:ext>
            </a:extLst>
          </p:cNvPr>
          <p:cNvPicPr>
            <a:picLocks noChangeAspect="1"/>
          </p:cNvPicPr>
          <p:nvPr/>
        </p:nvPicPr>
        <p:blipFill rotWithShape="1">
          <a:blip r:embed="rId4"/>
          <a:srcRect l="2816" t="7679" r="6424" b="13151"/>
          <a:stretch/>
        </p:blipFill>
        <p:spPr>
          <a:xfrm>
            <a:off x="58529" y="3555175"/>
            <a:ext cx="3835045" cy="2567531"/>
          </a:xfrm>
          <a:prstGeom prst="rect">
            <a:avLst/>
          </a:prstGeom>
        </p:spPr>
      </p:pic>
      <p:sp>
        <p:nvSpPr>
          <p:cNvPr id="8" name="TextBox 7">
            <a:extLst>
              <a:ext uri="{FF2B5EF4-FFF2-40B4-BE49-F238E27FC236}">
                <a16:creationId xmlns:a16="http://schemas.microsoft.com/office/drawing/2014/main" id="{370A608B-7F3D-4404-0EC5-3172A6A179EB}"/>
              </a:ext>
            </a:extLst>
          </p:cNvPr>
          <p:cNvSpPr txBox="1"/>
          <p:nvPr/>
        </p:nvSpPr>
        <p:spPr>
          <a:xfrm>
            <a:off x="0" y="2723518"/>
            <a:ext cx="3835045" cy="707886"/>
          </a:xfrm>
          <a:prstGeom prst="rect">
            <a:avLst/>
          </a:prstGeom>
          <a:noFill/>
        </p:spPr>
        <p:txBody>
          <a:bodyPr wrap="square">
            <a:spAutoFit/>
          </a:bodyPr>
          <a:lstStyle/>
          <a:p>
            <a:pPr algn="just"/>
            <a:r>
              <a:rPr lang="en-GB" sz="1200" dirty="0" err="1"/>
              <a:t>Darrylin</a:t>
            </a:r>
            <a:r>
              <a:rPr lang="en-GB" sz="1200" dirty="0"/>
              <a:t> Zanuck shaping boards outside of a garage in Southern California, sometime in the 1940s</a:t>
            </a:r>
            <a:r>
              <a:rPr lang="en-GB" sz="1600" dirty="0"/>
              <a:t>.</a:t>
            </a:r>
          </a:p>
        </p:txBody>
      </p:sp>
      <p:sp>
        <p:nvSpPr>
          <p:cNvPr id="9" name="TextBox 8">
            <a:extLst>
              <a:ext uri="{FF2B5EF4-FFF2-40B4-BE49-F238E27FC236}">
                <a16:creationId xmlns:a16="http://schemas.microsoft.com/office/drawing/2014/main" id="{07CA6347-5AF3-37D6-AEA8-4C489AC6BF45}"/>
              </a:ext>
            </a:extLst>
          </p:cNvPr>
          <p:cNvSpPr txBox="1"/>
          <p:nvPr/>
        </p:nvSpPr>
        <p:spPr>
          <a:xfrm>
            <a:off x="0" y="6173118"/>
            <a:ext cx="3835046" cy="646331"/>
          </a:xfrm>
          <a:prstGeom prst="rect">
            <a:avLst/>
          </a:prstGeom>
          <a:noFill/>
        </p:spPr>
        <p:txBody>
          <a:bodyPr wrap="square">
            <a:spAutoFit/>
          </a:bodyPr>
          <a:lstStyle/>
          <a:p>
            <a:pPr algn="just"/>
            <a:r>
              <a:rPr lang="en-GB" sz="1200" dirty="0"/>
              <a:t>Tommy Zahn (black jacket) and Norma Jean Baker with a jacket over her shoulders. Los Angeles beach party, 1947.</a:t>
            </a:r>
            <a:endParaRPr lang="en-GB" sz="1600" dirty="0"/>
          </a:p>
        </p:txBody>
      </p:sp>
    </p:spTree>
    <p:extLst>
      <p:ext uri="{BB962C8B-B14F-4D97-AF65-F5344CB8AC3E}">
        <p14:creationId xmlns:p14="http://schemas.microsoft.com/office/powerpoint/2010/main" val="45667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425" y="4517819"/>
            <a:ext cx="11758409" cy="1066801"/>
          </a:xfrm>
        </p:spPr>
        <p:txBody>
          <a:bodyPr vert="horz" lIns="91440" tIns="45720" rIns="91440" bIns="45720" rtlCol="0" anchor="b">
            <a:normAutofit/>
          </a:bodyPr>
          <a:lstStyle/>
          <a:p>
            <a:pPr algn="r"/>
            <a:r>
              <a:rPr lang="en-GB" sz="4400" dirty="0"/>
              <a:t>THANK YOU </a:t>
            </a:r>
            <a:endParaRPr lang="en-US" sz="4400" dirty="0"/>
          </a:p>
        </p:txBody>
      </p:sp>
      <p:sp>
        <p:nvSpPr>
          <p:cNvPr id="4" name="TextBox 3">
            <a:extLst>
              <a:ext uri="{FF2B5EF4-FFF2-40B4-BE49-F238E27FC236}">
                <a16:creationId xmlns:a16="http://schemas.microsoft.com/office/drawing/2014/main" id="{0714B53B-CEC1-35BB-486B-3D89B76530CA}"/>
              </a:ext>
            </a:extLst>
          </p:cNvPr>
          <p:cNvSpPr txBox="1"/>
          <p:nvPr/>
        </p:nvSpPr>
        <p:spPr>
          <a:xfrm>
            <a:off x="8227223" y="8235995"/>
            <a:ext cx="2553055" cy="307777"/>
          </a:xfrm>
          <a:prstGeom prst="rect">
            <a:avLst/>
          </a:prstGeom>
          <a:noFill/>
        </p:spPr>
        <p:txBody>
          <a:bodyPr wrap="square" rtlCol="0">
            <a:spAutoFit/>
          </a:bodyPr>
          <a:lstStyle/>
          <a:p>
            <a:pPr>
              <a:spcAft>
                <a:spcPts val="600"/>
              </a:spcAft>
            </a:pPr>
            <a:r>
              <a:rPr lang="en-GB" sz="1400" dirty="0"/>
              <a:t>s.k.thomas@liverpool.ac.uk</a:t>
            </a:r>
          </a:p>
        </p:txBody>
      </p:sp>
      <p:pic>
        <p:nvPicPr>
          <p:cNvPr id="7" name="Picture 6">
            <a:extLst>
              <a:ext uri="{FF2B5EF4-FFF2-40B4-BE49-F238E27FC236}">
                <a16:creationId xmlns:a16="http://schemas.microsoft.com/office/drawing/2014/main" id="{4DBA1A4B-FEBA-E2BB-AAEB-B7FE441FD36A}"/>
              </a:ext>
            </a:extLst>
          </p:cNvPr>
          <p:cNvPicPr>
            <a:picLocks noChangeAspect="1"/>
          </p:cNvPicPr>
          <p:nvPr/>
        </p:nvPicPr>
        <p:blipFill rotWithShape="1">
          <a:blip r:embed="rId3"/>
          <a:srcRect l="686" t="2539" r="-686" b="36032"/>
          <a:stretch/>
        </p:blipFill>
        <p:spPr>
          <a:xfrm>
            <a:off x="-49361" y="6764"/>
            <a:ext cx="12361564" cy="4273816"/>
          </a:xfrm>
          <a:prstGeom prst="rect">
            <a:avLst/>
          </a:prstGeom>
        </p:spPr>
      </p:pic>
      <p:pic>
        <p:nvPicPr>
          <p:cNvPr id="8" name="Picture 7">
            <a:extLst>
              <a:ext uri="{FF2B5EF4-FFF2-40B4-BE49-F238E27FC236}">
                <a16:creationId xmlns:a16="http://schemas.microsoft.com/office/drawing/2014/main" id="{817E9B17-762B-C6D5-96C2-1DBA0F16E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0516" y="6039107"/>
            <a:ext cx="2079523" cy="358718"/>
          </a:xfrm>
          <a:prstGeom prst="rect">
            <a:avLst/>
          </a:prstGeom>
          <a:ln>
            <a:noFill/>
          </a:ln>
        </p:spPr>
      </p:pic>
    </p:spTree>
    <p:extLst>
      <p:ext uri="{BB962C8B-B14F-4D97-AF65-F5344CB8AC3E}">
        <p14:creationId xmlns:p14="http://schemas.microsoft.com/office/powerpoint/2010/main" val="3142279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2086</TotalTime>
  <Words>640</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Mesh</vt:lpstr>
      <vt:lpstr>Hollywood Don't Surf...  But Darrylin Zanuck Does</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&amp; the Horror film</dc:title>
  <dc:creator>Microsoft Office User</dc:creator>
  <cp:lastModifiedBy>MCKENNA Mark</cp:lastModifiedBy>
  <cp:revision>70</cp:revision>
  <dcterms:created xsi:type="dcterms:W3CDTF">2022-04-25T08:30:51Z</dcterms:created>
  <dcterms:modified xsi:type="dcterms:W3CDTF">2023-01-26T20:52:50Z</dcterms:modified>
</cp:coreProperties>
</file>