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77" r:id="rId5"/>
    <p:sldId id="278" r:id="rId6"/>
    <p:sldId id="264" r:id="rId7"/>
    <p:sldId id="265" r:id="rId8"/>
    <p:sldId id="266" r:id="rId9"/>
    <p:sldId id="279" r:id="rId10"/>
    <p:sldId id="280" r:id="rId11"/>
    <p:sldId id="281" r:id="rId12"/>
    <p:sldId id="276" r:id="rId13"/>
    <p:sldId id="283" r:id="rId14"/>
    <p:sldId id="268" r:id="rId15"/>
    <p:sldId id="269"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4E812-A78B-1017-761E-D81FF7FED638}" v="529" dt="2023-11-23T18:21:44.805"/>
    <p1510:client id="{46B4695F-4709-0A47-E52E-DA64AD699DA5}" v="709" dt="2023-11-23T19:55:17.754"/>
    <p1510:client id="{A376B35B-BE26-4370-A992-56A9887FD97C}" v="225" dt="2023-11-20T12:01:14.274"/>
    <p1510:client id="{F5537DD7-3775-9785-F008-7A4DCB71DF77}" v="1348" dt="2023-11-24T12:47:03.052"/>
    <p1510:client id="{FE13CB7F-6513-C1F4-FA05-576D395622BC}" v="88" dt="2023-11-22T10:03:11.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6" d="100"/>
          <a:sy n="96"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59167-85D0-4ED7-94C6-645BDAC65C1D}" type="doc">
      <dgm:prSet loTypeId="urn:microsoft.com/office/officeart/2016/7/layout/BasicLinearProcessNumbered" loCatId="process" qsTypeId="urn:microsoft.com/office/officeart/2005/8/quickstyle/simple2" qsCatId="simple" csTypeId="urn:microsoft.com/office/officeart/2005/8/colors/colorful5" csCatId="colorful" phldr="1"/>
      <dgm:spPr/>
      <dgm:t>
        <a:bodyPr/>
        <a:lstStyle/>
        <a:p>
          <a:endParaRPr lang="en-US"/>
        </a:p>
      </dgm:t>
    </dgm:pt>
    <dgm:pt modelId="{5AF16C97-9EEF-4EB1-B4F0-A38F2BD513CF}">
      <dgm:prSet/>
      <dgm:spPr/>
      <dgm:t>
        <a:bodyPr/>
        <a:lstStyle/>
        <a:p>
          <a:pPr>
            <a:lnSpc>
              <a:spcPct val="100000"/>
            </a:lnSpc>
          </a:pPr>
          <a:r>
            <a:rPr lang="en-US" b="1">
              <a:latin typeface="Calibri"/>
              <a:ea typeface="Calibri"/>
              <a:cs typeface="Calibri"/>
            </a:rPr>
            <a:t>What do we mean by harmful practices?</a:t>
          </a:r>
        </a:p>
      </dgm:t>
    </dgm:pt>
    <dgm:pt modelId="{CF201E33-7B85-46ED-B944-A6991DA5F3E7}" type="parTrans" cxnId="{CB4C026C-50D4-42F9-BC2E-32B8064B7038}">
      <dgm:prSet/>
      <dgm:spPr/>
      <dgm:t>
        <a:bodyPr/>
        <a:lstStyle/>
        <a:p>
          <a:endParaRPr lang="en-US"/>
        </a:p>
      </dgm:t>
    </dgm:pt>
    <dgm:pt modelId="{DE58155D-70A7-4294-9942-3404C24EDE9B}" type="sibTrans" cxnId="{CB4C026C-50D4-42F9-BC2E-32B8064B7038}">
      <dgm:prSet phldrT="1"/>
      <dgm:spPr/>
      <dgm:t>
        <a:bodyPr/>
        <a:lstStyle/>
        <a:p>
          <a:r>
            <a:rPr lang="en-US"/>
            <a:t>1</a:t>
          </a:r>
        </a:p>
      </dgm:t>
    </dgm:pt>
    <dgm:pt modelId="{8A330B50-BDE2-4CE4-B79C-742000C84F76}">
      <dgm:prSet/>
      <dgm:spPr/>
      <dgm:t>
        <a:bodyPr/>
        <a:lstStyle/>
        <a:p>
          <a:pPr>
            <a:lnSpc>
              <a:spcPct val="100000"/>
            </a:lnSpc>
          </a:pPr>
          <a:r>
            <a:rPr lang="en-US" b="1">
              <a:latin typeface="Calibri"/>
              <a:ea typeface="Calibri"/>
              <a:cs typeface="Calibri"/>
            </a:rPr>
            <a:t>Drivers and Intersectionality</a:t>
          </a:r>
        </a:p>
      </dgm:t>
    </dgm:pt>
    <dgm:pt modelId="{F239FD75-AB11-4F3A-BB29-F6D6A93BBE33}" type="parTrans" cxnId="{4A34D053-8024-4BE9-8DB4-2F70765F1E79}">
      <dgm:prSet/>
      <dgm:spPr/>
      <dgm:t>
        <a:bodyPr/>
        <a:lstStyle/>
        <a:p>
          <a:endParaRPr lang="en-US"/>
        </a:p>
      </dgm:t>
    </dgm:pt>
    <dgm:pt modelId="{AE17DBFF-91CC-4241-A96B-8B3D020DAE68}" type="sibTrans" cxnId="{4A34D053-8024-4BE9-8DB4-2F70765F1E79}">
      <dgm:prSet phldrT="2"/>
      <dgm:spPr/>
      <dgm:t>
        <a:bodyPr/>
        <a:lstStyle/>
        <a:p>
          <a:r>
            <a:rPr lang="en-US"/>
            <a:t>2</a:t>
          </a:r>
        </a:p>
      </dgm:t>
    </dgm:pt>
    <dgm:pt modelId="{1CD19938-81A3-4E05-B5A4-D15EE63491F3}">
      <dgm:prSet phldr="0"/>
      <dgm:spPr/>
      <dgm:t>
        <a:bodyPr/>
        <a:lstStyle/>
        <a:p>
          <a:pPr>
            <a:lnSpc>
              <a:spcPct val="100000"/>
            </a:lnSpc>
          </a:pPr>
          <a:r>
            <a:rPr lang="en-US" b="1">
              <a:latin typeface="Calibri"/>
              <a:ea typeface="Calibri"/>
              <a:cs typeface="Arial"/>
            </a:rPr>
            <a:t>Public health implications</a:t>
          </a:r>
        </a:p>
      </dgm:t>
    </dgm:pt>
    <dgm:pt modelId="{477AE23F-DFA0-4EF5-A0E6-61EC8AF9E987}" type="parTrans" cxnId="{63E192C2-F065-4952-A2CD-089B41E2E91F}">
      <dgm:prSet/>
      <dgm:spPr/>
    </dgm:pt>
    <dgm:pt modelId="{1FCF15FA-B08F-4445-B02D-9CC3C02DEE82}" type="sibTrans" cxnId="{63E192C2-F065-4952-A2CD-089B41E2E91F}">
      <dgm:prSet phldrT="3"/>
      <dgm:spPr/>
      <dgm:t>
        <a:bodyPr/>
        <a:lstStyle/>
        <a:p>
          <a:r>
            <a:rPr lang="en-US"/>
            <a:t>3</a:t>
          </a:r>
        </a:p>
      </dgm:t>
    </dgm:pt>
    <dgm:pt modelId="{6BE4F0A3-37C2-48F0-85C1-51D81A5E0078}">
      <dgm:prSet phldr="0"/>
      <dgm:spPr/>
      <dgm:t>
        <a:bodyPr/>
        <a:lstStyle/>
        <a:p>
          <a:pPr>
            <a:lnSpc>
              <a:spcPct val="100000"/>
            </a:lnSpc>
          </a:pPr>
          <a:r>
            <a:rPr lang="en-US" b="1">
              <a:latin typeface="Calibri"/>
              <a:ea typeface="Calibri"/>
              <a:cs typeface="Arial"/>
            </a:rPr>
            <a:t>Essential measures to be taken</a:t>
          </a:r>
        </a:p>
      </dgm:t>
    </dgm:pt>
    <dgm:pt modelId="{443307AD-550D-48EA-BB66-6634AC8E9B0D}" type="parTrans" cxnId="{963A8BB9-D00F-40AE-89A5-A48986E2EF64}">
      <dgm:prSet/>
      <dgm:spPr/>
    </dgm:pt>
    <dgm:pt modelId="{6541A12F-A873-46F3-8EE5-AACB905BC647}" type="sibTrans" cxnId="{963A8BB9-D00F-40AE-89A5-A48986E2EF64}">
      <dgm:prSet phldrT="4"/>
      <dgm:spPr/>
      <dgm:t>
        <a:bodyPr/>
        <a:lstStyle/>
        <a:p>
          <a:r>
            <a:rPr lang="en-US"/>
            <a:t>4</a:t>
          </a:r>
        </a:p>
      </dgm:t>
    </dgm:pt>
    <dgm:pt modelId="{E849EBD4-B44E-4559-A61B-60AF7D1E246E}" type="pres">
      <dgm:prSet presAssocID="{5EB59167-85D0-4ED7-94C6-645BDAC65C1D}" presName="Name0" presStyleCnt="0">
        <dgm:presLayoutVars>
          <dgm:animLvl val="lvl"/>
          <dgm:resizeHandles val="exact"/>
        </dgm:presLayoutVars>
      </dgm:prSet>
      <dgm:spPr/>
      <dgm:t>
        <a:bodyPr/>
        <a:lstStyle/>
        <a:p>
          <a:endParaRPr lang="en-US"/>
        </a:p>
      </dgm:t>
    </dgm:pt>
    <dgm:pt modelId="{4953C6F8-3EE9-4FFB-B41A-C98DCEA1BAB3}" type="pres">
      <dgm:prSet presAssocID="{5AF16C97-9EEF-4EB1-B4F0-A38F2BD513CF}" presName="compositeNode" presStyleCnt="0">
        <dgm:presLayoutVars>
          <dgm:bulletEnabled val="1"/>
        </dgm:presLayoutVars>
      </dgm:prSet>
      <dgm:spPr/>
    </dgm:pt>
    <dgm:pt modelId="{154FCBE4-A04A-4E02-880C-B10F34338F2E}" type="pres">
      <dgm:prSet presAssocID="{5AF16C97-9EEF-4EB1-B4F0-A38F2BD513CF}" presName="bgRect" presStyleLbl="bgAccFollowNode1" presStyleIdx="0" presStyleCnt="4"/>
      <dgm:spPr/>
      <dgm:t>
        <a:bodyPr/>
        <a:lstStyle/>
        <a:p>
          <a:endParaRPr lang="en-US"/>
        </a:p>
      </dgm:t>
    </dgm:pt>
    <dgm:pt modelId="{293F05BB-1A51-42AA-A777-505B88481347}" type="pres">
      <dgm:prSet presAssocID="{DE58155D-70A7-4294-9942-3404C24EDE9B}" presName="sibTransNodeCircle" presStyleLbl="alignNode1" presStyleIdx="0" presStyleCnt="8">
        <dgm:presLayoutVars>
          <dgm:chMax val="0"/>
          <dgm:bulletEnabled/>
        </dgm:presLayoutVars>
      </dgm:prSet>
      <dgm:spPr/>
      <dgm:t>
        <a:bodyPr/>
        <a:lstStyle/>
        <a:p>
          <a:endParaRPr lang="en-US"/>
        </a:p>
      </dgm:t>
    </dgm:pt>
    <dgm:pt modelId="{12EA4DE6-49ED-4602-A87E-3FE7D254BC15}" type="pres">
      <dgm:prSet presAssocID="{5AF16C97-9EEF-4EB1-B4F0-A38F2BD513CF}" presName="bottomLine" presStyleLbl="alignNode1" presStyleIdx="1" presStyleCnt="8">
        <dgm:presLayoutVars/>
      </dgm:prSet>
      <dgm:spPr/>
    </dgm:pt>
    <dgm:pt modelId="{0DDDE046-2B1E-4852-BC98-E5D7615D9A26}" type="pres">
      <dgm:prSet presAssocID="{5AF16C97-9EEF-4EB1-B4F0-A38F2BD513CF}" presName="nodeText" presStyleLbl="bgAccFollowNode1" presStyleIdx="0" presStyleCnt="4">
        <dgm:presLayoutVars>
          <dgm:bulletEnabled val="1"/>
        </dgm:presLayoutVars>
      </dgm:prSet>
      <dgm:spPr/>
      <dgm:t>
        <a:bodyPr/>
        <a:lstStyle/>
        <a:p>
          <a:endParaRPr lang="en-US"/>
        </a:p>
      </dgm:t>
    </dgm:pt>
    <dgm:pt modelId="{C08B27D7-9179-4C8E-83E6-5C6B18C0F473}" type="pres">
      <dgm:prSet presAssocID="{DE58155D-70A7-4294-9942-3404C24EDE9B}" presName="sibTrans" presStyleCnt="0"/>
      <dgm:spPr/>
    </dgm:pt>
    <dgm:pt modelId="{EEF8E16A-3936-4471-852F-75068C803F9E}" type="pres">
      <dgm:prSet presAssocID="{8A330B50-BDE2-4CE4-B79C-742000C84F76}" presName="compositeNode" presStyleCnt="0">
        <dgm:presLayoutVars>
          <dgm:bulletEnabled val="1"/>
        </dgm:presLayoutVars>
      </dgm:prSet>
      <dgm:spPr/>
    </dgm:pt>
    <dgm:pt modelId="{BAE5BEC9-89FB-4690-A852-CC497222CED5}" type="pres">
      <dgm:prSet presAssocID="{8A330B50-BDE2-4CE4-B79C-742000C84F76}" presName="bgRect" presStyleLbl="bgAccFollowNode1" presStyleIdx="1" presStyleCnt="4"/>
      <dgm:spPr/>
      <dgm:t>
        <a:bodyPr/>
        <a:lstStyle/>
        <a:p>
          <a:endParaRPr lang="en-US"/>
        </a:p>
      </dgm:t>
    </dgm:pt>
    <dgm:pt modelId="{9E67A3DE-3D6B-405A-A59B-A32BE99ACB17}" type="pres">
      <dgm:prSet presAssocID="{AE17DBFF-91CC-4241-A96B-8B3D020DAE68}" presName="sibTransNodeCircle" presStyleLbl="alignNode1" presStyleIdx="2" presStyleCnt="8">
        <dgm:presLayoutVars>
          <dgm:chMax val="0"/>
          <dgm:bulletEnabled/>
        </dgm:presLayoutVars>
      </dgm:prSet>
      <dgm:spPr/>
      <dgm:t>
        <a:bodyPr/>
        <a:lstStyle/>
        <a:p>
          <a:endParaRPr lang="en-US"/>
        </a:p>
      </dgm:t>
    </dgm:pt>
    <dgm:pt modelId="{850EEE69-5013-47B9-8D85-5DC4A3D25FB8}" type="pres">
      <dgm:prSet presAssocID="{8A330B50-BDE2-4CE4-B79C-742000C84F76}" presName="bottomLine" presStyleLbl="alignNode1" presStyleIdx="3" presStyleCnt="8">
        <dgm:presLayoutVars/>
      </dgm:prSet>
      <dgm:spPr/>
    </dgm:pt>
    <dgm:pt modelId="{4E5D75AB-4E2A-4C3F-B110-50A7C87DBC60}" type="pres">
      <dgm:prSet presAssocID="{8A330B50-BDE2-4CE4-B79C-742000C84F76}" presName="nodeText" presStyleLbl="bgAccFollowNode1" presStyleIdx="1" presStyleCnt="4">
        <dgm:presLayoutVars>
          <dgm:bulletEnabled val="1"/>
        </dgm:presLayoutVars>
      </dgm:prSet>
      <dgm:spPr/>
      <dgm:t>
        <a:bodyPr/>
        <a:lstStyle/>
        <a:p>
          <a:endParaRPr lang="en-US"/>
        </a:p>
      </dgm:t>
    </dgm:pt>
    <dgm:pt modelId="{90ED35AB-0F6B-4DD5-A79B-0C599BAD9E3C}" type="pres">
      <dgm:prSet presAssocID="{AE17DBFF-91CC-4241-A96B-8B3D020DAE68}" presName="sibTrans" presStyleCnt="0"/>
      <dgm:spPr/>
    </dgm:pt>
    <dgm:pt modelId="{2C6FC2C7-3FA5-4F4A-B647-20A245E97353}" type="pres">
      <dgm:prSet presAssocID="{1CD19938-81A3-4E05-B5A4-D15EE63491F3}" presName="compositeNode" presStyleCnt="0">
        <dgm:presLayoutVars>
          <dgm:bulletEnabled val="1"/>
        </dgm:presLayoutVars>
      </dgm:prSet>
      <dgm:spPr/>
    </dgm:pt>
    <dgm:pt modelId="{EE59DCAE-BBA8-492C-89B9-952CBE3EBB0D}" type="pres">
      <dgm:prSet presAssocID="{1CD19938-81A3-4E05-B5A4-D15EE63491F3}" presName="bgRect" presStyleLbl="bgAccFollowNode1" presStyleIdx="2" presStyleCnt="4"/>
      <dgm:spPr/>
      <dgm:t>
        <a:bodyPr/>
        <a:lstStyle/>
        <a:p>
          <a:endParaRPr lang="en-US"/>
        </a:p>
      </dgm:t>
    </dgm:pt>
    <dgm:pt modelId="{49E0B848-4D3B-41FB-99B6-868FB555CAB6}" type="pres">
      <dgm:prSet presAssocID="{1FCF15FA-B08F-4445-B02D-9CC3C02DEE82}" presName="sibTransNodeCircle" presStyleLbl="alignNode1" presStyleIdx="4" presStyleCnt="8">
        <dgm:presLayoutVars>
          <dgm:chMax val="0"/>
          <dgm:bulletEnabled/>
        </dgm:presLayoutVars>
      </dgm:prSet>
      <dgm:spPr/>
      <dgm:t>
        <a:bodyPr/>
        <a:lstStyle/>
        <a:p>
          <a:endParaRPr lang="en-US"/>
        </a:p>
      </dgm:t>
    </dgm:pt>
    <dgm:pt modelId="{D15FDDBB-5604-434E-BA5B-242B8F7F47F2}" type="pres">
      <dgm:prSet presAssocID="{1CD19938-81A3-4E05-B5A4-D15EE63491F3}" presName="bottomLine" presStyleLbl="alignNode1" presStyleIdx="5" presStyleCnt="8">
        <dgm:presLayoutVars/>
      </dgm:prSet>
      <dgm:spPr/>
    </dgm:pt>
    <dgm:pt modelId="{C6A2826D-B75F-46A5-8C84-2A74E01EBAFB}" type="pres">
      <dgm:prSet presAssocID="{1CD19938-81A3-4E05-B5A4-D15EE63491F3}" presName="nodeText" presStyleLbl="bgAccFollowNode1" presStyleIdx="2" presStyleCnt="4">
        <dgm:presLayoutVars>
          <dgm:bulletEnabled val="1"/>
        </dgm:presLayoutVars>
      </dgm:prSet>
      <dgm:spPr/>
      <dgm:t>
        <a:bodyPr/>
        <a:lstStyle/>
        <a:p>
          <a:endParaRPr lang="en-US"/>
        </a:p>
      </dgm:t>
    </dgm:pt>
    <dgm:pt modelId="{A54AA136-E669-4645-B29B-CFC26DB9EAF6}" type="pres">
      <dgm:prSet presAssocID="{1FCF15FA-B08F-4445-B02D-9CC3C02DEE82}" presName="sibTrans" presStyleCnt="0"/>
      <dgm:spPr/>
    </dgm:pt>
    <dgm:pt modelId="{B87EF467-2472-4546-83E4-F31C6673C477}" type="pres">
      <dgm:prSet presAssocID="{6BE4F0A3-37C2-48F0-85C1-51D81A5E0078}" presName="compositeNode" presStyleCnt="0">
        <dgm:presLayoutVars>
          <dgm:bulletEnabled val="1"/>
        </dgm:presLayoutVars>
      </dgm:prSet>
      <dgm:spPr/>
    </dgm:pt>
    <dgm:pt modelId="{66748BAD-DA67-47B2-8AB9-7C884F9EB13F}" type="pres">
      <dgm:prSet presAssocID="{6BE4F0A3-37C2-48F0-85C1-51D81A5E0078}" presName="bgRect" presStyleLbl="bgAccFollowNode1" presStyleIdx="3" presStyleCnt="4"/>
      <dgm:spPr/>
      <dgm:t>
        <a:bodyPr/>
        <a:lstStyle/>
        <a:p>
          <a:endParaRPr lang="en-US"/>
        </a:p>
      </dgm:t>
    </dgm:pt>
    <dgm:pt modelId="{0EE502CD-0974-4AB6-9D69-5B27CA63566E}" type="pres">
      <dgm:prSet presAssocID="{6541A12F-A873-46F3-8EE5-AACB905BC647}" presName="sibTransNodeCircle" presStyleLbl="alignNode1" presStyleIdx="6" presStyleCnt="8">
        <dgm:presLayoutVars>
          <dgm:chMax val="0"/>
          <dgm:bulletEnabled/>
        </dgm:presLayoutVars>
      </dgm:prSet>
      <dgm:spPr/>
      <dgm:t>
        <a:bodyPr/>
        <a:lstStyle/>
        <a:p>
          <a:endParaRPr lang="en-US"/>
        </a:p>
      </dgm:t>
    </dgm:pt>
    <dgm:pt modelId="{06398D8A-80F9-4001-984D-40CFA8920B3B}" type="pres">
      <dgm:prSet presAssocID="{6BE4F0A3-37C2-48F0-85C1-51D81A5E0078}" presName="bottomLine" presStyleLbl="alignNode1" presStyleIdx="7" presStyleCnt="8">
        <dgm:presLayoutVars/>
      </dgm:prSet>
      <dgm:spPr/>
    </dgm:pt>
    <dgm:pt modelId="{1323C394-2330-4A72-9557-CC7A938242A8}" type="pres">
      <dgm:prSet presAssocID="{6BE4F0A3-37C2-48F0-85C1-51D81A5E0078}" presName="nodeText" presStyleLbl="bgAccFollowNode1" presStyleIdx="3" presStyleCnt="4">
        <dgm:presLayoutVars>
          <dgm:bulletEnabled val="1"/>
        </dgm:presLayoutVars>
      </dgm:prSet>
      <dgm:spPr/>
      <dgm:t>
        <a:bodyPr/>
        <a:lstStyle/>
        <a:p>
          <a:endParaRPr lang="en-US"/>
        </a:p>
      </dgm:t>
    </dgm:pt>
  </dgm:ptLst>
  <dgm:cxnLst>
    <dgm:cxn modelId="{60639B50-2FB8-4000-99D2-4413A0AE70D9}" type="presOf" srcId="{6BE4F0A3-37C2-48F0-85C1-51D81A5E0078}" destId="{66748BAD-DA67-47B2-8AB9-7C884F9EB13F}" srcOrd="0" destOrd="0" presId="urn:microsoft.com/office/officeart/2016/7/layout/BasicLinearProcessNumbered"/>
    <dgm:cxn modelId="{8A5BB215-3D05-4C30-8DEE-92C3D44A8629}" type="presOf" srcId="{8A330B50-BDE2-4CE4-B79C-742000C84F76}" destId="{BAE5BEC9-89FB-4690-A852-CC497222CED5}" srcOrd="0" destOrd="0" presId="urn:microsoft.com/office/officeart/2016/7/layout/BasicLinearProcessNumbered"/>
    <dgm:cxn modelId="{91F8DD65-8F5F-4D46-A285-81637AFFB34D}" type="presOf" srcId="{6BE4F0A3-37C2-48F0-85C1-51D81A5E0078}" destId="{1323C394-2330-4A72-9557-CC7A938242A8}" srcOrd="1" destOrd="0" presId="urn:microsoft.com/office/officeart/2016/7/layout/BasicLinearProcessNumbered"/>
    <dgm:cxn modelId="{63E192C2-F065-4952-A2CD-089B41E2E91F}" srcId="{5EB59167-85D0-4ED7-94C6-645BDAC65C1D}" destId="{1CD19938-81A3-4E05-B5A4-D15EE63491F3}" srcOrd="2" destOrd="0" parTransId="{477AE23F-DFA0-4EF5-A0E6-61EC8AF9E987}" sibTransId="{1FCF15FA-B08F-4445-B02D-9CC3C02DEE82}"/>
    <dgm:cxn modelId="{07C3C9A4-16A3-491F-92BA-2AC811A1CAED}" type="presOf" srcId="{1CD19938-81A3-4E05-B5A4-D15EE63491F3}" destId="{C6A2826D-B75F-46A5-8C84-2A74E01EBAFB}" srcOrd="1" destOrd="0" presId="urn:microsoft.com/office/officeart/2016/7/layout/BasicLinearProcessNumbered"/>
    <dgm:cxn modelId="{4A34D053-8024-4BE9-8DB4-2F70765F1E79}" srcId="{5EB59167-85D0-4ED7-94C6-645BDAC65C1D}" destId="{8A330B50-BDE2-4CE4-B79C-742000C84F76}" srcOrd="1" destOrd="0" parTransId="{F239FD75-AB11-4F3A-BB29-F6D6A93BBE33}" sibTransId="{AE17DBFF-91CC-4241-A96B-8B3D020DAE68}"/>
    <dgm:cxn modelId="{963A8BB9-D00F-40AE-89A5-A48986E2EF64}" srcId="{5EB59167-85D0-4ED7-94C6-645BDAC65C1D}" destId="{6BE4F0A3-37C2-48F0-85C1-51D81A5E0078}" srcOrd="3" destOrd="0" parTransId="{443307AD-550D-48EA-BB66-6634AC8E9B0D}" sibTransId="{6541A12F-A873-46F3-8EE5-AACB905BC647}"/>
    <dgm:cxn modelId="{1CBD7C22-4FC5-42F5-B950-31214A8AA861}" type="presOf" srcId="{8A330B50-BDE2-4CE4-B79C-742000C84F76}" destId="{4E5D75AB-4E2A-4C3F-B110-50A7C87DBC60}" srcOrd="1" destOrd="0" presId="urn:microsoft.com/office/officeart/2016/7/layout/BasicLinearProcessNumbered"/>
    <dgm:cxn modelId="{69A5A915-3169-419E-A9A9-FA8CD40BC9A2}" type="presOf" srcId="{1CD19938-81A3-4E05-B5A4-D15EE63491F3}" destId="{EE59DCAE-BBA8-492C-89B9-952CBE3EBB0D}" srcOrd="0" destOrd="0" presId="urn:microsoft.com/office/officeart/2016/7/layout/BasicLinearProcessNumbered"/>
    <dgm:cxn modelId="{5AB1141F-AF55-4580-8EAA-F2B2DE08003C}" type="presOf" srcId="{5EB59167-85D0-4ED7-94C6-645BDAC65C1D}" destId="{E849EBD4-B44E-4559-A61B-60AF7D1E246E}" srcOrd="0" destOrd="0" presId="urn:microsoft.com/office/officeart/2016/7/layout/BasicLinearProcessNumbered"/>
    <dgm:cxn modelId="{3D1B2126-58BC-40E1-9F5C-755BDB2DBA7B}" type="presOf" srcId="{5AF16C97-9EEF-4EB1-B4F0-A38F2BD513CF}" destId="{154FCBE4-A04A-4E02-880C-B10F34338F2E}" srcOrd="0" destOrd="0" presId="urn:microsoft.com/office/officeart/2016/7/layout/BasicLinearProcessNumbered"/>
    <dgm:cxn modelId="{52167EF1-053C-48BD-B369-0C8AEE0387C0}" type="presOf" srcId="{5AF16C97-9EEF-4EB1-B4F0-A38F2BD513CF}" destId="{0DDDE046-2B1E-4852-BC98-E5D7615D9A26}" srcOrd="1" destOrd="0" presId="urn:microsoft.com/office/officeart/2016/7/layout/BasicLinearProcessNumbered"/>
    <dgm:cxn modelId="{33394A0B-8958-4360-BD9E-FB00429CC319}" type="presOf" srcId="{1FCF15FA-B08F-4445-B02D-9CC3C02DEE82}" destId="{49E0B848-4D3B-41FB-99B6-868FB555CAB6}" srcOrd="0" destOrd="0" presId="urn:microsoft.com/office/officeart/2016/7/layout/BasicLinearProcessNumbered"/>
    <dgm:cxn modelId="{95FCD424-ADC4-4688-B05C-1B317E17419C}" type="presOf" srcId="{6541A12F-A873-46F3-8EE5-AACB905BC647}" destId="{0EE502CD-0974-4AB6-9D69-5B27CA63566E}" srcOrd="0" destOrd="0" presId="urn:microsoft.com/office/officeart/2016/7/layout/BasicLinearProcessNumbered"/>
    <dgm:cxn modelId="{8C00A76D-1D9C-4DB8-B6D4-34136CBFC45E}" type="presOf" srcId="{AE17DBFF-91CC-4241-A96B-8B3D020DAE68}" destId="{9E67A3DE-3D6B-405A-A59B-A32BE99ACB17}" srcOrd="0" destOrd="0" presId="urn:microsoft.com/office/officeart/2016/7/layout/BasicLinearProcessNumbered"/>
    <dgm:cxn modelId="{CB4C026C-50D4-42F9-BC2E-32B8064B7038}" srcId="{5EB59167-85D0-4ED7-94C6-645BDAC65C1D}" destId="{5AF16C97-9EEF-4EB1-B4F0-A38F2BD513CF}" srcOrd="0" destOrd="0" parTransId="{CF201E33-7B85-46ED-B944-A6991DA5F3E7}" sibTransId="{DE58155D-70A7-4294-9942-3404C24EDE9B}"/>
    <dgm:cxn modelId="{E97038EA-0E2E-4E80-9706-F9743A5E8961}" type="presOf" srcId="{DE58155D-70A7-4294-9942-3404C24EDE9B}" destId="{293F05BB-1A51-42AA-A777-505B88481347}" srcOrd="0" destOrd="0" presId="urn:microsoft.com/office/officeart/2016/7/layout/BasicLinearProcessNumbered"/>
    <dgm:cxn modelId="{D3EE43A5-ABD4-41FA-864A-D2BF76E142F2}" type="presParOf" srcId="{E849EBD4-B44E-4559-A61B-60AF7D1E246E}" destId="{4953C6F8-3EE9-4FFB-B41A-C98DCEA1BAB3}" srcOrd="0" destOrd="0" presId="urn:microsoft.com/office/officeart/2016/7/layout/BasicLinearProcessNumbered"/>
    <dgm:cxn modelId="{5B7891A4-615F-4F33-8A2F-9AEC741A4255}" type="presParOf" srcId="{4953C6F8-3EE9-4FFB-B41A-C98DCEA1BAB3}" destId="{154FCBE4-A04A-4E02-880C-B10F34338F2E}" srcOrd="0" destOrd="0" presId="urn:microsoft.com/office/officeart/2016/7/layout/BasicLinearProcessNumbered"/>
    <dgm:cxn modelId="{B44E5AF3-93C6-4E5A-81E9-6EED4A21D38A}" type="presParOf" srcId="{4953C6F8-3EE9-4FFB-B41A-C98DCEA1BAB3}" destId="{293F05BB-1A51-42AA-A777-505B88481347}" srcOrd="1" destOrd="0" presId="urn:microsoft.com/office/officeart/2016/7/layout/BasicLinearProcessNumbered"/>
    <dgm:cxn modelId="{EC507C43-CC52-4402-88E7-B3EEEFBDCC27}" type="presParOf" srcId="{4953C6F8-3EE9-4FFB-B41A-C98DCEA1BAB3}" destId="{12EA4DE6-49ED-4602-A87E-3FE7D254BC15}" srcOrd="2" destOrd="0" presId="urn:microsoft.com/office/officeart/2016/7/layout/BasicLinearProcessNumbered"/>
    <dgm:cxn modelId="{69874221-4211-4CF8-8B6D-BAB1BAD86735}" type="presParOf" srcId="{4953C6F8-3EE9-4FFB-B41A-C98DCEA1BAB3}" destId="{0DDDE046-2B1E-4852-BC98-E5D7615D9A26}" srcOrd="3" destOrd="0" presId="urn:microsoft.com/office/officeart/2016/7/layout/BasicLinearProcessNumbered"/>
    <dgm:cxn modelId="{37838224-39CD-4F3E-AB1B-548D6376AC0F}" type="presParOf" srcId="{E849EBD4-B44E-4559-A61B-60AF7D1E246E}" destId="{C08B27D7-9179-4C8E-83E6-5C6B18C0F473}" srcOrd="1" destOrd="0" presId="urn:microsoft.com/office/officeart/2016/7/layout/BasicLinearProcessNumbered"/>
    <dgm:cxn modelId="{E46988BE-A600-48B2-8523-163CFFBF77BB}" type="presParOf" srcId="{E849EBD4-B44E-4559-A61B-60AF7D1E246E}" destId="{EEF8E16A-3936-4471-852F-75068C803F9E}" srcOrd="2" destOrd="0" presId="urn:microsoft.com/office/officeart/2016/7/layout/BasicLinearProcessNumbered"/>
    <dgm:cxn modelId="{D5AAFEFA-B868-4A89-8197-F252E815DA2D}" type="presParOf" srcId="{EEF8E16A-3936-4471-852F-75068C803F9E}" destId="{BAE5BEC9-89FB-4690-A852-CC497222CED5}" srcOrd="0" destOrd="0" presId="urn:microsoft.com/office/officeart/2016/7/layout/BasicLinearProcessNumbered"/>
    <dgm:cxn modelId="{F81006E3-3B37-4B86-AAA7-A10043485746}" type="presParOf" srcId="{EEF8E16A-3936-4471-852F-75068C803F9E}" destId="{9E67A3DE-3D6B-405A-A59B-A32BE99ACB17}" srcOrd="1" destOrd="0" presId="urn:microsoft.com/office/officeart/2016/7/layout/BasicLinearProcessNumbered"/>
    <dgm:cxn modelId="{C5E5796A-A5E5-4910-9DF4-42D6DAA2B306}" type="presParOf" srcId="{EEF8E16A-3936-4471-852F-75068C803F9E}" destId="{850EEE69-5013-47B9-8D85-5DC4A3D25FB8}" srcOrd="2" destOrd="0" presId="urn:microsoft.com/office/officeart/2016/7/layout/BasicLinearProcessNumbered"/>
    <dgm:cxn modelId="{21B8D991-6645-4896-8F79-A287C3B9075D}" type="presParOf" srcId="{EEF8E16A-3936-4471-852F-75068C803F9E}" destId="{4E5D75AB-4E2A-4C3F-B110-50A7C87DBC60}" srcOrd="3" destOrd="0" presId="urn:microsoft.com/office/officeart/2016/7/layout/BasicLinearProcessNumbered"/>
    <dgm:cxn modelId="{D9EB933A-7911-4F34-960A-E2AC2A24B3B3}" type="presParOf" srcId="{E849EBD4-B44E-4559-A61B-60AF7D1E246E}" destId="{90ED35AB-0F6B-4DD5-A79B-0C599BAD9E3C}" srcOrd="3" destOrd="0" presId="urn:microsoft.com/office/officeart/2016/7/layout/BasicLinearProcessNumbered"/>
    <dgm:cxn modelId="{CE6D32A4-4866-4F68-B370-D3B8DDB48874}" type="presParOf" srcId="{E849EBD4-B44E-4559-A61B-60AF7D1E246E}" destId="{2C6FC2C7-3FA5-4F4A-B647-20A245E97353}" srcOrd="4" destOrd="0" presId="urn:microsoft.com/office/officeart/2016/7/layout/BasicLinearProcessNumbered"/>
    <dgm:cxn modelId="{9C0A90CD-CE86-41CA-9924-D2DC45993D74}" type="presParOf" srcId="{2C6FC2C7-3FA5-4F4A-B647-20A245E97353}" destId="{EE59DCAE-BBA8-492C-89B9-952CBE3EBB0D}" srcOrd="0" destOrd="0" presId="urn:microsoft.com/office/officeart/2016/7/layout/BasicLinearProcessNumbered"/>
    <dgm:cxn modelId="{FDEA2C3F-6B9A-4BCD-8E0E-4E7FD8946EA3}" type="presParOf" srcId="{2C6FC2C7-3FA5-4F4A-B647-20A245E97353}" destId="{49E0B848-4D3B-41FB-99B6-868FB555CAB6}" srcOrd="1" destOrd="0" presId="urn:microsoft.com/office/officeart/2016/7/layout/BasicLinearProcessNumbered"/>
    <dgm:cxn modelId="{5B1A9DF8-B603-48F4-8054-C4C98D6B4DF7}" type="presParOf" srcId="{2C6FC2C7-3FA5-4F4A-B647-20A245E97353}" destId="{D15FDDBB-5604-434E-BA5B-242B8F7F47F2}" srcOrd="2" destOrd="0" presId="urn:microsoft.com/office/officeart/2016/7/layout/BasicLinearProcessNumbered"/>
    <dgm:cxn modelId="{C9B9290C-5608-41BD-A96C-DFEC0416C6B3}" type="presParOf" srcId="{2C6FC2C7-3FA5-4F4A-B647-20A245E97353}" destId="{C6A2826D-B75F-46A5-8C84-2A74E01EBAFB}" srcOrd="3" destOrd="0" presId="urn:microsoft.com/office/officeart/2016/7/layout/BasicLinearProcessNumbered"/>
    <dgm:cxn modelId="{A3B974D7-2B71-4308-A05B-AAB3527302DB}" type="presParOf" srcId="{E849EBD4-B44E-4559-A61B-60AF7D1E246E}" destId="{A54AA136-E669-4645-B29B-CFC26DB9EAF6}" srcOrd="5" destOrd="0" presId="urn:microsoft.com/office/officeart/2016/7/layout/BasicLinearProcessNumbered"/>
    <dgm:cxn modelId="{D8A4B910-C540-4273-9C8B-9892795F607B}" type="presParOf" srcId="{E849EBD4-B44E-4559-A61B-60AF7D1E246E}" destId="{B87EF467-2472-4546-83E4-F31C6673C477}" srcOrd="6" destOrd="0" presId="urn:microsoft.com/office/officeart/2016/7/layout/BasicLinearProcessNumbered"/>
    <dgm:cxn modelId="{67EF647F-8DE8-4E9D-BD95-F536A9600F65}" type="presParOf" srcId="{B87EF467-2472-4546-83E4-F31C6673C477}" destId="{66748BAD-DA67-47B2-8AB9-7C884F9EB13F}" srcOrd="0" destOrd="0" presId="urn:microsoft.com/office/officeart/2016/7/layout/BasicLinearProcessNumbered"/>
    <dgm:cxn modelId="{89ED81FE-F5D4-4FBB-B926-93D7C1BBDA10}" type="presParOf" srcId="{B87EF467-2472-4546-83E4-F31C6673C477}" destId="{0EE502CD-0974-4AB6-9D69-5B27CA63566E}" srcOrd="1" destOrd="0" presId="urn:microsoft.com/office/officeart/2016/7/layout/BasicLinearProcessNumbered"/>
    <dgm:cxn modelId="{E66FE77F-5759-407F-9842-CB832C15BCD7}" type="presParOf" srcId="{B87EF467-2472-4546-83E4-F31C6673C477}" destId="{06398D8A-80F9-4001-984D-40CFA8920B3B}" srcOrd="2" destOrd="0" presId="urn:microsoft.com/office/officeart/2016/7/layout/BasicLinearProcessNumbered"/>
    <dgm:cxn modelId="{FBE1CADA-A9C9-455B-9719-43195184E58A}" type="presParOf" srcId="{B87EF467-2472-4546-83E4-F31C6673C477}" destId="{1323C394-2330-4A72-9557-CC7A938242A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FCBE4-A04A-4E02-880C-B10F34338F2E}">
      <dsp:nvSpPr>
        <dsp:cNvPr id="0" name=""/>
        <dsp:cNvSpPr/>
      </dsp:nvSpPr>
      <dsp:spPr>
        <a:xfrm>
          <a:off x="3080" y="464830"/>
          <a:ext cx="2444055" cy="34216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977900">
            <a:lnSpc>
              <a:spcPct val="100000"/>
            </a:lnSpc>
            <a:spcBef>
              <a:spcPct val="0"/>
            </a:spcBef>
            <a:spcAft>
              <a:spcPct val="35000"/>
            </a:spcAft>
          </a:pPr>
          <a:r>
            <a:rPr lang="en-US" sz="2200" b="1" kern="1200">
              <a:latin typeface="Calibri"/>
              <a:ea typeface="Calibri"/>
              <a:cs typeface="Calibri"/>
            </a:rPr>
            <a:t>What do we mean by harmful practices?</a:t>
          </a:r>
        </a:p>
      </dsp:txBody>
      <dsp:txXfrm>
        <a:off x="3080" y="1765067"/>
        <a:ext cx="2444055" cy="2053006"/>
      </dsp:txXfrm>
    </dsp:sp>
    <dsp:sp modelId="{293F05BB-1A51-42AA-A777-505B88481347}">
      <dsp:nvSpPr>
        <dsp:cNvPr id="0" name=""/>
        <dsp:cNvSpPr/>
      </dsp:nvSpPr>
      <dsp:spPr>
        <a:xfrm>
          <a:off x="711856" y="806997"/>
          <a:ext cx="1026503" cy="10265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2184" y="957325"/>
        <a:ext cx="725847" cy="725847"/>
      </dsp:txXfrm>
    </dsp:sp>
    <dsp:sp modelId="{12EA4DE6-49ED-4602-A87E-3FE7D254BC15}">
      <dsp:nvSpPr>
        <dsp:cNvPr id="0" name=""/>
        <dsp:cNvSpPr/>
      </dsp:nvSpPr>
      <dsp:spPr>
        <a:xfrm>
          <a:off x="3080" y="3886435"/>
          <a:ext cx="2444055"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E5BEC9-89FB-4690-A852-CC497222CED5}">
      <dsp:nvSpPr>
        <dsp:cNvPr id="0" name=""/>
        <dsp:cNvSpPr/>
      </dsp:nvSpPr>
      <dsp:spPr>
        <a:xfrm>
          <a:off x="2691541" y="464830"/>
          <a:ext cx="2444055" cy="342167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977900">
            <a:lnSpc>
              <a:spcPct val="100000"/>
            </a:lnSpc>
            <a:spcBef>
              <a:spcPct val="0"/>
            </a:spcBef>
            <a:spcAft>
              <a:spcPct val="35000"/>
            </a:spcAft>
          </a:pPr>
          <a:r>
            <a:rPr lang="en-US" sz="2200" b="1" kern="1200">
              <a:latin typeface="Calibri"/>
              <a:ea typeface="Calibri"/>
              <a:cs typeface="Calibri"/>
            </a:rPr>
            <a:t>Drivers and Intersectionality</a:t>
          </a:r>
        </a:p>
      </dsp:txBody>
      <dsp:txXfrm>
        <a:off x="2691541" y="1765067"/>
        <a:ext cx="2444055" cy="2053006"/>
      </dsp:txXfrm>
    </dsp:sp>
    <dsp:sp modelId="{9E67A3DE-3D6B-405A-A59B-A32BE99ACB17}">
      <dsp:nvSpPr>
        <dsp:cNvPr id="0" name=""/>
        <dsp:cNvSpPr/>
      </dsp:nvSpPr>
      <dsp:spPr>
        <a:xfrm>
          <a:off x="3400317" y="806997"/>
          <a:ext cx="1026503" cy="1026503"/>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50645" y="957325"/>
        <a:ext cx="725847" cy="725847"/>
      </dsp:txXfrm>
    </dsp:sp>
    <dsp:sp modelId="{850EEE69-5013-47B9-8D85-5DC4A3D25FB8}">
      <dsp:nvSpPr>
        <dsp:cNvPr id="0" name=""/>
        <dsp:cNvSpPr/>
      </dsp:nvSpPr>
      <dsp:spPr>
        <a:xfrm>
          <a:off x="2691541" y="3886435"/>
          <a:ext cx="2444055"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59DCAE-BBA8-492C-89B9-952CBE3EBB0D}">
      <dsp:nvSpPr>
        <dsp:cNvPr id="0" name=""/>
        <dsp:cNvSpPr/>
      </dsp:nvSpPr>
      <dsp:spPr>
        <a:xfrm>
          <a:off x="5380002" y="464830"/>
          <a:ext cx="2444055" cy="3421677"/>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977900">
            <a:lnSpc>
              <a:spcPct val="100000"/>
            </a:lnSpc>
            <a:spcBef>
              <a:spcPct val="0"/>
            </a:spcBef>
            <a:spcAft>
              <a:spcPct val="35000"/>
            </a:spcAft>
          </a:pPr>
          <a:r>
            <a:rPr lang="en-US" sz="2200" b="1" kern="1200">
              <a:latin typeface="Calibri"/>
              <a:ea typeface="Calibri"/>
              <a:cs typeface="Arial"/>
            </a:rPr>
            <a:t>Public health implications</a:t>
          </a:r>
        </a:p>
      </dsp:txBody>
      <dsp:txXfrm>
        <a:off x="5380002" y="1765067"/>
        <a:ext cx="2444055" cy="2053006"/>
      </dsp:txXfrm>
    </dsp:sp>
    <dsp:sp modelId="{49E0B848-4D3B-41FB-99B6-868FB555CAB6}">
      <dsp:nvSpPr>
        <dsp:cNvPr id="0" name=""/>
        <dsp:cNvSpPr/>
      </dsp:nvSpPr>
      <dsp:spPr>
        <a:xfrm>
          <a:off x="6088778" y="806997"/>
          <a:ext cx="1026503" cy="1026503"/>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39106" y="957325"/>
        <a:ext cx="725847" cy="725847"/>
      </dsp:txXfrm>
    </dsp:sp>
    <dsp:sp modelId="{D15FDDBB-5604-434E-BA5B-242B8F7F47F2}">
      <dsp:nvSpPr>
        <dsp:cNvPr id="0" name=""/>
        <dsp:cNvSpPr/>
      </dsp:nvSpPr>
      <dsp:spPr>
        <a:xfrm>
          <a:off x="5380002" y="3886435"/>
          <a:ext cx="2444055"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6748BAD-DA67-47B2-8AB9-7C884F9EB13F}">
      <dsp:nvSpPr>
        <dsp:cNvPr id="0" name=""/>
        <dsp:cNvSpPr/>
      </dsp:nvSpPr>
      <dsp:spPr>
        <a:xfrm>
          <a:off x="8068463" y="464830"/>
          <a:ext cx="2444055" cy="34216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977900">
            <a:lnSpc>
              <a:spcPct val="100000"/>
            </a:lnSpc>
            <a:spcBef>
              <a:spcPct val="0"/>
            </a:spcBef>
            <a:spcAft>
              <a:spcPct val="35000"/>
            </a:spcAft>
          </a:pPr>
          <a:r>
            <a:rPr lang="en-US" sz="2200" b="1" kern="1200">
              <a:latin typeface="Calibri"/>
              <a:ea typeface="Calibri"/>
              <a:cs typeface="Arial"/>
            </a:rPr>
            <a:t>Essential measures to be taken</a:t>
          </a:r>
        </a:p>
      </dsp:txBody>
      <dsp:txXfrm>
        <a:off x="8068463" y="1765067"/>
        <a:ext cx="2444055" cy="2053006"/>
      </dsp:txXfrm>
    </dsp:sp>
    <dsp:sp modelId="{0EE502CD-0974-4AB6-9D69-5B27CA63566E}">
      <dsp:nvSpPr>
        <dsp:cNvPr id="0" name=""/>
        <dsp:cNvSpPr/>
      </dsp:nvSpPr>
      <dsp:spPr>
        <a:xfrm>
          <a:off x="8777239" y="806997"/>
          <a:ext cx="1026503" cy="1026503"/>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8927567" y="957325"/>
        <a:ext cx="725847" cy="725847"/>
      </dsp:txXfrm>
    </dsp:sp>
    <dsp:sp modelId="{06398D8A-80F9-4001-984D-40CFA8920B3B}">
      <dsp:nvSpPr>
        <dsp:cNvPr id="0" name=""/>
        <dsp:cNvSpPr/>
      </dsp:nvSpPr>
      <dsp:spPr>
        <a:xfrm>
          <a:off x="8068463" y="3886435"/>
          <a:ext cx="244405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hssresearch.group.cam.ac.uk/++contextportlets++plone.rightcolumn/research-in-the-news/full_feed"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unterview.net/2019/10/indias-40-teenage-girls-drop-out-due-to.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ople playing instruments">
            <a:extLst>
              <a:ext uri="{FF2B5EF4-FFF2-40B4-BE49-F238E27FC236}">
                <a16:creationId xmlns:a16="http://schemas.microsoft.com/office/drawing/2014/main" id="{3DE466B2-59DB-7135-4138-315182EC21EE}"/>
              </a:ext>
            </a:extLst>
          </p:cNvPr>
          <p:cNvPicPr>
            <a:picLocks noChangeAspect="1"/>
          </p:cNvPicPr>
          <p:nvPr/>
        </p:nvPicPr>
        <p:blipFill rotWithShape="1">
          <a:blip r:embed="rId2">
            <a:alphaModFix amt="50000"/>
          </a:blip>
          <a:srcRect t="4686" r="-2" b="10917"/>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fontScale="90000"/>
          </a:bodyPr>
          <a:lstStyle/>
          <a:p>
            <a:r>
              <a:rPr lang="en-US" dirty="0">
                <a:solidFill>
                  <a:srgbClr val="FFFFFF"/>
                </a:solidFill>
                <a:ea typeface="+mj-lt"/>
                <a:cs typeface="+mj-lt"/>
              </a:rPr>
              <a:t>Divergent interpretations of the intersection</a:t>
            </a:r>
            <a:r>
              <a:rPr lang="en-US" dirty="0">
                <a:solidFill>
                  <a:srgbClr val="FFFFFF"/>
                </a:solidFill>
                <a:cs typeface="Calibri Light"/>
              </a:rPr>
              <a:t> of health, harmful practices and women in India</a:t>
            </a:r>
            <a:endParaRPr lang="en-US">
              <a:solidFill>
                <a:srgbClr val="FFFFFF"/>
              </a:solidFill>
              <a:cs typeface="Calibri Light"/>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Dr Samantha Spence</a:t>
            </a:r>
          </a:p>
          <a:p>
            <a:r>
              <a:rPr lang="en-US">
                <a:solidFill>
                  <a:srgbClr val="FFFFFF"/>
                </a:solidFill>
                <a:cs typeface="Calibri"/>
              </a:rPr>
              <a:t>Naveen Suresh</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8 Ways to Improve Your Mental and Physical Well-Being, According to ...">
            <a:extLst>
              <a:ext uri="{FF2B5EF4-FFF2-40B4-BE49-F238E27FC236}">
                <a16:creationId xmlns:a16="http://schemas.microsoft.com/office/drawing/2014/main" id="{9B2A487F-27C4-8C5A-80B0-50029A25A584}"/>
              </a:ext>
            </a:extLst>
          </p:cNvPr>
          <p:cNvPicPr>
            <a:picLocks noChangeAspect="1"/>
          </p:cNvPicPr>
          <p:nvPr/>
        </p:nvPicPr>
        <p:blipFill rotWithShape="1">
          <a:blip r:embed="rId2">
            <a:alphaModFix amt="35000"/>
          </a:blip>
          <a:srcRect t="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FB074774-B874-AD16-FE53-61B48D3DEB0D}"/>
              </a:ext>
            </a:extLst>
          </p:cNvPr>
          <p:cNvSpPr>
            <a:spLocks noGrp="1"/>
          </p:cNvSpPr>
          <p:nvPr>
            <p:ph type="title"/>
          </p:nvPr>
        </p:nvSpPr>
        <p:spPr>
          <a:xfrm>
            <a:off x="838200" y="106333"/>
            <a:ext cx="10515600" cy="980506"/>
          </a:xfrm>
        </p:spPr>
        <p:txBody>
          <a:bodyPr>
            <a:normAutofit/>
          </a:bodyPr>
          <a:lstStyle/>
          <a:p>
            <a:pPr algn="ctr"/>
            <a:r>
              <a:rPr lang="en-US">
                <a:solidFill>
                  <a:srgbClr val="FFFFFF"/>
                </a:solidFill>
                <a:latin typeface="Calibri"/>
                <a:ea typeface="Calibri"/>
                <a:cs typeface="Calibri Light"/>
              </a:rPr>
              <a:t>Public Health</a:t>
            </a:r>
            <a:endParaRPr lang="en-US">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9811F52D-F38F-8789-1A89-FA2A5D7665F7}"/>
              </a:ext>
            </a:extLst>
          </p:cNvPr>
          <p:cNvSpPr>
            <a:spLocks noGrp="1"/>
          </p:cNvSpPr>
          <p:nvPr>
            <p:ph idx="1"/>
          </p:nvPr>
        </p:nvSpPr>
        <p:spPr>
          <a:xfrm>
            <a:off x="320616" y="1092381"/>
            <a:ext cx="11737673" cy="5487147"/>
          </a:xfrm>
        </p:spPr>
        <p:txBody>
          <a:bodyPr vert="horz" lIns="91440" tIns="45720" rIns="91440" bIns="45720" rtlCol="0" anchor="t">
            <a:noAutofit/>
          </a:bodyPr>
          <a:lstStyle/>
          <a:p>
            <a:pPr marL="0" indent="0">
              <a:buNone/>
            </a:pPr>
            <a:r>
              <a:rPr lang="en-GB" sz="2200" b="1" dirty="0">
                <a:solidFill>
                  <a:srgbClr val="FFFFFF"/>
                </a:solidFill>
                <a:ea typeface="+mn-lt"/>
                <a:cs typeface="+mn-lt"/>
              </a:rPr>
              <a:t>Physical and Mental Health Impact</a:t>
            </a:r>
            <a:endParaRPr lang="en-US" sz="2200" b="1" dirty="0">
              <a:solidFill>
                <a:srgbClr val="FFFFFF"/>
              </a:solidFill>
              <a:ea typeface="+mn-lt"/>
              <a:cs typeface="+mn-lt"/>
            </a:endParaRPr>
          </a:p>
          <a:p>
            <a:pPr marL="514350" lvl="1" indent="-342900"/>
            <a:r>
              <a:rPr lang="en-GB" sz="2000" dirty="0">
                <a:solidFill>
                  <a:srgbClr val="FFFFFF"/>
                </a:solidFill>
                <a:ea typeface="+mn-lt"/>
                <a:cs typeface="+mn-lt"/>
              </a:rPr>
              <a:t>Cultural violence contributes to </a:t>
            </a:r>
            <a:r>
              <a:rPr lang="en-GB" sz="2000" dirty="0">
                <a:solidFill>
                  <a:srgbClr val="FF0000"/>
                </a:solidFill>
                <a:ea typeface="+mn-lt"/>
                <a:cs typeface="+mn-lt"/>
              </a:rPr>
              <a:t>physical and mental health problems </a:t>
            </a:r>
            <a:r>
              <a:rPr lang="en-GB" sz="2000" dirty="0">
                <a:solidFill>
                  <a:srgbClr val="FFFFFF"/>
                </a:solidFill>
                <a:ea typeface="+mn-lt"/>
                <a:cs typeface="+mn-lt"/>
              </a:rPr>
              <a:t>among women</a:t>
            </a:r>
            <a:endParaRPr lang="en-US" sz="2000" dirty="0">
              <a:solidFill>
                <a:srgbClr val="FFFFFF"/>
              </a:solidFill>
              <a:ea typeface="+mn-lt"/>
              <a:cs typeface="+mn-lt"/>
            </a:endParaRPr>
          </a:p>
          <a:p>
            <a:pPr marL="514350" lvl="1" indent="-342900"/>
            <a:r>
              <a:rPr lang="en-GB" sz="2000" dirty="0">
                <a:solidFill>
                  <a:srgbClr val="FFFFFF"/>
                </a:solidFill>
                <a:ea typeface="+mn-lt"/>
                <a:cs typeface="+mn-lt"/>
              </a:rPr>
              <a:t>Victims of domestic violence suffer physical injuries and psychological </a:t>
            </a:r>
            <a:r>
              <a:rPr lang="en-GB" sz="2000" dirty="0">
                <a:solidFill>
                  <a:srgbClr val="FF0000"/>
                </a:solidFill>
                <a:ea typeface="+mn-lt"/>
                <a:cs typeface="+mn-lt"/>
              </a:rPr>
              <a:t>trauma</a:t>
            </a:r>
            <a:endParaRPr lang="en-US" sz="2000" dirty="0">
              <a:solidFill>
                <a:srgbClr val="FF0000"/>
              </a:solidFill>
              <a:ea typeface="+mn-lt"/>
              <a:cs typeface="+mn-lt"/>
            </a:endParaRPr>
          </a:p>
          <a:p>
            <a:pPr marL="514350" lvl="1" indent="-342900"/>
            <a:r>
              <a:rPr lang="en-GB" sz="2000" dirty="0">
                <a:solidFill>
                  <a:srgbClr val="FFFFFF"/>
                </a:solidFill>
                <a:ea typeface="+mn-lt"/>
                <a:cs typeface="+mn-lt"/>
              </a:rPr>
              <a:t>Long-term health consequences</a:t>
            </a:r>
            <a:endParaRPr lang="en-US" sz="2000" dirty="0">
              <a:solidFill>
                <a:srgbClr val="FFFFFF"/>
              </a:solidFill>
              <a:ea typeface="+mn-lt"/>
              <a:cs typeface="+mn-lt"/>
            </a:endParaRPr>
          </a:p>
          <a:p>
            <a:pPr marL="514350" lvl="1" indent="-342900"/>
            <a:r>
              <a:rPr lang="en-GB" sz="2000" dirty="0">
                <a:solidFill>
                  <a:srgbClr val="FFFFFF"/>
                </a:solidFill>
                <a:ea typeface="+mn-lt"/>
                <a:cs typeface="+mn-lt"/>
              </a:rPr>
              <a:t>Often go untreated due to social stigma and lack of access to healthcare</a:t>
            </a:r>
            <a:endParaRPr lang="en-US" sz="2200" b="1" dirty="0">
              <a:solidFill>
                <a:srgbClr val="FFFFFF"/>
              </a:solidFill>
              <a:ea typeface="+mn-lt"/>
              <a:cs typeface="Arial"/>
            </a:endParaRPr>
          </a:p>
          <a:p>
            <a:pPr marL="171450" lvl="1" indent="0">
              <a:buNone/>
            </a:pPr>
            <a:endParaRPr lang="en-GB" sz="2200" b="1" dirty="0">
              <a:solidFill>
                <a:srgbClr val="FFFFFF"/>
              </a:solidFill>
              <a:ea typeface="+mn-lt"/>
              <a:cs typeface="Arial"/>
            </a:endParaRPr>
          </a:p>
          <a:p>
            <a:pPr marL="171450" lvl="1" indent="-171450">
              <a:buNone/>
            </a:pPr>
            <a:r>
              <a:rPr lang="en-GB" sz="2200" b="1" dirty="0">
                <a:solidFill>
                  <a:srgbClr val="FFFFFF"/>
                </a:solidFill>
                <a:ea typeface="+mn-lt"/>
                <a:cs typeface="Arial"/>
              </a:rPr>
              <a:t>Mental</a:t>
            </a:r>
            <a:r>
              <a:rPr lang="en-GB" sz="2200" b="1" dirty="0">
                <a:solidFill>
                  <a:srgbClr val="FFFFFF"/>
                </a:solidFill>
                <a:latin typeface="Calibri"/>
                <a:ea typeface="+mn-lt"/>
                <a:cs typeface="Arial"/>
              </a:rPr>
              <a:t> Health</a:t>
            </a:r>
            <a:endParaRPr lang="en-US" sz="2200" b="1" dirty="0">
              <a:solidFill>
                <a:srgbClr val="FFFFFF"/>
              </a:solidFill>
              <a:latin typeface="Calibri"/>
              <a:ea typeface="+mn-lt"/>
              <a:cs typeface="Arial"/>
            </a:endParaRPr>
          </a:p>
          <a:p>
            <a:pPr marL="514350" lvl="1" indent="-342900"/>
            <a:r>
              <a:rPr lang="en-GB" sz="2000" dirty="0">
                <a:solidFill>
                  <a:srgbClr val="FFFFFF"/>
                </a:solidFill>
                <a:latin typeface="Calibri"/>
                <a:ea typeface="+mn-lt"/>
                <a:cs typeface="Arial"/>
              </a:rPr>
              <a:t>Societal pressure to conform to </a:t>
            </a:r>
            <a:r>
              <a:rPr lang="en-GB" sz="2000" dirty="0">
                <a:solidFill>
                  <a:srgbClr val="FF0000"/>
                </a:solidFill>
                <a:latin typeface="Calibri"/>
                <a:ea typeface="+mn-lt"/>
                <a:cs typeface="Arial"/>
              </a:rPr>
              <a:t>traditional gender roles </a:t>
            </a:r>
            <a:r>
              <a:rPr lang="en-GB" sz="2000" dirty="0">
                <a:solidFill>
                  <a:srgbClr val="FFFFFF"/>
                </a:solidFill>
                <a:latin typeface="Calibri"/>
                <a:ea typeface="+mn-lt"/>
                <a:cs typeface="Arial"/>
              </a:rPr>
              <a:t>and norms leads to </a:t>
            </a:r>
            <a:r>
              <a:rPr lang="en-GB" sz="2000" dirty="0">
                <a:solidFill>
                  <a:srgbClr val="FF0000"/>
                </a:solidFill>
                <a:latin typeface="Calibri"/>
                <a:ea typeface="+mn-lt"/>
                <a:cs typeface="Arial"/>
              </a:rPr>
              <a:t>stress, anxiety, depression, and other mental health issues</a:t>
            </a:r>
            <a:r>
              <a:rPr lang="en-GB" sz="2000" dirty="0">
                <a:solidFill>
                  <a:srgbClr val="FFFFFF"/>
                </a:solidFill>
                <a:latin typeface="Calibri"/>
                <a:ea typeface="+mn-lt"/>
                <a:cs typeface="Arial"/>
              </a:rPr>
              <a:t> among women</a:t>
            </a:r>
            <a:endParaRPr lang="en-US" sz="2000" dirty="0">
              <a:solidFill>
                <a:srgbClr val="FFFFFF"/>
              </a:solidFill>
              <a:latin typeface="Calibri"/>
              <a:ea typeface="+mn-lt"/>
              <a:cs typeface="Arial"/>
            </a:endParaRPr>
          </a:p>
          <a:p>
            <a:pPr marL="514350" lvl="1" indent="-342900"/>
            <a:r>
              <a:rPr lang="en-GB" sz="2000" dirty="0">
                <a:solidFill>
                  <a:srgbClr val="FF0000"/>
                </a:solidFill>
                <a:latin typeface="Calibri"/>
                <a:ea typeface="+mn-lt"/>
                <a:cs typeface="Arial"/>
              </a:rPr>
              <a:t> Stigma surrounding mental health </a:t>
            </a:r>
            <a:r>
              <a:rPr lang="en-GB" sz="2000" dirty="0">
                <a:solidFill>
                  <a:srgbClr val="FFFFFF"/>
                </a:solidFill>
                <a:latin typeface="Calibri"/>
                <a:ea typeface="+mn-lt"/>
                <a:cs typeface="Arial"/>
              </a:rPr>
              <a:t>in India can discourage women from seeking help</a:t>
            </a:r>
            <a:endParaRPr lang="en-US" sz="2000" dirty="0">
              <a:solidFill>
                <a:srgbClr val="FFFFFF"/>
              </a:solidFill>
              <a:latin typeface="Calibri"/>
              <a:ea typeface="+mn-lt"/>
              <a:cs typeface="Arial"/>
            </a:endParaRPr>
          </a:p>
          <a:p>
            <a:pPr marL="514350" lvl="1" indent="-114300">
              <a:buNone/>
            </a:pPr>
            <a:endParaRPr lang="en-GB" sz="2000" dirty="0">
              <a:solidFill>
                <a:srgbClr val="FFFFFF"/>
              </a:solidFill>
              <a:ea typeface="+mn-lt"/>
              <a:cs typeface="Arial"/>
            </a:endParaRPr>
          </a:p>
          <a:p>
            <a:pPr marL="514350" indent="-514350">
              <a:buNone/>
            </a:pPr>
            <a:r>
              <a:rPr lang="en-GB" sz="2200" b="1" dirty="0">
                <a:solidFill>
                  <a:srgbClr val="FFFFFF"/>
                </a:solidFill>
                <a:ea typeface="+mn-lt"/>
                <a:cs typeface="+mn-lt"/>
              </a:rPr>
              <a:t>Reproductive Health</a:t>
            </a:r>
            <a:endParaRPr lang="en-US" sz="2200" b="1" dirty="0">
              <a:solidFill>
                <a:srgbClr val="FFFFFF"/>
              </a:solidFill>
              <a:ea typeface="+mn-lt"/>
              <a:cs typeface="+mn-lt"/>
            </a:endParaRPr>
          </a:p>
          <a:p>
            <a:pPr marL="514350" lvl="1" indent="-342900"/>
            <a:r>
              <a:rPr lang="en-GB" sz="2000" dirty="0">
                <a:solidFill>
                  <a:srgbClr val="FFFFFF"/>
                </a:solidFill>
                <a:ea typeface="+mn-lt"/>
                <a:cs typeface="+mn-lt"/>
              </a:rPr>
              <a:t>Cultural norms in India can also affect women's reproductive health</a:t>
            </a:r>
          </a:p>
          <a:p>
            <a:pPr marL="514350" lvl="1" indent="-342900"/>
            <a:r>
              <a:rPr lang="en-GB" sz="2000" dirty="0">
                <a:solidFill>
                  <a:srgbClr val="FF0000"/>
                </a:solidFill>
                <a:ea typeface="+mn-lt"/>
                <a:cs typeface="+mn-lt"/>
              </a:rPr>
              <a:t>Early and forced marriages </a:t>
            </a:r>
            <a:r>
              <a:rPr lang="en-GB" sz="2000" dirty="0">
                <a:solidFill>
                  <a:srgbClr val="FFFFFF"/>
                </a:solidFill>
                <a:ea typeface="+mn-lt"/>
                <a:cs typeface="+mn-lt"/>
              </a:rPr>
              <a:t>can lead to early pregnancies and increased risks for maternal / infant mortality</a:t>
            </a:r>
            <a:endParaRPr lang="en-US" sz="2000" dirty="0">
              <a:solidFill>
                <a:srgbClr val="FFFFFF"/>
              </a:solidFill>
              <a:ea typeface="+mn-lt"/>
              <a:cs typeface="+mn-lt"/>
            </a:endParaRPr>
          </a:p>
          <a:p>
            <a:pPr marL="514350" lvl="1" indent="-342900"/>
            <a:r>
              <a:rPr lang="en-GB" sz="2000" dirty="0">
                <a:solidFill>
                  <a:srgbClr val="FF0000"/>
                </a:solidFill>
                <a:ea typeface="+mn-lt"/>
                <a:cs typeface="+mn-lt"/>
              </a:rPr>
              <a:t>Lack of education about reproductive health / contraception </a:t>
            </a:r>
            <a:r>
              <a:rPr lang="en-GB" sz="2000" dirty="0">
                <a:solidFill>
                  <a:srgbClr val="FFFFFF"/>
                </a:solidFill>
                <a:ea typeface="+mn-lt"/>
                <a:cs typeface="+mn-lt"/>
              </a:rPr>
              <a:t>contributes to higher birth rates and related health risks</a:t>
            </a:r>
            <a:endParaRPr lang="en-US" sz="2000" dirty="0">
              <a:solidFill>
                <a:srgbClr val="FFFFFF"/>
              </a:solidFill>
              <a:ea typeface="+mn-lt"/>
              <a:cs typeface="+mn-lt"/>
            </a:endParaRPr>
          </a:p>
          <a:p>
            <a:endParaRPr lang="en-US" sz="1100" dirty="0">
              <a:solidFill>
                <a:srgbClr val="FFFFFF"/>
              </a:solidFill>
              <a:cs typeface="Calibri"/>
            </a:endParaRPr>
          </a:p>
        </p:txBody>
      </p:sp>
    </p:spTree>
    <p:extLst>
      <p:ext uri="{BB962C8B-B14F-4D97-AF65-F5344CB8AC3E}">
        <p14:creationId xmlns:p14="http://schemas.microsoft.com/office/powerpoint/2010/main" val="10332128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8 Ways to Improve Your Mental and Physical Well-Being, According to ...">
            <a:extLst>
              <a:ext uri="{FF2B5EF4-FFF2-40B4-BE49-F238E27FC236}">
                <a16:creationId xmlns:a16="http://schemas.microsoft.com/office/drawing/2014/main" id="{A0966202-8AE8-AC18-2920-5B11E12E8368}"/>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C141E0C9-6B91-912F-BD61-B8EDE366FD44}"/>
              </a:ext>
            </a:extLst>
          </p:cNvPr>
          <p:cNvSpPr>
            <a:spLocks noGrp="1"/>
          </p:cNvSpPr>
          <p:nvPr>
            <p:ph type="title"/>
          </p:nvPr>
        </p:nvSpPr>
        <p:spPr>
          <a:xfrm>
            <a:off x="838200" y="178219"/>
            <a:ext cx="10515600" cy="764847"/>
          </a:xfrm>
        </p:spPr>
        <p:txBody>
          <a:bodyPr>
            <a:normAutofit/>
          </a:bodyPr>
          <a:lstStyle/>
          <a:p>
            <a:pPr algn="ctr"/>
            <a:r>
              <a:rPr lang="en-US">
                <a:solidFill>
                  <a:srgbClr val="FFFFFF"/>
                </a:solidFill>
                <a:latin typeface="Calibri"/>
                <a:cs typeface="Calibri Light"/>
              </a:rPr>
              <a:t>Public health</a:t>
            </a:r>
            <a:endParaRPr lang="en-US">
              <a:solidFill>
                <a:srgbClr val="FFFFFF"/>
              </a:solidFill>
              <a:latin typeface="Calibri"/>
              <a:cs typeface="Calibri"/>
            </a:endParaRPr>
          </a:p>
        </p:txBody>
      </p:sp>
      <p:sp>
        <p:nvSpPr>
          <p:cNvPr id="3" name="Content Placeholder 2">
            <a:extLst>
              <a:ext uri="{FF2B5EF4-FFF2-40B4-BE49-F238E27FC236}">
                <a16:creationId xmlns:a16="http://schemas.microsoft.com/office/drawing/2014/main" id="{A5BBDF43-10AC-D1FF-1335-E6A640FBC4D4}"/>
              </a:ext>
            </a:extLst>
          </p:cNvPr>
          <p:cNvSpPr>
            <a:spLocks noGrp="1"/>
          </p:cNvSpPr>
          <p:nvPr>
            <p:ph idx="1"/>
          </p:nvPr>
        </p:nvSpPr>
        <p:spPr>
          <a:xfrm>
            <a:off x="291861" y="1092381"/>
            <a:ext cx="11752052" cy="5487148"/>
          </a:xfrm>
        </p:spPr>
        <p:txBody>
          <a:bodyPr vert="horz" lIns="91440" tIns="45720" rIns="91440" bIns="45720" rtlCol="0" anchor="t">
            <a:noAutofit/>
          </a:bodyPr>
          <a:lstStyle/>
          <a:p>
            <a:pPr marL="0" indent="0">
              <a:buNone/>
            </a:pPr>
            <a:r>
              <a:rPr lang="en-GB" sz="2200" b="1" dirty="0">
                <a:solidFill>
                  <a:srgbClr val="FFFFFF"/>
                </a:solidFill>
                <a:latin typeface="Calibri"/>
                <a:cs typeface="Arial"/>
              </a:rPr>
              <a:t>Sexual and Reproductive Rights</a:t>
            </a:r>
            <a:endParaRPr lang="en-US" sz="2200" b="1" dirty="0">
              <a:solidFill>
                <a:srgbClr val="FFFFFF"/>
              </a:solidFill>
              <a:latin typeface="Calibri"/>
              <a:cs typeface="Arial"/>
            </a:endParaRPr>
          </a:p>
          <a:p>
            <a:pPr marL="400050" lvl="1"/>
            <a:r>
              <a:rPr lang="en-GB" sz="1800" dirty="0">
                <a:solidFill>
                  <a:srgbClr val="FFFFFF"/>
                </a:solidFill>
                <a:latin typeface="Calibri"/>
                <a:cs typeface="Arial"/>
              </a:rPr>
              <a:t>Cultural violence restricts women's access to sexual and reproductive rights, including </a:t>
            </a:r>
            <a:r>
              <a:rPr lang="en-GB" sz="1800" dirty="0">
                <a:solidFill>
                  <a:srgbClr val="FF0000"/>
                </a:solidFill>
                <a:latin typeface="Calibri"/>
                <a:cs typeface="Arial"/>
              </a:rPr>
              <a:t>family planning and safe abortion services - leads to unintended pregnancies and unsafe abortions</a:t>
            </a:r>
            <a:endParaRPr lang="en-US" sz="1800" dirty="0">
              <a:solidFill>
                <a:srgbClr val="FF0000"/>
              </a:solidFill>
              <a:latin typeface="Calibri"/>
              <a:cs typeface="Arial"/>
            </a:endParaRPr>
          </a:p>
          <a:p>
            <a:pPr marL="400050" lvl="1"/>
            <a:endParaRPr lang="en-GB" sz="1800" dirty="0">
              <a:solidFill>
                <a:srgbClr val="FFFFFF"/>
              </a:solidFill>
              <a:latin typeface="Calibri"/>
              <a:cs typeface="Arial"/>
            </a:endParaRPr>
          </a:p>
          <a:p>
            <a:pPr marL="400050" indent="-400050">
              <a:buNone/>
            </a:pPr>
            <a:r>
              <a:rPr lang="en-GB" sz="2200" b="1" dirty="0">
                <a:solidFill>
                  <a:srgbClr val="FFFFFF"/>
                </a:solidFill>
                <a:latin typeface="Calibri"/>
                <a:cs typeface="Arial"/>
              </a:rPr>
              <a:t>Malnutrition and Healthcare Access</a:t>
            </a:r>
            <a:endParaRPr lang="en-US" sz="2200" b="1" dirty="0">
              <a:solidFill>
                <a:srgbClr val="FFFFFF"/>
              </a:solidFill>
              <a:latin typeface="Calibri"/>
              <a:cs typeface="Arial"/>
            </a:endParaRPr>
          </a:p>
          <a:p>
            <a:pPr marL="400050" lvl="1"/>
            <a:r>
              <a:rPr lang="en-GB" sz="1800" dirty="0">
                <a:solidFill>
                  <a:srgbClr val="FFFFFF"/>
                </a:solidFill>
                <a:latin typeface="Calibri"/>
                <a:cs typeface="Arial"/>
              </a:rPr>
              <a:t>Discrimination against women impacts their access to healthcare and nutrition.</a:t>
            </a:r>
            <a:endParaRPr lang="en-US" sz="1800" dirty="0">
              <a:solidFill>
                <a:srgbClr val="FFFFFF"/>
              </a:solidFill>
              <a:latin typeface="Calibri"/>
              <a:cs typeface="Arial"/>
            </a:endParaRPr>
          </a:p>
          <a:p>
            <a:pPr marL="400050" lvl="1"/>
            <a:r>
              <a:rPr lang="en-GB" sz="1800" dirty="0">
                <a:solidFill>
                  <a:srgbClr val="FFFFFF"/>
                </a:solidFill>
                <a:latin typeface="Calibri"/>
                <a:cs typeface="Arial"/>
              </a:rPr>
              <a:t>In many cases, women and girls receive less attention and fewer resources for their health and well-being</a:t>
            </a:r>
            <a:endParaRPr lang="en-US" sz="1800" dirty="0">
              <a:solidFill>
                <a:srgbClr val="FFFFFF"/>
              </a:solidFill>
              <a:latin typeface="Calibri"/>
              <a:cs typeface="Arial"/>
            </a:endParaRPr>
          </a:p>
          <a:p>
            <a:pPr marL="400050" lvl="1"/>
            <a:r>
              <a:rPr lang="en-GB" sz="1800" dirty="0">
                <a:solidFill>
                  <a:srgbClr val="FFFFFF"/>
                </a:solidFill>
                <a:latin typeface="Calibri"/>
                <a:cs typeface="Arial"/>
              </a:rPr>
              <a:t>Leads to higher rates of </a:t>
            </a:r>
            <a:r>
              <a:rPr lang="en-GB" sz="1800" dirty="0">
                <a:solidFill>
                  <a:srgbClr val="FF0000"/>
                </a:solidFill>
                <a:latin typeface="Calibri"/>
                <a:cs typeface="Arial"/>
              </a:rPr>
              <a:t>malnutrition</a:t>
            </a:r>
            <a:r>
              <a:rPr lang="en-GB" sz="1800" dirty="0">
                <a:solidFill>
                  <a:srgbClr val="FFFFFF"/>
                </a:solidFill>
                <a:latin typeface="Calibri"/>
                <a:cs typeface="Arial"/>
              </a:rPr>
              <a:t> and related health problems</a:t>
            </a:r>
            <a:endParaRPr lang="en-US" sz="1800" dirty="0">
              <a:solidFill>
                <a:srgbClr val="FFFFFF"/>
              </a:solidFill>
              <a:latin typeface="Calibri"/>
              <a:cs typeface="Arial"/>
            </a:endParaRPr>
          </a:p>
          <a:p>
            <a:pPr marL="400050" lvl="1"/>
            <a:endParaRPr lang="en-GB" sz="1800" dirty="0">
              <a:solidFill>
                <a:srgbClr val="FFFFFF"/>
              </a:solidFill>
              <a:latin typeface="Calibri"/>
              <a:cs typeface="Arial"/>
            </a:endParaRPr>
          </a:p>
          <a:p>
            <a:pPr marL="400050" indent="-400050">
              <a:buNone/>
            </a:pPr>
            <a:r>
              <a:rPr lang="en-GB" sz="2200" b="1" dirty="0">
                <a:solidFill>
                  <a:srgbClr val="FFFFFF"/>
                </a:solidFill>
                <a:latin typeface="Calibri"/>
                <a:cs typeface="Arial"/>
              </a:rPr>
              <a:t>Economic Consequences</a:t>
            </a:r>
            <a:endParaRPr lang="en-US" sz="2200" b="1" dirty="0">
              <a:solidFill>
                <a:srgbClr val="FFFFFF"/>
              </a:solidFill>
              <a:latin typeface="Calibri"/>
              <a:cs typeface="Arial"/>
            </a:endParaRPr>
          </a:p>
          <a:p>
            <a:pPr marL="400050" lvl="1"/>
            <a:r>
              <a:rPr lang="en-GB" sz="1800" dirty="0">
                <a:solidFill>
                  <a:srgbClr val="FFFFFF"/>
                </a:solidFill>
                <a:latin typeface="Calibri"/>
                <a:cs typeface="Arial"/>
              </a:rPr>
              <a:t>Gender-based violence and discrimination can limit women's economic opportunities, making them financially dependent on their families or spouses</a:t>
            </a:r>
            <a:endParaRPr lang="en-US" sz="1800" dirty="0">
              <a:solidFill>
                <a:srgbClr val="FFFFFF"/>
              </a:solidFill>
              <a:latin typeface="Calibri"/>
              <a:cs typeface="Arial"/>
            </a:endParaRPr>
          </a:p>
          <a:p>
            <a:pPr marL="400050" lvl="1"/>
            <a:r>
              <a:rPr lang="en-GB" sz="1800" dirty="0" smtClean="0">
                <a:solidFill>
                  <a:srgbClr val="FF0000"/>
                </a:solidFill>
                <a:latin typeface="Calibri"/>
                <a:cs typeface="Arial"/>
              </a:rPr>
              <a:t>Economic discrimination </a:t>
            </a:r>
            <a:r>
              <a:rPr lang="en-GB" sz="1800" dirty="0">
                <a:solidFill>
                  <a:srgbClr val="FF0000"/>
                </a:solidFill>
                <a:latin typeface="Calibri"/>
                <a:cs typeface="Arial"/>
              </a:rPr>
              <a:t>hinder their ability to access healthcare</a:t>
            </a:r>
            <a:r>
              <a:rPr lang="en-GB" sz="1800" dirty="0">
                <a:solidFill>
                  <a:srgbClr val="FFFFFF"/>
                </a:solidFill>
                <a:latin typeface="Calibri"/>
                <a:cs typeface="Arial"/>
              </a:rPr>
              <a:t> and escape abusive situations</a:t>
            </a:r>
            <a:endParaRPr lang="en-US" sz="1800" dirty="0">
              <a:solidFill>
                <a:srgbClr val="FFFFFF"/>
              </a:solidFill>
              <a:latin typeface="Calibri"/>
              <a:cs typeface="Arial"/>
            </a:endParaRPr>
          </a:p>
          <a:p>
            <a:pPr marL="400050" lvl="1"/>
            <a:endParaRPr lang="en-GB" sz="1800" dirty="0">
              <a:solidFill>
                <a:srgbClr val="FFFFFF"/>
              </a:solidFill>
              <a:latin typeface="Calibri"/>
              <a:cs typeface="Arial"/>
            </a:endParaRPr>
          </a:p>
          <a:p>
            <a:pPr marL="400050" indent="-400050">
              <a:buNone/>
            </a:pPr>
            <a:r>
              <a:rPr lang="en-GB" sz="2200" b="1" dirty="0">
                <a:solidFill>
                  <a:srgbClr val="FF0000"/>
                </a:solidFill>
                <a:latin typeface="Calibri"/>
                <a:cs typeface="Arial"/>
              </a:rPr>
              <a:t>Psychosocial Impact on Children</a:t>
            </a:r>
            <a:endParaRPr lang="en-US" sz="2200" b="1" dirty="0">
              <a:solidFill>
                <a:srgbClr val="FF0000"/>
              </a:solidFill>
              <a:latin typeface="Calibri"/>
              <a:cs typeface="Arial"/>
            </a:endParaRPr>
          </a:p>
          <a:p>
            <a:pPr marL="400050" lvl="1"/>
            <a:r>
              <a:rPr lang="en-GB" sz="1800" dirty="0">
                <a:solidFill>
                  <a:srgbClr val="FFFFFF"/>
                </a:solidFill>
                <a:latin typeface="Calibri"/>
                <a:cs typeface="Arial"/>
              </a:rPr>
              <a:t>Children growing up in households marked by cultural violence may also suffer psychosocial consequences, which can affect their health and development</a:t>
            </a:r>
            <a:endParaRPr lang="en-US" sz="1800" dirty="0">
              <a:solidFill>
                <a:srgbClr val="FFFFFF"/>
              </a:solidFill>
              <a:latin typeface="Calibri"/>
              <a:cs typeface="Arial"/>
            </a:endParaRPr>
          </a:p>
          <a:p>
            <a:endParaRPr lang="en-US" sz="1000" dirty="0">
              <a:solidFill>
                <a:srgbClr val="FFFFFF"/>
              </a:solidFill>
              <a:cs typeface="Calibri"/>
            </a:endParaRPr>
          </a:p>
        </p:txBody>
      </p:sp>
    </p:spTree>
    <p:extLst>
      <p:ext uri="{BB962C8B-B14F-4D97-AF65-F5344CB8AC3E}">
        <p14:creationId xmlns:p14="http://schemas.microsoft.com/office/powerpoint/2010/main" val="35649325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C287F5-A5BF-8B85-F586-E30088022050}"/>
              </a:ext>
            </a:extLst>
          </p:cNvPr>
          <p:cNvPicPr>
            <a:picLocks noChangeAspect="1"/>
          </p:cNvPicPr>
          <p:nvPr/>
        </p:nvPicPr>
        <p:blipFill rotWithShape="1">
          <a:blip r:embed="rId2">
            <a:alphaModFix amt="50000"/>
          </a:blip>
          <a:srcRect t="19643"/>
          <a:stretch/>
        </p:blipFill>
        <p:spPr>
          <a:xfrm>
            <a:off x="20" y="1"/>
            <a:ext cx="12191980" cy="6857999"/>
          </a:xfrm>
          <a:prstGeom prst="rect">
            <a:avLst/>
          </a:prstGeom>
        </p:spPr>
      </p:pic>
      <p:sp>
        <p:nvSpPr>
          <p:cNvPr id="2" name="Title 1">
            <a:extLst>
              <a:ext uri="{FF2B5EF4-FFF2-40B4-BE49-F238E27FC236}">
                <a16:creationId xmlns:a16="http://schemas.microsoft.com/office/drawing/2014/main" id="{FD3A24DF-0A7B-F630-2829-E06925830FA6}"/>
              </a:ext>
            </a:extLst>
          </p:cNvPr>
          <p:cNvSpPr>
            <a:spLocks noGrp="1"/>
          </p:cNvSpPr>
          <p:nvPr>
            <p:ph type="title"/>
          </p:nvPr>
        </p:nvSpPr>
        <p:spPr>
          <a:xfrm>
            <a:off x="1524000" y="1596814"/>
            <a:ext cx="9144000" cy="2814254"/>
          </a:xfrm>
        </p:spPr>
        <p:txBody>
          <a:bodyPr vert="horz" lIns="91440" tIns="45720" rIns="91440" bIns="45720" rtlCol="0" anchor="b">
            <a:normAutofit/>
          </a:bodyPr>
          <a:lstStyle/>
          <a:p>
            <a:pPr algn="ctr"/>
            <a:r>
              <a:rPr lang="en-US" sz="6600">
                <a:solidFill>
                  <a:srgbClr val="FFFFFF"/>
                </a:solidFill>
                <a:latin typeface="Calibri"/>
                <a:cs typeface="Calibri"/>
              </a:rPr>
              <a:t>Recommendations</a:t>
            </a:r>
          </a:p>
          <a:p>
            <a:pPr algn="ctr"/>
            <a:endParaRPr lang="en-US" sz="6000">
              <a:solidFill>
                <a:srgbClr val="FFFFFF"/>
              </a:solidFill>
            </a:endParaRPr>
          </a:p>
        </p:txBody>
      </p:sp>
    </p:spTree>
    <p:extLst>
      <p:ext uri="{BB962C8B-B14F-4D97-AF65-F5344CB8AC3E}">
        <p14:creationId xmlns:p14="http://schemas.microsoft.com/office/powerpoint/2010/main" val="31304703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5E462342-1349-C6D8-4A6B-1CB0A0CD8F47}"/>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096E518-0D7A-6ED2-7013-74F92FF0B594}"/>
              </a:ext>
            </a:extLst>
          </p:cNvPr>
          <p:cNvSpPr>
            <a:spLocks noGrp="1"/>
          </p:cNvSpPr>
          <p:nvPr>
            <p:ph type="title"/>
          </p:nvPr>
        </p:nvSpPr>
        <p:spPr>
          <a:xfrm>
            <a:off x="838200" y="365125"/>
            <a:ext cx="11004430" cy="1339940"/>
          </a:xfrm>
        </p:spPr>
        <p:txBody>
          <a:bodyPr>
            <a:normAutofit/>
          </a:bodyPr>
          <a:lstStyle/>
          <a:p>
            <a:pPr algn="ctr"/>
            <a:r>
              <a:rPr lang="en-US">
                <a:solidFill>
                  <a:srgbClr val="FFFFFF"/>
                </a:solidFill>
                <a:latin typeface="Calibri"/>
                <a:cs typeface="Calibri Light"/>
              </a:rPr>
              <a:t>Policy, participation and effective implementation</a:t>
            </a:r>
            <a:endParaRPr lang="en-US">
              <a:solidFill>
                <a:srgbClr val="FFFFFF"/>
              </a:solidFill>
              <a:latin typeface="Calibri"/>
              <a:cs typeface="Calibri"/>
            </a:endParaRPr>
          </a:p>
        </p:txBody>
      </p:sp>
      <p:sp>
        <p:nvSpPr>
          <p:cNvPr id="3" name="Content Placeholder 2">
            <a:extLst>
              <a:ext uri="{FF2B5EF4-FFF2-40B4-BE49-F238E27FC236}">
                <a16:creationId xmlns:a16="http://schemas.microsoft.com/office/drawing/2014/main" id="{634F5680-03B4-0960-22CF-D9120310E93C}"/>
              </a:ext>
            </a:extLst>
          </p:cNvPr>
          <p:cNvSpPr>
            <a:spLocks noGrp="1"/>
          </p:cNvSpPr>
          <p:nvPr>
            <p:ph idx="1"/>
          </p:nvPr>
        </p:nvSpPr>
        <p:spPr>
          <a:xfrm>
            <a:off x="277485" y="2098794"/>
            <a:ext cx="12284013" cy="4250697"/>
          </a:xfrm>
        </p:spPr>
        <p:txBody>
          <a:bodyPr vert="horz" lIns="91440" tIns="45720" rIns="91440" bIns="45720" rtlCol="0" anchor="t">
            <a:normAutofit/>
          </a:bodyPr>
          <a:lstStyle/>
          <a:p>
            <a:pPr>
              <a:spcBef>
                <a:spcPts val="0"/>
              </a:spcBef>
            </a:pPr>
            <a:r>
              <a:rPr lang="en-US" sz="2400" dirty="0">
                <a:solidFill>
                  <a:srgbClr val="FF0000"/>
                </a:solidFill>
                <a:latin typeface="Arial"/>
                <a:cs typeface="Arial"/>
              </a:rPr>
              <a:t>Initiate policies </a:t>
            </a:r>
            <a:r>
              <a:rPr lang="en-US" sz="2400" dirty="0">
                <a:solidFill>
                  <a:srgbClr val="FFFFFF"/>
                </a:solidFill>
                <a:latin typeface="Arial"/>
                <a:cs typeface="Arial"/>
              </a:rPr>
              <a:t>that support women’s asset ownership, </a:t>
            </a:r>
            <a:r>
              <a:rPr lang="en-US" sz="2400" dirty="0">
                <a:solidFill>
                  <a:srgbClr val="FF0000"/>
                </a:solidFill>
                <a:latin typeface="Arial"/>
                <a:cs typeface="Arial"/>
              </a:rPr>
              <a:t>equitable </a:t>
            </a:r>
            <a:r>
              <a:rPr lang="en-US" sz="2400" dirty="0" err="1">
                <a:solidFill>
                  <a:srgbClr val="FF0000"/>
                </a:solidFill>
                <a:latin typeface="Arial"/>
                <a:cs typeface="Arial"/>
              </a:rPr>
              <a:t>labour</a:t>
            </a:r>
            <a:r>
              <a:rPr lang="en-US" sz="2400" dirty="0">
                <a:solidFill>
                  <a:srgbClr val="FF0000"/>
                </a:solidFill>
                <a:latin typeface="Arial"/>
                <a:cs typeface="Arial"/>
              </a:rPr>
              <a:t> participation, </a:t>
            </a:r>
            <a:r>
              <a:rPr lang="en-US" sz="2400" dirty="0">
                <a:solidFill>
                  <a:srgbClr val="FFFFFF"/>
                </a:solidFill>
                <a:latin typeface="Arial"/>
                <a:cs typeface="Arial"/>
              </a:rPr>
              <a:t>credit access</a:t>
            </a:r>
          </a:p>
          <a:p>
            <a:pPr>
              <a:spcBef>
                <a:spcPts val="0"/>
              </a:spcBef>
            </a:pPr>
            <a:endParaRPr lang="en-US" sz="2400" dirty="0">
              <a:solidFill>
                <a:srgbClr val="FFFFFF"/>
              </a:solidFill>
              <a:latin typeface="Arial"/>
              <a:cs typeface="Arial"/>
            </a:endParaRPr>
          </a:p>
          <a:p>
            <a:pPr>
              <a:spcBef>
                <a:spcPts val="0"/>
              </a:spcBef>
            </a:pPr>
            <a:r>
              <a:rPr lang="en-US" sz="2400" dirty="0">
                <a:solidFill>
                  <a:srgbClr val="FF0000"/>
                </a:solidFill>
                <a:latin typeface="Arial"/>
                <a:cs typeface="Arial"/>
              </a:rPr>
              <a:t>Increase women’s political participation, and leadership </a:t>
            </a:r>
            <a:r>
              <a:rPr lang="en-US" sz="2400" dirty="0">
                <a:solidFill>
                  <a:srgbClr val="FFFFFF"/>
                </a:solidFill>
                <a:latin typeface="Arial"/>
                <a:cs typeface="Arial"/>
              </a:rPr>
              <a:t>in governance and across sectors</a:t>
            </a:r>
          </a:p>
          <a:p>
            <a:pPr>
              <a:spcBef>
                <a:spcPts val="0"/>
              </a:spcBef>
            </a:pPr>
            <a:endParaRPr lang="en-US" sz="2400" dirty="0">
              <a:solidFill>
                <a:srgbClr val="FFFFFF"/>
              </a:solidFill>
              <a:latin typeface="Arial"/>
              <a:cs typeface="Arial"/>
            </a:endParaRPr>
          </a:p>
          <a:p>
            <a:pPr>
              <a:spcBef>
                <a:spcPts val="0"/>
              </a:spcBef>
            </a:pPr>
            <a:r>
              <a:rPr lang="en-US" sz="2400" dirty="0">
                <a:solidFill>
                  <a:srgbClr val="FF0000"/>
                </a:solidFill>
                <a:latin typeface="Arial"/>
                <a:cs typeface="Arial"/>
              </a:rPr>
              <a:t>Effective implementation of critical gender laws </a:t>
            </a:r>
            <a:r>
              <a:rPr lang="en-US" sz="2400" dirty="0">
                <a:solidFill>
                  <a:srgbClr val="FFFFFF"/>
                </a:solidFill>
                <a:latin typeface="Arial"/>
                <a:cs typeface="Arial"/>
              </a:rPr>
              <a:t>and policies that advance women’s human rights including reproductive rights</a:t>
            </a:r>
          </a:p>
          <a:p>
            <a:pPr>
              <a:spcBef>
                <a:spcPts val="0"/>
              </a:spcBef>
            </a:pPr>
            <a:endParaRPr lang="en-US" sz="2400" dirty="0">
              <a:solidFill>
                <a:srgbClr val="FFFFFF"/>
              </a:solidFill>
              <a:latin typeface="Arial"/>
              <a:cs typeface="Arial"/>
            </a:endParaRPr>
          </a:p>
          <a:p>
            <a:pPr>
              <a:spcBef>
                <a:spcPts val="0"/>
              </a:spcBef>
            </a:pPr>
            <a:r>
              <a:rPr lang="en-US" sz="2400" dirty="0">
                <a:solidFill>
                  <a:srgbClr val="FFFFFF"/>
                </a:solidFill>
                <a:latin typeface="Arial"/>
                <a:cs typeface="Arial"/>
              </a:rPr>
              <a:t>Much greater recognition of economic and social value of unpaid care work</a:t>
            </a:r>
          </a:p>
          <a:p>
            <a:pPr>
              <a:spcBef>
                <a:spcPts val="0"/>
              </a:spcBef>
            </a:pPr>
            <a:endParaRPr lang="en-US" sz="2400" dirty="0">
              <a:solidFill>
                <a:srgbClr val="FFFFFF"/>
              </a:solidFill>
              <a:latin typeface="Arial"/>
              <a:cs typeface="Arial"/>
            </a:endParaRPr>
          </a:p>
          <a:p>
            <a:pPr>
              <a:spcBef>
                <a:spcPts val="0"/>
              </a:spcBef>
            </a:pPr>
            <a:r>
              <a:rPr lang="en-US" sz="2400" dirty="0">
                <a:solidFill>
                  <a:srgbClr val="FF0000"/>
                </a:solidFill>
                <a:latin typeface="Arial"/>
                <a:cs typeface="Arial"/>
              </a:rPr>
              <a:t>Special protection </a:t>
            </a:r>
            <a:r>
              <a:rPr lang="en-US" sz="2400" dirty="0">
                <a:solidFill>
                  <a:srgbClr val="FFFFFF"/>
                </a:solidFill>
                <a:latin typeface="Arial"/>
                <a:cs typeface="Arial"/>
              </a:rPr>
              <a:t>during crises and disaster</a:t>
            </a:r>
          </a:p>
          <a:p>
            <a:endParaRPr lang="en-US" sz="2200" dirty="0">
              <a:solidFill>
                <a:srgbClr val="FFFFFF"/>
              </a:solidFill>
              <a:cs typeface="Calibri"/>
            </a:endParaRPr>
          </a:p>
        </p:txBody>
      </p:sp>
    </p:spTree>
    <p:extLst>
      <p:ext uri="{BB962C8B-B14F-4D97-AF65-F5344CB8AC3E}">
        <p14:creationId xmlns:p14="http://schemas.microsoft.com/office/powerpoint/2010/main" val="386858133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ertifying Gender Equality | HuffPost">
            <a:extLst>
              <a:ext uri="{FF2B5EF4-FFF2-40B4-BE49-F238E27FC236}">
                <a16:creationId xmlns:a16="http://schemas.microsoft.com/office/drawing/2014/main" id="{6989429B-7129-9292-3A99-4760FCE5A6BA}"/>
              </a:ext>
            </a:extLst>
          </p:cNvPr>
          <p:cNvPicPr>
            <a:picLocks noChangeAspect="1"/>
          </p:cNvPicPr>
          <p:nvPr/>
        </p:nvPicPr>
        <p:blipFill rotWithShape="1">
          <a:blip r:embed="rId2">
            <a:alphaModFix amt="35000"/>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AA20F5A5-3CB4-7DA8-C4DF-37281093717C}"/>
              </a:ext>
            </a:extLst>
          </p:cNvPr>
          <p:cNvSpPr>
            <a:spLocks noGrp="1"/>
          </p:cNvSpPr>
          <p:nvPr>
            <p:ph type="title"/>
          </p:nvPr>
        </p:nvSpPr>
        <p:spPr>
          <a:xfrm>
            <a:off x="838200" y="178220"/>
            <a:ext cx="10601864" cy="1526845"/>
          </a:xfrm>
        </p:spPr>
        <p:txBody>
          <a:bodyPr>
            <a:normAutofit/>
          </a:bodyPr>
          <a:lstStyle/>
          <a:p>
            <a:r>
              <a:rPr lang="en-US" b="1">
                <a:solidFill>
                  <a:srgbClr val="FFFFFF"/>
                </a:solidFill>
                <a:ea typeface="+mj-lt"/>
                <a:cs typeface="+mj-lt"/>
              </a:rPr>
              <a:t>Gender mainstreaming across ALL sectors</a:t>
            </a:r>
            <a:endParaRPr lang="en-US">
              <a:solidFill>
                <a:srgbClr val="FFFFFF"/>
              </a:solidFill>
              <a:cs typeface="Calibri Light" panose="020F0302020204030204"/>
            </a:endParaRPr>
          </a:p>
        </p:txBody>
      </p:sp>
      <p:sp>
        <p:nvSpPr>
          <p:cNvPr id="3" name="Content Placeholder 2">
            <a:extLst>
              <a:ext uri="{FF2B5EF4-FFF2-40B4-BE49-F238E27FC236}">
                <a16:creationId xmlns:a16="http://schemas.microsoft.com/office/drawing/2014/main" id="{5D8EDDEE-C7CC-78D7-A401-D47C2D53AA6C}"/>
              </a:ext>
            </a:extLst>
          </p:cNvPr>
          <p:cNvSpPr>
            <a:spLocks noGrp="1"/>
          </p:cNvSpPr>
          <p:nvPr>
            <p:ph idx="1"/>
          </p:nvPr>
        </p:nvSpPr>
        <p:spPr>
          <a:xfrm>
            <a:off x="507521" y="1236154"/>
            <a:ext cx="11320731" cy="5199601"/>
          </a:xfrm>
        </p:spPr>
        <p:txBody>
          <a:bodyPr vert="horz" lIns="91440" tIns="45720" rIns="91440" bIns="45720" rtlCol="0" anchor="t">
            <a:normAutofit/>
          </a:bodyPr>
          <a:lstStyle/>
          <a:p>
            <a:pPr>
              <a:lnSpc>
                <a:spcPct val="150000"/>
              </a:lnSpc>
            </a:pPr>
            <a:endParaRPr lang="en-US" sz="2500" b="1" dirty="0">
              <a:solidFill>
                <a:srgbClr val="FFFFFF"/>
              </a:solidFill>
              <a:cs typeface="Calibri" panose="020F0502020204030204"/>
            </a:endParaRPr>
          </a:p>
          <a:p>
            <a:pPr marL="400050" lvl="1" indent="-342900">
              <a:lnSpc>
                <a:spcPct val="150000"/>
              </a:lnSpc>
            </a:pPr>
            <a:r>
              <a:rPr lang="en-US" sz="2500" dirty="0">
                <a:solidFill>
                  <a:srgbClr val="FF0000"/>
                </a:solidFill>
                <a:ea typeface="+mn-lt"/>
                <a:cs typeface="+mn-lt"/>
              </a:rPr>
              <a:t>Improved quality of health and sexual and reproductive health</a:t>
            </a:r>
            <a:r>
              <a:rPr lang="en-US" sz="2500" dirty="0">
                <a:solidFill>
                  <a:srgbClr val="FFFFFF"/>
                </a:solidFill>
                <a:ea typeface="+mn-lt"/>
                <a:cs typeface="+mn-lt"/>
              </a:rPr>
              <a:t>; health insurance cover for girls at birth</a:t>
            </a:r>
            <a:endParaRPr lang="en-US" sz="2500" dirty="0">
              <a:solidFill>
                <a:srgbClr val="FFFFFF"/>
              </a:solidFill>
              <a:cs typeface="Calibri"/>
            </a:endParaRPr>
          </a:p>
          <a:p>
            <a:pPr marL="400050" lvl="1" indent="-342900">
              <a:lnSpc>
                <a:spcPct val="150000"/>
              </a:lnSpc>
            </a:pPr>
            <a:r>
              <a:rPr lang="en-US" sz="2500" dirty="0">
                <a:solidFill>
                  <a:srgbClr val="FF0000"/>
                </a:solidFill>
                <a:ea typeface="+mn-lt"/>
                <a:cs typeface="+mn-lt"/>
              </a:rPr>
              <a:t>Improved quality and accessibility </a:t>
            </a:r>
            <a:r>
              <a:rPr lang="en-US" sz="2500" dirty="0">
                <a:solidFill>
                  <a:srgbClr val="FFFFFF"/>
                </a:solidFill>
                <a:ea typeface="+mn-lt"/>
                <a:cs typeface="+mn-lt"/>
              </a:rPr>
              <a:t>of secondary and higher </a:t>
            </a:r>
            <a:r>
              <a:rPr lang="en-US" sz="2500" dirty="0">
                <a:solidFill>
                  <a:srgbClr val="FF0000"/>
                </a:solidFill>
                <a:ea typeface="+mn-lt"/>
                <a:cs typeface="+mn-lt"/>
              </a:rPr>
              <a:t>education for girls</a:t>
            </a:r>
            <a:endParaRPr lang="en-US" sz="2500" dirty="0">
              <a:solidFill>
                <a:srgbClr val="FF0000"/>
              </a:solidFill>
              <a:cs typeface="Calibri"/>
            </a:endParaRPr>
          </a:p>
          <a:p>
            <a:pPr marL="400050" lvl="1" indent="-342900">
              <a:lnSpc>
                <a:spcPct val="150000"/>
              </a:lnSpc>
            </a:pPr>
            <a:r>
              <a:rPr lang="en-US" sz="2500" dirty="0">
                <a:solidFill>
                  <a:srgbClr val="FFFFFF"/>
                </a:solidFill>
                <a:ea typeface="+mn-lt"/>
                <a:cs typeface="+mn-lt"/>
              </a:rPr>
              <a:t>Mechanisms </a:t>
            </a:r>
            <a:r>
              <a:rPr lang="en-US" sz="2500" dirty="0">
                <a:solidFill>
                  <a:srgbClr val="FF0000"/>
                </a:solidFill>
                <a:ea typeface="+mn-lt"/>
                <a:cs typeface="+mn-lt"/>
              </a:rPr>
              <a:t>to prevent and respond to harmful practices and gender-based violence</a:t>
            </a:r>
            <a:endParaRPr lang="en-US" sz="2500" dirty="0">
              <a:solidFill>
                <a:srgbClr val="FF0000"/>
              </a:solidFill>
              <a:cs typeface="Calibri"/>
            </a:endParaRPr>
          </a:p>
          <a:p>
            <a:pPr marL="0" indent="0">
              <a:buNone/>
            </a:pPr>
            <a:endParaRPr lang="en-US" dirty="0">
              <a:solidFill>
                <a:srgbClr val="FFFFFF"/>
              </a:solidFill>
              <a:cs typeface="Calibri" panose="020F0502020204030204"/>
            </a:endParaRPr>
          </a:p>
        </p:txBody>
      </p:sp>
    </p:spTree>
    <p:extLst>
      <p:ext uri="{BB962C8B-B14F-4D97-AF65-F5344CB8AC3E}">
        <p14:creationId xmlns:p14="http://schemas.microsoft.com/office/powerpoint/2010/main" val="29594933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Colourful carved figures of humans">
            <a:extLst>
              <a:ext uri="{FF2B5EF4-FFF2-40B4-BE49-F238E27FC236}">
                <a16:creationId xmlns:a16="http://schemas.microsoft.com/office/drawing/2014/main" id="{B3817A0E-0FB4-B64B-D2E4-74647BA0B274}"/>
              </a:ext>
            </a:extLst>
          </p:cNvPr>
          <p:cNvPicPr>
            <a:picLocks noChangeAspect="1"/>
          </p:cNvPicPr>
          <p:nvPr/>
        </p:nvPicPr>
        <p:blipFill rotWithShape="1">
          <a:blip r:embed="rId2">
            <a:alphaModFix amt="35000"/>
          </a:blip>
          <a:srcRect t="21053"/>
          <a:stretch/>
        </p:blipFill>
        <p:spPr>
          <a:xfrm>
            <a:off x="20" y="10"/>
            <a:ext cx="12191980" cy="6857990"/>
          </a:xfrm>
          <a:prstGeom prst="rect">
            <a:avLst/>
          </a:prstGeom>
        </p:spPr>
      </p:pic>
      <p:sp>
        <p:nvSpPr>
          <p:cNvPr id="2" name="Title 1">
            <a:extLst>
              <a:ext uri="{FF2B5EF4-FFF2-40B4-BE49-F238E27FC236}">
                <a16:creationId xmlns:a16="http://schemas.microsoft.com/office/drawing/2014/main" id="{7BD3F2AF-2563-784F-49A1-DAD1499D5B16}"/>
              </a:ext>
            </a:extLst>
          </p:cNvPr>
          <p:cNvSpPr>
            <a:spLocks noGrp="1"/>
          </p:cNvSpPr>
          <p:nvPr>
            <p:ph type="title"/>
          </p:nvPr>
        </p:nvSpPr>
        <p:spPr>
          <a:xfrm>
            <a:off x="838200" y="365125"/>
            <a:ext cx="10515600" cy="1325563"/>
          </a:xfrm>
        </p:spPr>
        <p:txBody>
          <a:bodyPr>
            <a:normAutofit/>
          </a:bodyPr>
          <a:lstStyle/>
          <a:p>
            <a:pPr algn="ctr"/>
            <a:r>
              <a:rPr lang="en-US">
                <a:solidFill>
                  <a:srgbClr val="FFFFFF"/>
                </a:solidFill>
                <a:latin typeface="Calibri"/>
                <a:ea typeface="+mj-lt"/>
                <a:cs typeface="+mj-lt"/>
              </a:rPr>
              <a:t>Challenging discriminatory structures and norms</a:t>
            </a:r>
            <a:endParaRPr lang="en-US">
              <a:solidFill>
                <a:srgbClr val="FFFFFF"/>
              </a:solidFill>
              <a:latin typeface="Calibri"/>
              <a:cs typeface="Calibri"/>
            </a:endParaRPr>
          </a:p>
        </p:txBody>
      </p:sp>
      <p:sp>
        <p:nvSpPr>
          <p:cNvPr id="3" name="Content Placeholder 2">
            <a:extLst>
              <a:ext uri="{FF2B5EF4-FFF2-40B4-BE49-F238E27FC236}">
                <a16:creationId xmlns:a16="http://schemas.microsoft.com/office/drawing/2014/main" id="{E0BCF19B-3200-C8D3-82A7-314A2CD2E644}"/>
              </a:ext>
            </a:extLst>
          </p:cNvPr>
          <p:cNvSpPr>
            <a:spLocks noGrp="1"/>
          </p:cNvSpPr>
          <p:nvPr>
            <p:ph idx="1"/>
          </p:nvPr>
        </p:nvSpPr>
        <p:spPr>
          <a:xfrm>
            <a:off x="593785" y="1825625"/>
            <a:ext cx="10760015" cy="4552621"/>
          </a:xfrm>
        </p:spPr>
        <p:txBody>
          <a:bodyPr vert="horz" lIns="91440" tIns="45720" rIns="91440" bIns="45720" rtlCol="0" anchor="t">
            <a:normAutofit/>
          </a:bodyPr>
          <a:lstStyle/>
          <a:p>
            <a:endParaRPr lang="en-US" b="1" dirty="0">
              <a:solidFill>
                <a:srgbClr val="FFFFFF"/>
              </a:solidFill>
              <a:cs typeface="Calibri" panose="020F0502020204030204"/>
            </a:endParaRPr>
          </a:p>
          <a:p>
            <a:pPr lvl="1"/>
            <a:r>
              <a:rPr lang="en-US" sz="2500" dirty="0">
                <a:solidFill>
                  <a:srgbClr val="FF0000"/>
                </a:solidFill>
                <a:ea typeface="+mn-lt"/>
                <a:cs typeface="+mn-lt"/>
              </a:rPr>
              <a:t>Positive community images </a:t>
            </a:r>
            <a:r>
              <a:rPr lang="en-US" sz="2500" dirty="0">
                <a:solidFill>
                  <a:srgbClr val="FFFFFF"/>
                </a:solidFill>
                <a:ea typeface="+mn-lt"/>
                <a:cs typeface="+mn-lt"/>
              </a:rPr>
              <a:t>of women, their roles and their contributions</a:t>
            </a:r>
            <a:endParaRPr lang="en-US" sz="2500" dirty="0">
              <a:solidFill>
                <a:srgbClr val="FFFFFF"/>
              </a:solidFill>
              <a:cs typeface="Calibri"/>
            </a:endParaRPr>
          </a:p>
          <a:p>
            <a:pPr lvl="1"/>
            <a:endParaRPr lang="en-US" sz="2500" dirty="0">
              <a:solidFill>
                <a:srgbClr val="FFFFFF"/>
              </a:solidFill>
              <a:ea typeface="+mn-lt"/>
              <a:cs typeface="+mn-lt"/>
            </a:endParaRPr>
          </a:p>
          <a:p>
            <a:pPr lvl="1"/>
            <a:r>
              <a:rPr lang="en-US" sz="2500" dirty="0">
                <a:solidFill>
                  <a:srgbClr val="FF0000"/>
                </a:solidFill>
                <a:ea typeface="+mn-lt"/>
                <a:cs typeface="+mn-lt"/>
              </a:rPr>
              <a:t>Community </a:t>
            </a:r>
            <a:r>
              <a:rPr lang="en-US" sz="2500" dirty="0" err="1">
                <a:solidFill>
                  <a:srgbClr val="FF0000"/>
                </a:solidFill>
                <a:ea typeface="+mn-lt"/>
                <a:cs typeface="+mn-lt"/>
              </a:rPr>
              <a:t>mobilisation</a:t>
            </a:r>
            <a:r>
              <a:rPr lang="en-US" sz="2500" dirty="0">
                <a:solidFill>
                  <a:srgbClr val="FF0000"/>
                </a:solidFill>
                <a:ea typeface="+mn-lt"/>
                <a:cs typeface="+mn-lt"/>
              </a:rPr>
              <a:t> </a:t>
            </a:r>
            <a:r>
              <a:rPr lang="en-US" sz="2500" dirty="0">
                <a:solidFill>
                  <a:srgbClr val="FFFFFF"/>
                </a:solidFill>
                <a:ea typeface="+mn-lt"/>
                <a:cs typeface="+mn-lt"/>
              </a:rPr>
              <a:t>for increased rights awareness and effective enforcement of rights (especially through local self-governance institutions)</a:t>
            </a:r>
            <a:endParaRPr lang="en-US" sz="2500" dirty="0">
              <a:solidFill>
                <a:srgbClr val="FFFFFF"/>
              </a:solidFill>
              <a:cs typeface="Calibri"/>
            </a:endParaRPr>
          </a:p>
          <a:p>
            <a:pPr lvl="1"/>
            <a:endParaRPr lang="en-US" sz="2500" dirty="0">
              <a:solidFill>
                <a:srgbClr val="FFFFFF"/>
              </a:solidFill>
              <a:ea typeface="+mn-lt"/>
              <a:cs typeface="+mn-lt"/>
            </a:endParaRPr>
          </a:p>
          <a:p>
            <a:pPr lvl="1"/>
            <a:r>
              <a:rPr lang="en-US" sz="2500" dirty="0">
                <a:solidFill>
                  <a:srgbClr val="FF0000"/>
                </a:solidFill>
                <a:ea typeface="+mn-lt"/>
                <a:cs typeface="+mn-lt"/>
              </a:rPr>
              <a:t>Freedom from threat of violence </a:t>
            </a:r>
            <a:r>
              <a:rPr lang="en-US" sz="2500" dirty="0">
                <a:solidFill>
                  <a:srgbClr val="FFFFFF"/>
                </a:solidFill>
                <a:ea typeface="+mn-lt"/>
                <a:cs typeface="+mn-lt"/>
              </a:rPr>
              <a:t>within community</a:t>
            </a:r>
            <a:endParaRPr lang="en-US" sz="2500" dirty="0">
              <a:solidFill>
                <a:srgbClr val="FFFFFF"/>
              </a:solidFill>
              <a:cs typeface="Calibri"/>
            </a:endParaRPr>
          </a:p>
          <a:p>
            <a:pPr lvl="1"/>
            <a:endParaRPr lang="en-US" sz="2500" dirty="0">
              <a:solidFill>
                <a:srgbClr val="FFFFFF"/>
              </a:solidFill>
              <a:ea typeface="+mn-lt"/>
              <a:cs typeface="+mn-lt"/>
            </a:endParaRPr>
          </a:p>
          <a:p>
            <a:pPr lvl="1"/>
            <a:r>
              <a:rPr lang="en-US" sz="2500" dirty="0">
                <a:solidFill>
                  <a:srgbClr val="FFFFFF"/>
                </a:solidFill>
                <a:ea typeface="+mn-lt"/>
                <a:cs typeface="+mn-lt"/>
              </a:rPr>
              <a:t>Recognition of economic and social value of unpaid care work</a:t>
            </a:r>
            <a:endParaRPr lang="en-US" sz="2500" dirty="0">
              <a:solidFill>
                <a:srgbClr val="FFFFFF"/>
              </a:solidFill>
              <a:cs typeface="Calibri"/>
            </a:endParaRPr>
          </a:p>
          <a:p>
            <a:pPr lvl="1"/>
            <a:endParaRPr lang="en-US" sz="2500" dirty="0">
              <a:solidFill>
                <a:srgbClr val="FFFFFF"/>
              </a:solidFill>
              <a:ea typeface="+mn-lt"/>
              <a:cs typeface="+mn-lt"/>
            </a:endParaRPr>
          </a:p>
          <a:p>
            <a:pPr lvl="1"/>
            <a:r>
              <a:rPr lang="en-US" sz="2500" dirty="0">
                <a:solidFill>
                  <a:srgbClr val="FF0000"/>
                </a:solidFill>
                <a:ea typeface="+mn-lt"/>
                <a:cs typeface="+mn-lt"/>
              </a:rPr>
              <a:t>Positive attitudes towards women’s mobility, sexuality, choice</a:t>
            </a:r>
            <a:endParaRPr lang="en-US" sz="2500" dirty="0">
              <a:solidFill>
                <a:srgbClr val="FF0000"/>
              </a:solidFill>
              <a:cs typeface="Calibri" panose="020F0502020204030204"/>
            </a:endParaRPr>
          </a:p>
          <a:p>
            <a:endParaRPr lang="en-US" dirty="0">
              <a:solidFill>
                <a:srgbClr val="FFFFFF"/>
              </a:solidFill>
              <a:cs typeface="Calibri" panose="020F0502020204030204"/>
            </a:endParaRPr>
          </a:p>
        </p:txBody>
      </p:sp>
    </p:spTree>
    <p:extLst>
      <p:ext uri="{BB962C8B-B14F-4D97-AF65-F5344CB8AC3E}">
        <p14:creationId xmlns:p14="http://schemas.microsoft.com/office/powerpoint/2010/main" val="323212822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7" name="Rectangle 256">
            <a:extLst>
              <a:ext uri="{FF2B5EF4-FFF2-40B4-BE49-F238E27FC236}">
                <a16:creationId xmlns:a16="http://schemas.microsoft.com/office/drawing/2014/main" id="{A9D6EEA4-51EF-4796-BE5B-F3EB11F23E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8" name="Picture 257" descr="A group of multi coloured wooden stick figures">
            <a:extLst>
              <a:ext uri="{FF2B5EF4-FFF2-40B4-BE49-F238E27FC236}">
                <a16:creationId xmlns:a16="http://schemas.microsoft.com/office/drawing/2014/main" id="{1E16D643-0630-3DCB-C936-36F9014A5048}"/>
              </a:ext>
            </a:extLst>
          </p:cNvPr>
          <p:cNvPicPr>
            <a:picLocks noChangeAspect="1"/>
          </p:cNvPicPr>
          <p:nvPr/>
        </p:nvPicPr>
        <p:blipFill rotWithShape="1">
          <a:blip r:embed="rId2">
            <a:alphaModFix amt="25000"/>
          </a:blip>
          <a:srcRect t="10114" r="-2" b="8757"/>
          <a:stretch/>
        </p:blipFill>
        <p:spPr>
          <a:xfrm>
            <a:off x="20" y="-1"/>
            <a:ext cx="12191980" cy="6858001"/>
          </a:xfrm>
          <a:prstGeom prst="rect">
            <a:avLst/>
          </a:prstGeom>
        </p:spPr>
      </p:pic>
      <p:sp>
        <p:nvSpPr>
          <p:cNvPr id="2" name="Title 1">
            <a:extLst>
              <a:ext uri="{FF2B5EF4-FFF2-40B4-BE49-F238E27FC236}">
                <a16:creationId xmlns:a16="http://schemas.microsoft.com/office/drawing/2014/main" id="{BDB5777A-E7E2-9EC1-0AFE-A0282B8B2E59}"/>
              </a:ext>
            </a:extLst>
          </p:cNvPr>
          <p:cNvSpPr>
            <a:spLocks noGrp="1"/>
          </p:cNvSpPr>
          <p:nvPr>
            <p:ph type="title"/>
          </p:nvPr>
        </p:nvSpPr>
        <p:spPr>
          <a:xfrm>
            <a:off x="507521" y="213455"/>
            <a:ext cx="11455350" cy="1325563"/>
          </a:xfrm>
        </p:spPr>
        <p:txBody>
          <a:bodyPr>
            <a:normAutofit/>
          </a:bodyPr>
          <a:lstStyle/>
          <a:p>
            <a:pPr algn="ctr"/>
            <a:r>
              <a:rPr lang="en-US" b="1">
                <a:solidFill>
                  <a:srgbClr val="FFFFFF"/>
                </a:solidFill>
                <a:ea typeface="+mj-lt"/>
                <a:cs typeface="+mj-lt"/>
              </a:rPr>
              <a:t>Voice, Choice, Agency</a:t>
            </a:r>
            <a:endParaRPr lang="en-US">
              <a:solidFill>
                <a:srgbClr val="FFFFFF"/>
              </a:solidFill>
              <a:cs typeface="Calibri Light"/>
            </a:endParaRPr>
          </a:p>
        </p:txBody>
      </p:sp>
      <p:sp>
        <p:nvSpPr>
          <p:cNvPr id="3" name="Content Placeholder 2">
            <a:extLst>
              <a:ext uri="{FF2B5EF4-FFF2-40B4-BE49-F238E27FC236}">
                <a16:creationId xmlns:a16="http://schemas.microsoft.com/office/drawing/2014/main" id="{4E05DC15-B646-A229-24D6-63910E5ABD48}"/>
              </a:ext>
            </a:extLst>
          </p:cNvPr>
          <p:cNvSpPr>
            <a:spLocks noGrp="1"/>
          </p:cNvSpPr>
          <p:nvPr>
            <p:ph idx="1"/>
          </p:nvPr>
        </p:nvSpPr>
        <p:spPr>
          <a:xfrm>
            <a:off x="680050" y="1793431"/>
            <a:ext cx="11225318" cy="4345909"/>
          </a:xfrm>
        </p:spPr>
        <p:txBody>
          <a:bodyPr vert="horz" lIns="91440" tIns="45720" rIns="91440" bIns="45720" rtlCol="0" anchor="t">
            <a:normAutofit/>
          </a:bodyPr>
          <a:lstStyle/>
          <a:p>
            <a:endParaRPr lang="en-US" sz="1900" b="1" dirty="0">
              <a:solidFill>
                <a:srgbClr val="FFFFFF"/>
              </a:solidFill>
              <a:cs typeface="Calibri" panose="020F0502020204030204"/>
            </a:endParaRPr>
          </a:p>
          <a:p>
            <a:pPr lvl="1"/>
            <a:r>
              <a:rPr lang="en-US" sz="2600" dirty="0">
                <a:solidFill>
                  <a:srgbClr val="FFFFFF"/>
                </a:solidFill>
                <a:ea typeface="+mn-lt"/>
                <a:cs typeface="+mn-lt"/>
              </a:rPr>
              <a:t>Collectivization –</a:t>
            </a:r>
            <a:r>
              <a:rPr lang="en-US" sz="2600" dirty="0">
                <a:solidFill>
                  <a:srgbClr val="FF0000"/>
                </a:solidFill>
                <a:ea typeface="+mn-lt"/>
                <a:cs typeface="+mn-lt"/>
              </a:rPr>
              <a:t>supportive social and professional networks</a:t>
            </a:r>
            <a:endParaRPr lang="en-US" sz="2600" dirty="0">
              <a:solidFill>
                <a:srgbClr val="FF0000"/>
              </a:solidFill>
              <a:cs typeface="Calibri" panose="020F0502020204030204"/>
            </a:endParaRPr>
          </a:p>
          <a:p>
            <a:pPr lvl="1"/>
            <a:endParaRPr lang="en-US" sz="2600" dirty="0">
              <a:solidFill>
                <a:srgbClr val="FF0000"/>
              </a:solidFill>
              <a:ea typeface="+mn-lt"/>
              <a:cs typeface="+mn-lt"/>
            </a:endParaRPr>
          </a:p>
          <a:p>
            <a:pPr lvl="1"/>
            <a:r>
              <a:rPr lang="en-US" sz="2600" dirty="0">
                <a:solidFill>
                  <a:srgbClr val="FFFFFF"/>
                </a:solidFill>
                <a:ea typeface="+mn-lt"/>
                <a:cs typeface="+mn-lt"/>
              </a:rPr>
              <a:t>Women’s </a:t>
            </a:r>
            <a:r>
              <a:rPr lang="en-US" sz="2600" dirty="0">
                <a:solidFill>
                  <a:srgbClr val="FF0000"/>
                </a:solidFill>
                <a:ea typeface="+mn-lt"/>
                <a:cs typeface="+mn-lt"/>
              </a:rPr>
              <a:t>economic independence</a:t>
            </a:r>
            <a:endParaRPr lang="en-US" sz="2600" dirty="0">
              <a:solidFill>
                <a:srgbClr val="FF0000"/>
              </a:solidFill>
              <a:cs typeface="Calibri" panose="020F0502020204030204"/>
            </a:endParaRPr>
          </a:p>
          <a:p>
            <a:pPr lvl="1"/>
            <a:endParaRPr lang="en-US" sz="2600" dirty="0">
              <a:solidFill>
                <a:srgbClr val="FFFFFF"/>
              </a:solidFill>
              <a:ea typeface="+mn-lt"/>
              <a:cs typeface="+mn-lt"/>
            </a:endParaRPr>
          </a:p>
          <a:p>
            <a:pPr lvl="1"/>
            <a:endParaRPr lang="en-US" sz="2600" dirty="0">
              <a:solidFill>
                <a:srgbClr val="FFFFFF"/>
              </a:solidFill>
              <a:ea typeface="+mn-lt"/>
              <a:cs typeface="+mn-lt"/>
            </a:endParaRPr>
          </a:p>
          <a:p>
            <a:pPr lvl="1"/>
            <a:r>
              <a:rPr lang="en-US" sz="2600" dirty="0" smtClean="0">
                <a:solidFill>
                  <a:srgbClr val="FFFFFF"/>
                </a:solidFill>
                <a:ea typeface="+mn-lt"/>
                <a:cs typeface="+mn-lt"/>
              </a:rPr>
              <a:t>The ultimate solution is </a:t>
            </a:r>
            <a:r>
              <a:rPr lang="en-US" sz="2600" dirty="0" smtClean="0">
                <a:solidFill>
                  <a:srgbClr val="FF0000"/>
                </a:solidFill>
                <a:ea typeface="+mn-lt"/>
                <a:cs typeface="+mn-lt"/>
              </a:rPr>
              <a:t>to frame a policy Incorporating Comprehensive sexuality education in the school </a:t>
            </a:r>
            <a:r>
              <a:rPr lang="en-US" sz="2600" dirty="0" smtClean="0">
                <a:solidFill>
                  <a:srgbClr val="FF0000"/>
                </a:solidFill>
                <a:ea typeface="+mn-lt"/>
                <a:cs typeface="+mn-lt"/>
              </a:rPr>
              <a:t>curriculum</a:t>
            </a:r>
            <a:endParaRPr lang="en-US" sz="2600" dirty="0">
              <a:solidFill>
                <a:srgbClr val="FF0000"/>
              </a:solidFill>
              <a:cs typeface="Calibri"/>
            </a:endParaRPr>
          </a:p>
          <a:p>
            <a:endParaRPr lang="en-US" sz="1900" dirty="0">
              <a:solidFill>
                <a:srgbClr val="FFFFFF"/>
              </a:solidFill>
              <a:cs typeface="Calibri"/>
            </a:endParaRPr>
          </a:p>
        </p:txBody>
      </p:sp>
    </p:spTree>
    <p:extLst>
      <p:ext uri="{BB962C8B-B14F-4D97-AF65-F5344CB8AC3E}">
        <p14:creationId xmlns:p14="http://schemas.microsoft.com/office/powerpoint/2010/main" val="303248290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B572F-16FF-C8B5-E753-E4B10C32CEB0}"/>
              </a:ext>
            </a:extLst>
          </p:cNvPr>
          <p:cNvSpPr>
            <a:spLocks noGrp="1"/>
          </p:cNvSpPr>
          <p:nvPr>
            <p:ph type="title"/>
          </p:nvPr>
        </p:nvSpPr>
        <p:spPr>
          <a:xfrm>
            <a:off x="838201" y="206974"/>
            <a:ext cx="7796108" cy="786513"/>
          </a:xfrm>
        </p:spPr>
        <p:txBody>
          <a:bodyPr>
            <a:normAutofit/>
          </a:bodyPr>
          <a:lstStyle/>
          <a:p>
            <a:pPr algn="ctr"/>
            <a:r>
              <a:rPr lang="en-US">
                <a:latin typeface="Calibri"/>
                <a:cs typeface="Calibri Light"/>
              </a:rPr>
              <a:t>Conclusion</a:t>
            </a:r>
          </a:p>
        </p:txBody>
      </p:sp>
      <p:sp>
        <p:nvSpPr>
          <p:cNvPr id="49" name="Content Placeholder 2">
            <a:extLst>
              <a:ext uri="{FF2B5EF4-FFF2-40B4-BE49-F238E27FC236}">
                <a16:creationId xmlns:a16="http://schemas.microsoft.com/office/drawing/2014/main" id="{2E0E8369-5FE3-680D-2E01-E5E11EB7A0E2}"/>
              </a:ext>
            </a:extLst>
          </p:cNvPr>
          <p:cNvSpPr>
            <a:spLocks noGrp="1"/>
          </p:cNvSpPr>
          <p:nvPr>
            <p:ph idx="1"/>
          </p:nvPr>
        </p:nvSpPr>
        <p:spPr>
          <a:xfrm>
            <a:off x="392503" y="1240618"/>
            <a:ext cx="8357730" cy="5338911"/>
          </a:xfrm>
        </p:spPr>
        <p:txBody>
          <a:bodyPr vert="horz" lIns="91440" tIns="45720" rIns="91440" bIns="45720" rtlCol="0" anchor="t">
            <a:normAutofit/>
          </a:bodyPr>
          <a:lstStyle/>
          <a:p>
            <a:pPr algn="just"/>
            <a:r>
              <a:rPr lang="en-US" sz="2400" dirty="0">
                <a:ea typeface="+mn-lt"/>
                <a:cs typeface="+mn-lt"/>
              </a:rPr>
              <a:t>Need to focus on </a:t>
            </a:r>
            <a:r>
              <a:rPr lang="en-US" sz="2400" dirty="0">
                <a:solidFill>
                  <a:srgbClr val="FF0000"/>
                </a:solidFill>
                <a:ea typeface="+mn-lt"/>
                <a:cs typeface="+mn-lt"/>
              </a:rPr>
              <a:t>transform</a:t>
            </a:r>
            <a:r>
              <a:rPr lang="en-US" sz="2400" dirty="0">
                <a:ea typeface="+mn-lt"/>
                <a:cs typeface="+mn-lt"/>
              </a:rPr>
              <a:t>ing </a:t>
            </a:r>
            <a:r>
              <a:rPr lang="en-US" sz="2400" dirty="0">
                <a:solidFill>
                  <a:srgbClr val="FF0000"/>
                </a:solidFill>
                <a:ea typeface="+mn-lt"/>
                <a:cs typeface="+mn-lt"/>
              </a:rPr>
              <a:t>unequal power relations, structural inequalities, and discriminatory norms, attitudes and </a:t>
            </a:r>
            <a:r>
              <a:rPr lang="en-US" sz="2400" dirty="0" err="1">
                <a:solidFill>
                  <a:srgbClr val="FF0000"/>
                </a:solidFill>
                <a:ea typeface="+mn-lt"/>
                <a:cs typeface="+mn-lt"/>
              </a:rPr>
              <a:t>behaviours</a:t>
            </a:r>
            <a:r>
              <a:rPr lang="en-US" sz="2400" dirty="0">
                <a:solidFill>
                  <a:srgbClr val="FF0000"/>
                </a:solidFill>
                <a:ea typeface="+mn-lt"/>
                <a:cs typeface="+mn-lt"/>
              </a:rPr>
              <a:t> that reinforce and perpetuate harmful practices</a:t>
            </a:r>
            <a:r>
              <a:rPr lang="en-US" sz="2400" dirty="0">
                <a:ea typeface="+mn-lt"/>
                <a:cs typeface="+mn-lt"/>
              </a:rPr>
              <a:t>, to aim for gender transformative change</a:t>
            </a:r>
            <a:endParaRPr lang="en-US" sz="2400" dirty="0">
              <a:cs typeface="Calibri" panose="020F0502020204030204"/>
            </a:endParaRPr>
          </a:p>
          <a:p>
            <a:endParaRPr lang="en-US" sz="2000" dirty="0">
              <a:ea typeface="+mn-lt"/>
              <a:cs typeface="+mn-lt"/>
            </a:endParaRPr>
          </a:p>
          <a:p>
            <a:r>
              <a:rPr lang="en-US" sz="2400" dirty="0">
                <a:solidFill>
                  <a:srgbClr val="FF0000"/>
                </a:solidFill>
                <a:ea typeface="+mn-lt"/>
                <a:cs typeface="+mn-lt"/>
              </a:rPr>
              <a:t>Engagement needed at multiple levels</a:t>
            </a:r>
          </a:p>
          <a:p>
            <a:pPr marL="400050" lvl="1"/>
            <a:r>
              <a:rPr lang="en-US" sz="2000" dirty="0">
                <a:ea typeface="+mn-lt"/>
                <a:cs typeface="+mn-lt"/>
              </a:rPr>
              <a:t>From the individual, interpersonal, community level, and systemic to larger public policy- enabled through strategic partnerships</a:t>
            </a:r>
            <a:endParaRPr lang="en-US" dirty="0">
              <a:ea typeface="+mn-lt"/>
              <a:cs typeface="+mn-lt"/>
            </a:endParaRPr>
          </a:p>
          <a:p>
            <a:pPr marL="400050" lvl="1"/>
            <a:r>
              <a:rPr lang="en-US" sz="2000" dirty="0" err="1">
                <a:solidFill>
                  <a:srgbClr val="FF0000"/>
                </a:solidFill>
                <a:ea typeface="+mn-lt"/>
                <a:cs typeface="Helvetica"/>
              </a:rPr>
              <a:t>Realisation</a:t>
            </a:r>
            <a:r>
              <a:rPr lang="en-US" sz="2000" dirty="0">
                <a:solidFill>
                  <a:srgbClr val="FF0000"/>
                </a:solidFill>
                <a:latin typeface="Calibri"/>
                <a:cs typeface="Helvetica"/>
              </a:rPr>
              <a:t> of UN Sustainable Development Goal 5 on gender equality - especially target 5.3 on eliminating harmful practices</a:t>
            </a:r>
            <a:endParaRPr lang="en-US" sz="2000" dirty="0">
              <a:solidFill>
                <a:srgbClr val="FF0000"/>
              </a:solidFill>
              <a:latin typeface="Calibri"/>
              <a:cs typeface="Calibri"/>
            </a:endParaRPr>
          </a:p>
          <a:p>
            <a:endParaRPr lang="en-US" sz="2000" dirty="0">
              <a:latin typeface="Calibri"/>
              <a:cs typeface="Helvetica"/>
            </a:endParaRPr>
          </a:p>
          <a:p>
            <a:pPr marL="0" indent="0">
              <a:buNone/>
            </a:pPr>
            <a:r>
              <a:rPr lang="en-US" sz="1600" dirty="0" smtClean="0">
                <a:latin typeface="Helvetica"/>
                <a:cs typeface="Helvetica"/>
              </a:rPr>
              <a:t>We as human beings should feel ashamed that even in the year 2023, we have to still talk against normalizing gender discrimination and gender based violence. Fighting for the marginalized communities is not the responsibility of the marginalized alone. It is the duty of each and everyone of us. </a:t>
            </a:r>
            <a:r>
              <a:rPr lang="en-US" sz="1600" smtClean="0">
                <a:latin typeface="Helvetica"/>
                <a:cs typeface="Helvetica"/>
              </a:rPr>
              <a:t>Remember, Education </a:t>
            </a:r>
            <a:r>
              <a:rPr lang="en-US" sz="1600" dirty="0" smtClean="0">
                <a:latin typeface="Helvetica"/>
                <a:cs typeface="Helvetica"/>
              </a:rPr>
              <a:t>is not just about scoring marks , research is not just about assimilation of knowledge but about raising our voices for the voiceless.</a:t>
            </a:r>
            <a:endParaRPr lang="en-US" sz="1600" dirty="0">
              <a:latin typeface="Helvetica"/>
              <a:cs typeface="Helvetica"/>
            </a:endParaRPr>
          </a:p>
          <a:p>
            <a:endParaRPr lang="en-US" sz="1600" dirty="0">
              <a:cs typeface="Calibri"/>
            </a:endParaRPr>
          </a:p>
          <a:p>
            <a:endParaRPr lang="en-US" sz="1600" dirty="0">
              <a:cs typeface="Calibri"/>
            </a:endParaRPr>
          </a:p>
        </p:txBody>
      </p:sp>
      <p:pic>
        <p:nvPicPr>
          <p:cNvPr id="68" name="Picture 67" descr="One in a crowd">
            <a:extLst>
              <a:ext uri="{FF2B5EF4-FFF2-40B4-BE49-F238E27FC236}">
                <a16:creationId xmlns:a16="http://schemas.microsoft.com/office/drawing/2014/main" id="{90CB67DD-6D3A-DE4B-3766-6BC81F8E715E}"/>
              </a:ext>
            </a:extLst>
          </p:cNvPr>
          <p:cNvPicPr>
            <a:picLocks noChangeAspect="1"/>
          </p:cNvPicPr>
          <p:nvPr/>
        </p:nvPicPr>
        <p:blipFill rotWithShape="1">
          <a:blip r:embed="rId2"/>
          <a:srcRect l="21699" r="13091"/>
          <a:stretch/>
        </p:blipFill>
        <p:spPr>
          <a:xfrm>
            <a:off x="8371441" y="10"/>
            <a:ext cx="382055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3683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B2107960-F87A-6198-614B-CB615F4669C8}"/>
              </a:ext>
            </a:extLst>
          </p:cNvPr>
          <p:cNvPicPr>
            <a:picLocks noChangeAspect="1"/>
          </p:cNvPicPr>
          <p:nvPr/>
        </p:nvPicPr>
        <p:blipFill rotWithShape="1">
          <a:blip r:embed="rId2">
            <a:alphaModFix amt="35000"/>
          </a:blip>
          <a:srcRect r="-2" b="15603"/>
          <a:stretch/>
        </p:blipFill>
        <p:spPr>
          <a:xfrm>
            <a:off x="20" y="10"/>
            <a:ext cx="12191980" cy="6857990"/>
          </a:xfrm>
          <a:prstGeom prst="rect">
            <a:avLst/>
          </a:prstGeom>
        </p:spPr>
      </p:pic>
      <p:sp>
        <p:nvSpPr>
          <p:cNvPr id="2" name="Title 1">
            <a:extLst>
              <a:ext uri="{FF2B5EF4-FFF2-40B4-BE49-F238E27FC236}">
                <a16:creationId xmlns:a16="http://schemas.microsoft.com/office/drawing/2014/main" id="{95F3B8EB-DC39-91AF-40F8-14E63C441767}"/>
              </a:ext>
            </a:extLst>
          </p:cNvPr>
          <p:cNvSpPr>
            <a:spLocks noGrp="1"/>
          </p:cNvSpPr>
          <p:nvPr>
            <p:ph type="title"/>
          </p:nvPr>
        </p:nvSpPr>
        <p:spPr>
          <a:xfrm>
            <a:off x="838200" y="365125"/>
            <a:ext cx="10515600" cy="1325563"/>
          </a:xfrm>
        </p:spPr>
        <p:txBody>
          <a:bodyPr>
            <a:normAutofit/>
          </a:bodyPr>
          <a:lstStyle/>
          <a:p>
            <a:pPr algn="ctr"/>
            <a:r>
              <a:rPr lang="en-US">
                <a:solidFill>
                  <a:srgbClr val="FFFFFF"/>
                </a:solidFill>
                <a:ea typeface="Calibri Light"/>
                <a:cs typeface="Calibri Light"/>
              </a:rPr>
              <a:t>Outline of presentation</a:t>
            </a:r>
            <a:endParaRPr lang="en-US"/>
          </a:p>
        </p:txBody>
      </p:sp>
      <p:graphicFrame>
        <p:nvGraphicFramePr>
          <p:cNvPr id="5" name="Content Placeholder 2">
            <a:extLst>
              <a:ext uri="{FF2B5EF4-FFF2-40B4-BE49-F238E27FC236}">
                <a16:creationId xmlns:a16="http://schemas.microsoft.com/office/drawing/2014/main" id="{6EF59588-ADE3-8201-96B2-A711159983D1}"/>
              </a:ext>
            </a:extLst>
          </p:cNvPr>
          <p:cNvGraphicFramePr>
            <a:graphicFrameLocks noGrp="1"/>
          </p:cNvGraphicFramePr>
          <p:nvPr>
            <p:ph idx="1"/>
            <p:extLst>
              <p:ext uri="{D42A27DB-BD31-4B8C-83A1-F6EECF244321}">
                <p14:modId xmlns:p14="http://schemas.microsoft.com/office/powerpoint/2010/main" val="3568246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7727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Freight train hits bus at southern India railway crossing killing 18 ...">
            <a:extLst>
              <a:ext uri="{FF2B5EF4-FFF2-40B4-BE49-F238E27FC236}">
                <a16:creationId xmlns:a16="http://schemas.microsoft.com/office/drawing/2014/main" id="{D9326BBC-3B11-4DD2-2A4C-F5D7A23D8FC5}"/>
              </a:ext>
            </a:extLst>
          </p:cNvPr>
          <p:cNvPicPr>
            <a:picLocks noChangeAspect="1"/>
          </p:cNvPicPr>
          <p:nvPr/>
        </p:nvPicPr>
        <p:blipFill rotWithShape="1">
          <a:blip r:embed="rId2">
            <a:alphaModFix amt="35000"/>
          </a:blip>
          <a:srcRect t="11417"/>
          <a:stretch/>
        </p:blipFill>
        <p:spPr>
          <a:xfrm>
            <a:off x="20" y="10"/>
            <a:ext cx="12191980" cy="6857990"/>
          </a:xfrm>
          <a:prstGeom prst="rect">
            <a:avLst/>
          </a:prstGeom>
        </p:spPr>
      </p:pic>
      <p:sp>
        <p:nvSpPr>
          <p:cNvPr id="2" name="Title 1">
            <a:extLst>
              <a:ext uri="{FF2B5EF4-FFF2-40B4-BE49-F238E27FC236}">
                <a16:creationId xmlns:a16="http://schemas.microsoft.com/office/drawing/2014/main" id="{C24069B1-1378-4C44-1557-9B4A1B76172D}"/>
              </a:ext>
            </a:extLst>
          </p:cNvPr>
          <p:cNvSpPr>
            <a:spLocks noGrp="1"/>
          </p:cNvSpPr>
          <p:nvPr>
            <p:ph type="title"/>
          </p:nvPr>
        </p:nvSpPr>
        <p:spPr>
          <a:xfrm>
            <a:off x="491836" y="226580"/>
            <a:ext cx="11263746" cy="1076182"/>
          </a:xfrm>
        </p:spPr>
        <p:txBody>
          <a:bodyPr>
            <a:normAutofit/>
          </a:bodyPr>
          <a:lstStyle/>
          <a:p>
            <a:pPr algn="ctr"/>
            <a:r>
              <a:rPr lang="en-US" b="1" dirty="0">
                <a:solidFill>
                  <a:srgbClr val="FFFFFF"/>
                </a:solidFill>
                <a:ea typeface="Calibri Light"/>
                <a:cs typeface="Calibri Light"/>
              </a:rPr>
              <a:t>What are harmful practices?</a:t>
            </a:r>
            <a:endParaRPr lang="en-US" b="1">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E0903586-CD06-9AD4-CDF7-59AAAD72F21B}"/>
              </a:ext>
            </a:extLst>
          </p:cNvPr>
          <p:cNvSpPr>
            <a:spLocks noGrp="1"/>
          </p:cNvSpPr>
          <p:nvPr>
            <p:ph idx="1"/>
          </p:nvPr>
        </p:nvSpPr>
        <p:spPr>
          <a:xfrm>
            <a:off x="353292" y="1451553"/>
            <a:ext cx="11596253" cy="4919373"/>
          </a:xfrm>
        </p:spPr>
        <p:txBody>
          <a:bodyPr vert="horz" lIns="91440" tIns="45720" rIns="91440" bIns="45720" rtlCol="0" anchor="t">
            <a:noAutofit/>
          </a:bodyPr>
          <a:lstStyle/>
          <a:p>
            <a:pPr>
              <a:spcBef>
                <a:spcPts val="0"/>
              </a:spcBef>
            </a:pPr>
            <a:r>
              <a:rPr lang="en-US" sz="2400" dirty="0">
                <a:solidFill>
                  <a:srgbClr val="FF0000"/>
                </a:solidFill>
                <a:latin typeface="Calibri"/>
                <a:ea typeface="Calibri"/>
                <a:cs typeface="Arial"/>
              </a:rPr>
              <a:t>Discriminatory practices </a:t>
            </a:r>
            <a:r>
              <a:rPr lang="en-US" sz="2400" dirty="0">
                <a:solidFill>
                  <a:srgbClr val="FFFFFF"/>
                </a:solidFill>
                <a:latin typeface="Calibri"/>
                <a:ea typeface="Calibri"/>
                <a:cs typeface="Arial"/>
              </a:rPr>
              <a:t>committed regularly over such long periods of time that societies begin to consider them acceptable</a:t>
            </a:r>
            <a:endParaRPr lang="en-US" sz="2400" dirty="0">
              <a:solidFill>
                <a:srgbClr val="FFFFFF"/>
              </a:solidFill>
              <a:latin typeface="Calibri"/>
              <a:ea typeface="Calibri"/>
              <a:cs typeface="Calibri" panose="020F0502020204030204"/>
            </a:endParaRPr>
          </a:p>
          <a:p>
            <a:pPr>
              <a:spcBef>
                <a:spcPts val="0"/>
              </a:spcBef>
            </a:pPr>
            <a:endParaRPr lang="en-US" sz="2400" dirty="0">
              <a:solidFill>
                <a:srgbClr val="FFFFFF"/>
              </a:solidFill>
              <a:latin typeface="Calibri"/>
              <a:ea typeface="Calibri"/>
              <a:cs typeface="Arial"/>
            </a:endParaRPr>
          </a:p>
          <a:p>
            <a:pPr>
              <a:spcBef>
                <a:spcPts val="0"/>
              </a:spcBef>
            </a:pPr>
            <a:r>
              <a:rPr lang="en-US" sz="2400" dirty="0">
                <a:solidFill>
                  <a:srgbClr val="FF0000"/>
                </a:solidFill>
                <a:latin typeface="Calibri"/>
                <a:ea typeface="Calibri"/>
                <a:cs typeface="Arial"/>
              </a:rPr>
              <a:t>Traditional cultural practices</a:t>
            </a:r>
            <a:r>
              <a:rPr lang="en-US" sz="2400" dirty="0">
                <a:solidFill>
                  <a:srgbClr val="FFFFFF"/>
                </a:solidFill>
                <a:latin typeface="Calibri"/>
                <a:ea typeface="Calibri"/>
                <a:cs typeface="Arial"/>
              </a:rPr>
              <a:t> reflect values and beliefs held by members of a community for periods often spanning generations</a:t>
            </a:r>
            <a:endParaRPr lang="en-US" sz="2400" dirty="0">
              <a:solidFill>
                <a:srgbClr val="FFFFFF"/>
              </a:solidFill>
              <a:latin typeface="Calibri"/>
              <a:ea typeface="Calibri"/>
              <a:cs typeface="Calibri" panose="020F0502020204030204"/>
            </a:endParaRPr>
          </a:p>
          <a:p>
            <a:pPr>
              <a:spcBef>
                <a:spcPts val="0"/>
              </a:spcBef>
            </a:pPr>
            <a:endParaRPr lang="en-US" sz="2400" dirty="0">
              <a:solidFill>
                <a:srgbClr val="FFFFFF"/>
              </a:solidFill>
              <a:latin typeface="Calibri"/>
              <a:ea typeface="Calibri"/>
              <a:cs typeface="Arial"/>
            </a:endParaRPr>
          </a:p>
          <a:p>
            <a:pPr lvl="1">
              <a:spcBef>
                <a:spcPts val="0"/>
              </a:spcBef>
            </a:pPr>
            <a:r>
              <a:rPr lang="en-US" sz="2200" dirty="0">
                <a:solidFill>
                  <a:srgbClr val="FFFFFF"/>
                </a:solidFill>
                <a:latin typeface="Calibri"/>
                <a:ea typeface="Calibri"/>
                <a:cs typeface="Arial"/>
              </a:rPr>
              <a:t>Every social grouping in the world has specific traditional cultural practices and beliefs, some of which are beneficial to all members, while others are harmful to a specific group, such as women.</a:t>
            </a:r>
            <a:endParaRPr lang="en-US" sz="2200" dirty="0">
              <a:ea typeface="Calibri"/>
              <a:cs typeface="Calibri"/>
            </a:endParaRPr>
          </a:p>
          <a:p>
            <a:pPr>
              <a:spcBef>
                <a:spcPts val="0"/>
              </a:spcBef>
            </a:pPr>
            <a:endParaRPr lang="en-US" sz="2000" dirty="0">
              <a:solidFill>
                <a:srgbClr val="FFFFFF"/>
              </a:solidFill>
              <a:latin typeface="Calibri"/>
              <a:ea typeface="Calibri"/>
              <a:cs typeface="Arial"/>
            </a:endParaRPr>
          </a:p>
          <a:p>
            <a:pPr marL="0" indent="0">
              <a:spcBef>
                <a:spcPts val="0"/>
              </a:spcBef>
              <a:buNone/>
            </a:pPr>
            <a:endParaRPr lang="en-US" sz="2200" dirty="0">
              <a:solidFill>
                <a:srgbClr val="FFFFFF"/>
              </a:solidFill>
              <a:latin typeface="Calibri"/>
              <a:ea typeface="Calibri"/>
              <a:cs typeface="Arial"/>
            </a:endParaRPr>
          </a:p>
          <a:p>
            <a:pPr marL="0" indent="0">
              <a:spcBef>
                <a:spcPts val="0"/>
              </a:spcBef>
              <a:buNone/>
            </a:pPr>
            <a:r>
              <a:rPr lang="en-US" sz="2200" dirty="0">
                <a:solidFill>
                  <a:srgbClr val="FFFFFF"/>
                </a:solidFill>
                <a:latin typeface="Calibri"/>
                <a:ea typeface="Calibri"/>
                <a:cs typeface="Arial"/>
              </a:rPr>
              <a:t>Examples include</a:t>
            </a:r>
            <a:endParaRPr lang="en-US" sz="2200" dirty="0">
              <a:ea typeface="Calibri" panose="020F0502020204030204"/>
              <a:cs typeface="Arial"/>
            </a:endParaRPr>
          </a:p>
          <a:p>
            <a:pPr>
              <a:spcBef>
                <a:spcPts val="0"/>
              </a:spcBef>
            </a:pPr>
            <a:endParaRPr lang="en-US" sz="2000" dirty="0">
              <a:solidFill>
                <a:srgbClr val="FFFFFF"/>
              </a:solidFill>
              <a:latin typeface="Calibri"/>
              <a:ea typeface="Calibri"/>
              <a:cs typeface="Arial"/>
            </a:endParaRPr>
          </a:p>
          <a:p>
            <a:pPr lvl="1">
              <a:spcBef>
                <a:spcPts val="0"/>
              </a:spcBef>
            </a:pPr>
            <a:r>
              <a:rPr lang="en-US" sz="2000" dirty="0">
                <a:solidFill>
                  <a:srgbClr val="FFFFFF"/>
                </a:solidFill>
                <a:latin typeface="Calibri"/>
                <a:ea typeface="Calibri"/>
                <a:cs typeface="Arial"/>
              </a:rPr>
              <a:t>Dowry-related violence, Forced marriage, Female infanticide, Sex-selective abortions, Child marriage, Virginity testing, </a:t>
            </a:r>
            <a:r>
              <a:rPr lang="en-US" sz="2000" dirty="0" err="1">
                <a:solidFill>
                  <a:srgbClr val="FFFFFF"/>
                </a:solidFill>
                <a:latin typeface="Calibri"/>
                <a:ea typeface="Calibri"/>
                <a:cs typeface="Arial"/>
              </a:rPr>
              <a:t>Honour</a:t>
            </a:r>
            <a:r>
              <a:rPr lang="en-US" sz="2000" dirty="0">
                <a:solidFill>
                  <a:srgbClr val="FFFFFF"/>
                </a:solidFill>
                <a:latin typeface="Calibri"/>
                <a:ea typeface="Calibri"/>
                <a:cs typeface="Arial"/>
              </a:rPr>
              <a:t> killings, Witchcraft Accusations and Persecution, Human sacrifice, </a:t>
            </a:r>
            <a:r>
              <a:rPr lang="en-US" sz="2000" dirty="0" smtClean="0">
                <a:solidFill>
                  <a:srgbClr val="FFFFFF"/>
                </a:solidFill>
                <a:latin typeface="Calibri"/>
                <a:ea typeface="Calibri"/>
                <a:cs typeface="Arial"/>
              </a:rPr>
              <a:t>Devadasi, Nata marriage</a:t>
            </a:r>
            <a:endParaRPr lang="en-US" sz="2000" dirty="0">
              <a:solidFill>
                <a:srgbClr val="FFFFFF"/>
              </a:solidFill>
              <a:latin typeface="Calibri"/>
              <a:ea typeface="Calibri"/>
              <a:cs typeface="Arial"/>
            </a:endParaRPr>
          </a:p>
          <a:p>
            <a:pPr lvl="1">
              <a:spcBef>
                <a:spcPts val="0"/>
              </a:spcBef>
            </a:pPr>
            <a:endParaRPr lang="en-US" sz="1100" dirty="0">
              <a:solidFill>
                <a:srgbClr val="FFFFFF"/>
              </a:solidFill>
              <a:latin typeface="Arial"/>
              <a:cs typeface="Arial"/>
            </a:endParaRPr>
          </a:p>
          <a:p>
            <a:endParaRPr lang="en-US" sz="1100" dirty="0">
              <a:solidFill>
                <a:srgbClr val="FFFFFF"/>
              </a:solidFill>
              <a:ea typeface="Calibri"/>
              <a:cs typeface="Calibri"/>
            </a:endParaRPr>
          </a:p>
        </p:txBody>
      </p:sp>
    </p:spTree>
    <p:extLst>
      <p:ext uri="{BB962C8B-B14F-4D97-AF65-F5344CB8AC3E}">
        <p14:creationId xmlns:p14="http://schemas.microsoft.com/office/powerpoint/2010/main" val="3557671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Intersecting roads">
            <a:extLst>
              <a:ext uri="{FF2B5EF4-FFF2-40B4-BE49-F238E27FC236}">
                <a16:creationId xmlns:a16="http://schemas.microsoft.com/office/drawing/2014/main" id="{56090AC7-E530-5F06-8C62-A3D2324E6E72}"/>
              </a:ext>
            </a:extLst>
          </p:cNvPr>
          <p:cNvPicPr>
            <a:picLocks noChangeAspect="1"/>
          </p:cNvPicPr>
          <p:nvPr/>
        </p:nvPicPr>
        <p:blipFill rotWithShape="1">
          <a:blip r:embed="rId2"/>
          <a:srcRect r="12669" b="9091"/>
          <a:stretch/>
        </p:blipFill>
        <p:spPr>
          <a:xfrm>
            <a:off x="3523488" y="10"/>
            <a:ext cx="8668512" cy="6857990"/>
          </a:xfrm>
          <a:prstGeom prst="rect">
            <a:avLst/>
          </a:prstGeom>
        </p:spPr>
      </p:pic>
      <p:sp>
        <p:nvSpPr>
          <p:cNvPr id="45" name="Rectangle 44">
            <a:extLst>
              <a:ext uri="{FF2B5EF4-FFF2-40B4-BE49-F238E27FC236}">
                <a16:creationId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5E9CBB-8B21-471B-6BCA-EC5D1F2A85E6}"/>
              </a:ext>
            </a:extLst>
          </p:cNvPr>
          <p:cNvSpPr>
            <a:spLocks noGrp="1"/>
          </p:cNvSpPr>
          <p:nvPr>
            <p:ph type="title"/>
          </p:nvPr>
        </p:nvSpPr>
        <p:spPr>
          <a:xfrm>
            <a:off x="477981" y="1122363"/>
            <a:ext cx="6967319" cy="3204134"/>
          </a:xfrm>
        </p:spPr>
        <p:txBody>
          <a:bodyPr vert="horz" lIns="91440" tIns="45720" rIns="91440" bIns="45720" rtlCol="0" anchor="b">
            <a:normAutofit/>
          </a:bodyPr>
          <a:lstStyle/>
          <a:p>
            <a:pPr algn="ctr"/>
            <a:r>
              <a:rPr lang="en-US" sz="6000" b="1">
                <a:solidFill>
                  <a:schemeClr val="bg1"/>
                </a:solidFill>
              </a:rPr>
              <a:t>Complex drivers and intersectionality</a:t>
            </a:r>
            <a:endParaRPr lang="en-US" sz="6000" b="1">
              <a:solidFill>
                <a:schemeClr val="bg1"/>
              </a:solidFill>
              <a:ea typeface="Calibri Light"/>
              <a:cs typeface="Calibri Light"/>
            </a:endParaRPr>
          </a:p>
          <a:p>
            <a:endParaRPr lang="en-US">
              <a:solidFill>
                <a:schemeClr val="bg1"/>
              </a:solidFill>
            </a:endParaRPr>
          </a:p>
        </p:txBody>
      </p:sp>
      <p:sp>
        <p:nvSpPr>
          <p:cNvPr id="47" name="Rectangle 46">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14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9F7D5CDA-D291-4307-BF55-1381FED296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D19DB-E113-119C-5A35-59F4EF2B7540}"/>
              </a:ext>
            </a:extLst>
          </p:cNvPr>
          <p:cNvSpPr>
            <a:spLocks noGrp="1"/>
          </p:cNvSpPr>
          <p:nvPr>
            <p:ph type="title"/>
          </p:nvPr>
        </p:nvSpPr>
        <p:spPr>
          <a:xfrm>
            <a:off x="330479" y="143775"/>
            <a:ext cx="7864611" cy="1018129"/>
          </a:xfrm>
        </p:spPr>
        <p:txBody>
          <a:bodyPr anchor="ctr">
            <a:normAutofit/>
          </a:bodyPr>
          <a:lstStyle/>
          <a:p>
            <a:pPr algn="ctr"/>
            <a:r>
              <a:rPr lang="en-US">
                <a:latin typeface="Calibri"/>
                <a:ea typeface="Calibri"/>
                <a:cs typeface="Calibri Light"/>
              </a:rPr>
              <a:t>Policy and Institutions</a:t>
            </a:r>
          </a:p>
        </p:txBody>
      </p:sp>
      <p:sp>
        <p:nvSpPr>
          <p:cNvPr id="3" name="Content Placeholder 2">
            <a:extLst>
              <a:ext uri="{FF2B5EF4-FFF2-40B4-BE49-F238E27FC236}">
                <a16:creationId xmlns:a16="http://schemas.microsoft.com/office/drawing/2014/main" id="{0BC63E7D-3A32-F79B-D1CD-4EFBC74AA231}"/>
              </a:ext>
            </a:extLst>
          </p:cNvPr>
          <p:cNvSpPr>
            <a:spLocks noGrp="1"/>
          </p:cNvSpPr>
          <p:nvPr>
            <p:ph idx="1"/>
          </p:nvPr>
        </p:nvSpPr>
        <p:spPr>
          <a:xfrm>
            <a:off x="330480" y="1305678"/>
            <a:ext cx="8770382" cy="5408853"/>
          </a:xfrm>
        </p:spPr>
        <p:txBody>
          <a:bodyPr vert="horz" lIns="91440" tIns="45720" rIns="91440" bIns="45720" rtlCol="0" anchor="ctr">
            <a:noAutofit/>
          </a:bodyPr>
          <a:lstStyle/>
          <a:p>
            <a:pPr>
              <a:lnSpc>
                <a:spcPct val="110000"/>
              </a:lnSpc>
            </a:pPr>
            <a:r>
              <a:rPr lang="en-US" sz="2000" dirty="0">
                <a:solidFill>
                  <a:srgbClr val="FF0000"/>
                </a:solidFill>
                <a:latin typeface="Calibri"/>
                <a:cs typeface="Times"/>
              </a:rPr>
              <a:t>Poverty</a:t>
            </a:r>
            <a:r>
              <a:rPr lang="en-US" sz="2000" dirty="0">
                <a:latin typeface="Calibri"/>
                <a:cs typeface="Times"/>
              </a:rPr>
              <a:t>, economic decline; increasing cost of living</a:t>
            </a:r>
            <a:endParaRPr lang="en-US" sz="2000" dirty="0">
              <a:latin typeface="Calibri"/>
              <a:ea typeface="Calibri"/>
              <a:cs typeface="Calibri"/>
            </a:endParaRPr>
          </a:p>
          <a:p>
            <a:pPr>
              <a:lnSpc>
                <a:spcPct val="110000"/>
              </a:lnSpc>
            </a:pPr>
            <a:r>
              <a:rPr lang="en-US" sz="2000" dirty="0">
                <a:solidFill>
                  <a:srgbClr val="FF0000"/>
                </a:solidFill>
                <a:latin typeface="Calibri"/>
                <a:cs typeface="Times"/>
              </a:rPr>
              <a:t>Poor implementation of laws and policies</a:t>
            </a:r>
            <a:endParaRPr lang="en-US" sz="2000" dirty="0">
              <a:solidFill>
                <a:srgbClr val="FF0000"/>
              </a:solidFill>
              <a:latin typeface="Calibri"/>
              <a:ea typeface="Calibri"/>
              <a:cs typeface="Calibri"/>
            </a:endParaRPr>
          </a:p>
          <a:p>
            <a:pPr lvl="1">
              <a:lnSpc>
                <a:spcPct val="110000"/>
              </a:lnSpc>
            </a:pPr>
            <a:r>
              <a:rPr lang="en-US" sz="1700" dirty="0">
                <a:latin typeface="Calibri"/>
                <a:cs typeface="Arial"/>
              </a:rPr>
              <a:t>Harm compounded by the fact it is not properly addressed by the legal system</a:t>
            </a:r>
            <a:endParaRPr lang="en-US" sz="1700" dirty="0">
              <a:latin typeface="Calibri"/>
              <a:ea typeface="Calibri"/>
              <a:cs typeface="Arial"/>
            </a:endParaRPr>
          </a:p>
          <a:p>
            <a:pPr lvl="1">
              <a:lnSpc>
                <a:spcPct val="110000"/>
              </a:lnSpc>
            </a:pPr>
            <a:r>
              <a:rPr lang="en-US" sz="1700" dirty="0">
                <a:latin typeface="Calibri"/>
                <a:cs typeface="Arial"/>
              </a:rPr>
              <a:t>Cases often go unreported as witnesses or victims may fear community retaliation or believe the police will not take complaint seriously</a:t>
            </a:r>
            <a:endParaRPr lang="en-US" sz="1700" dirty="0">
              <a:latin typeface="Calibri"/>
              <a:ea typeface="Calibri"/>
              <a:cs typeface="Calibri"/>
            </a:endParaRPr>
          </a:p>
          <a:p>
            <a:pPr lvl="1">
              <a:lnSpc>
                <a:spcPct val="110000"/>
              </a:lnSpc>
            </a:pPr>
            <a:r>
              <a:rPr lang="en-US" sz="1700" dirty="0">
                <a:latin typeface="Calibri"/>
                <a:cs typeface="Arial"/>
              </a:rPr>
              <a:t>Lack of accountability and justice contributes to a culture of impunity - individuals feel empowered to continue perpetrating acts of violence. </a:t>
            </a:r>
            <a:endParaRPr lang="en-US" sz="1700" dirty="0">
              <a:latin typeface="Calibri"/>
              <a:ea typeface="Calibri"/>
              <a:cs typeface="Arial"/>
            </a:endParaRPr>
          </a:p>
          <a:p>
            <a:pPr lvl="1">
              <a:lnSpc>
                <a:spcPct val="110000"/>
              </a:lnSpc>
            </a:pPr>
            <a:r>
              <a:rPr lang="en-US" sz="1700" dirty="0">
                <a:latin typeface="Calibri"/>
                <a:cs typeface="Arial"/>
              </a:rPr>
              <a:t>This perpetuates a cycle of fear and mistrust, potentially further contributing to spreading health risks </a:t>
            </a:r>
            <a:endParaRPr lang="en-US" sz="1700" dirty="0">
              <a:latin typeface="Calibri"/>
              <a:ea typeface="Calibri"/>
              <a:cs typeface="Calibri"/>
            </a:endParaRPr>
          </a:p>
          <a:p>
            <a:pPr>
              <a:lnSpc>
                <a:spcPct val="110000"/>
              </a:lnSpc>
            </a:pPr>
            <a:r>
              <a:rPr lang="en-US" sz="2000" dirty="0">
                <a:solidFill>
                  <a:srgbClr val="FF0000"/>
                </a:solidFill>
                <a:latin typeface="Calibri"/>
                <a:cs typeface="Times"/>
              </a:rPr>
              <a:t>Poor representation </a:t>
            </a:r>
            <a:r>
              <a:rPr lang="en-US" sz="2000" dirty="0">
                <a:latin typeface="Calibri"/>
                <a:cs typeface="Times"/>
              </a:rPr>
              <a:t>of women in key decision-making </a:t>
            </a:r>
            <a:r>
              <a:rPr lang="en-US" sz="2000" dirty="0" smtClean="0">
                <a:latin typeface="Calibri"/>
                <a:cs typeface="Times"/>
              </a:rPr>
              <a:t>forums</a:t>
            </a:r>
            <a:endParaRPr lang="en-US" sz="2000" dirty="0">
              <a:latin typeface="Calibri"/>
              <a:ea typeface="Calibri"/>
              <a:cs typeface="Calibri"/>
            </a:endParaRPr>
          </a:p>
        </p:txBody>
      </p:sp>
      <p:pic>
        <p:nvPicPr>
          <p:cNvPr id="4" name="Picture 3" descr="Law Wallpapers - Top Free Law Backgrounds - WallpaperAccess">
            <a:extLst>
              <a:ext uri="{FF2B5EF4-FFF2-40B4-BE49-F238E27FC236}">
                <a16:creationId xmlns:a16="http://schemas.microsoft.com/office/drawing/2014/main" id="{6DD4A9B4-DBEE-B49A-E060-3DFE562A347B}"/>
              </a:ext>
            </a:extLst>
          </p:cNvPr>
          <p:cNvPicPr>
            <a:picLocks noChangeAspect="1"/>
          </p:cNvPicPr>
          <p:nvPr/>
        </p:nvPicPr>
        <p:blipFill rotWithShape="1">
          <a:blip r:embed="rId2"/>
          <a:srcRect l="23253" r="25105"/>
          <a:stretch/>
        </p:blipFill>
        <p:spPr>
          <a:xfrm>
            <a:off x="9201305" y="3491"/>
            <a:ext cx="2990696" cy="6854509"/>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8153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6B71-E9CB-E6CF-D159-5FD9AA4D51AC}"/>
              </a:ext>
            </a:extLst>
          </p:cNvPr>
          <p:cNvSpPr>
            <a:spLocks noGrp="1"/>
          </p:cNvSpPr>
          <p:nvPr>
            <p:ph type="title"/>
          </p:nvPr>
        </p:nvSpPr>
        <p:spPr>
          <a:xfrm>
            <a:off x="135956" y="3882245"/>
            <a:ext cx="3290887" cy="2452687"/>
          </a:xfrm>
        </p:spPr>
        <p:txBody>
          <a:bodyPr anchor="ctr">
            <a:normAutofit/>
          </a:bodyPr>
          <a:lstStyle/>
          <a:p>
            <a:pPr algn="ctr"/>
            <a:r>
              <a:rPr lang="en-US" sz="3600">
                <a:latin typeface="Calibri"/>
                <a:ea typeface="Calibri"/>
                <a:cs typeface="Calibri Light"/>
              </a:rPr>
              <a:t>Systems and Services</a:t>
            </a:r>
            <a:endParaRPr lang="en-US" sz="3600">
              <a:latin typeface="Calibri"/>
              <a:ea typeface="Calibri"/>
              <a:cs typeface="Calibri"/>
            </a:endParaRPr>
          </a:p>
        </p:txBody>
      </p:sp>
      <p:pic>
        <p:nvPicPr>
          <p:cNvPr id="7" name="Picture 6" descr="90% Of India’s Poorest Have No Health Insurance">
            <a:extLst>
              <a:ext uri="{FF2B5EF4-FFF2-40B4-BE49-F238E27FC236}">
                <a16:creationId xmlns:a16="http://schemas.microsoft.com/office/drawing/2014/main" id="{B47C338E-9EA7-14BA-06A4-E6145EFCD1EE}"/>
              </a:ext>
            </a:extLst>
          </p:cNvPr>
          <p:cNvPicPr>
            <a:picLocks noChangeAspect="1"/>
          </p:cNvPicPr>
          <p:nvPr/>
        </p:nvPicPr>
        <p:blipFill rotWithShape="1">
          <a:blip r:embed="rId2"/>
          <a:srcRect t="6754" b="1520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FB1ED20-3161-6DD6-C027-0B2AA224C115}"/>
              </a:ext>
            </a:extLst>
          </p:cNvPr>
          <p:cNvSpPr>
            <a:spLocks noGrp="1"/>
          </p:cNvSpPr>
          <p:nvPr>
            <p:ph idx="1"/>
          </p:nvPr>
        </p:nvSpPr>
        <p:spPr>
          <a:xfrm>
            <a:off x="3116927" y="3709718"/>
            <a:ext cx="9311334" cy="3056535"/>
          </a:xfrm>
        </p:spPr>
        <p:txBody>
          <a:bodyPr vert="horz" lIns="91440" tIns="45720" rIns="91440" bIns="45720" rtlCol="0" anchor="ctr">
            <a:normAutofit/>
          </a:bodyPr>
          <a:lstStyle/>
          <a:p>
            <a:pPr>
              <a:lnSpc>
                <a:spcPct val="110000"/>
              </a:lnSpc>
            </a:pPr>
            <a:r>
              <a:rPr lang="en-US" sz="2000" dirty="0">
                <a:solidFill>
                  <a:srgbClr val="FF0000"/>
                </a:solidFill>
                <a:ea typeface="+mn-lt"/>
                <a:cs typeface="+mn-lt"/>
              </a:rPr>
              <a:t>Poor access to </a:t>
            </a:r>
            <a:r>
              <a:rPr lang="en-US" sz="2000" dirty="0">
                <a:ea typeface="+mn-lt"/>
                <a:cs typeface="+mn-lt"/>
              </a:rPr>
              <a:t>secondary and higher </a:t>
            </a:r>
            <a:r>
              <a:rPr lang="en-US" sz="2000" dirty="0">
                <a:solidFill>
                  <a:srgbClr val="FF0000"/>
                </a:solidFill>
                <a:ea typeface="+mn-lt"/>
                <a:cs typeface="+mn-lt"/>
              </a:rPr>
              <a:t>education</a:t>
            </a:r>
            <a:r>
              <a:rPr lang="en-US" sz="2000" dirty="0">
                <a:ea typeface="+mn-lt"/>
                <a:cs typeface="+mn-lt"/>
              </a:rPr>
              <a:t>- poor infrastructure</a:t>
            </a:r>
            <a:endParaRPr lang="en-US" dirty="0"/>
          </a:p>
          <a:p>
            <a:pPr lvl="1">
              <a:lnSpc>
                <a:spcPct val="110000"/>
              </a:lnSpc>
            </a:pPr>
            <a:r>
              <a:rPr lang="en-US" sz="1600" dirty="0">
                <a:ea typeface="+mn-lt"/>
                <a:cs typeface="+mn-lt"/>
              </a:rPr>
              <a:t>(lack of safe spaces, poor sanitation facilities)</a:t>
            </a:r>
            <a:endParaRPr lang="en-US" sz="1600" dirty="0">
              <a:ea typeface="Calibri"/>
              <a:cs typeface="Calibri" panose="020F0502020204030204"/>
            </a:endParaRPr>
          </a:p>
          <a:p>
            <a:pPr>
              <a:lnSpc>
                <a:spcPct val="110000"/>
              </a:lnSpc>
            </a:pPr>
            <a:r>
              <a:rPr lang="en-US" sz="2000" dirty="0">
                <a:solidFill>
                  <a:srgbClr val="FF0000"/>
                </a:solidFill>
                <a:ea typeface="+mn-lt"/>
                <a:cs typeface="+mn-lt"/>
              </a:rPr>
              <a:t>Poor quality of Health and Sexual Reproductive Health services</a:t>
            </a:r>
          </a:p>
          <a:p>
            <a:pPr lvl="1">
              <a:lnSpc>
                <a:spcPct val="110000"/>
              </a:lnSpc>
            </a:pPr>
            <a:r>
              <a:rPr lang="en-US" sz="1600" dirty="0">
                <a:ea typeface="+mn-lt"/>
                <a:cs typeface="+mn-lt"/>
              </a:rPr>
              <a:t>supply chain issues, weak capacities, lack of regard for privacy and dignity</a:t>
            </a:r>
          </a:p>
          <a:p>
            <a:pPr>
              <a:lnSpc>
                <a:spcPct val="110000"/>
              </a:lnSpc>
            </a:pPr>
            <a:r>
              <a:rPr lang="en-US" sz="2000" dirty="0" smtClean="0">
                <a:solidFill>
                  <a:srgbClr val="FF0000"/>
                </a:solidFill>
                <a:ea typeface="+mn-lt"/>
                <a:cs typeface="+mn-lt"/>
              </a:rPr>
              <a:t>Lack of comprehensive </a:t>
            </a:r>
            <a:r>
              <a:rPr lang="en-US" sz="2000" dirty="0">
                <a:solidFill>
                  <a:srgbClr val="FF0000"/>
                </a:solidFill>
                <a:ea typeface="+mn-lt"/>
                <a:cs typeface="+mn-lt"/>
              </a:rPr>
              <a:t>sexuality education</a:t>
            </a:r>
            <a:endParaRPr lang="en-US" sz="2000" dirty="0">
              <a:solidFill>
                <a:srgbClr val="FF0000"/>
              </a:solidFill>
              <a:ea typeface="Calibri"/>
              <a:cs typeface="Calibri"/>
            </a:endParaRPr>
          </a:p>
          <a:p>
            <a:pPr marL="0" indent="0">
              <a:buNone/>
            </a:pPr>
            <a:endParaRPr lang="en-US" sz="1800" dirty="0">
              <a:cs typeface="Calibri" panose="020F0502020204030204"/>
            </a:endParaRPr>
          </a:p>
        </p:txBody>
      </p:sp>
    </p:spTree>
    <p:extLst>
      <p:ext uri="{BB962C8B-B14F-4D97-AF65-F5344CB8AC3E}">
        <p14:creationId xmlns:p14="http://schemas.microsoft.com/office/powerpoint/2010/main" val="114097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group of women walking in a rice field&#10;&#10;Description automatically generated">
            <a:extLst>
              <a:ext uri="{FF2B5EF4-FFF2-40B4-BE49-F238E27FC236}">
                <a16:creationId xmlns:a16="http://schemas.microsoft.com/office/drawing/2014/main" id="{8FF87042-CC03-20C7-4329-F3A373DDCAC0}"/>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3420" r="9913" b="-1"/>
          <a:stretch/>
        </p:blipFill>
        <p:spPr>
          <a:xfrm>
            <a:off x="1" y="1"/>
            <a:ext cx="12192000" cy="6857999"/>
          </a:xfrm>
          <a:prstGeom prst="rect">
            <a:avLst/>
          </a:prstGeom>
        </p:spPr>
      </p:pic>
      <p:sp useBgFill="1">
        <p:nvSpPr>
          <p:cNvPr id="43" name="Freeform: Shape 42">
            <a:extLst>
              <a:ext uri="{FF2B5EF4-FFF2-40B4-BE49-F238E27FC236}">
                <a16:creationId xmlns:a16="http://schemas.microsoft.com/office/drawing/2014/main" id="{7E7D0C94-08B4-48AE-8813-CC4D60294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9B62A4C-EC54-0D08-A6C8-36B190558298}"/>
              </a:ext>
            </a:extLst>
          </p:cNvPr>
          <p:cNvSpPr>
            <a:spLocks noGrp="1"/>
          </p:cNvSpPr>
          <p:nvPr>
            <p:ph type="title"/>
          </p:nvPr>
        </p:nvSpPr>
        <p:spPr>
          <a:xfrm>
            <a:off x="1037809" y="481879"/>
            <a:ext cx="4775162" cy="1296250"/>
          </a:xfrm>
        </p:spPr>
        <p:txBody>
          <a:bodyPr>
            <a:normAutofit/>
          </a:bodyPr>
          <a:lstStyle/>
          <a:p>
            <a:pPr algn="ctr"/>
            <a:r>
              <a:rPr lang="en-US" sz="4000" dirty="0">
                <a:latin typeface="Calibri"/>
                <a:ea typeface="Calibri"/>
                <a:cs typeface="Calibri Light"/>
              </a:rPr>
              <a:t>Community</a:t>
            </a:r>
            <a:endParaRPr lang="en-US" sz="4000">
              <a:latin typeface="Calibri"/>
              <a:ea typeface="Calibri"/>
              <a:cs typeface="Calibri"/>
            </a:endParaRPr>
          </a:p>
        </p:txBody>
      </p:sp>
      <p:sp>
        <p:nvSpPr>
          <p:cNvPr id="45" name="Rectangle 6">
            <a:extLst>
              <a:ext uri="{FF2B5EF4-FFF2-40B4-BE49-F238E27FC236}">
                <a16:creationId xmlns:a16="http://schemas.microsoft.com/office/drawing/2014/main" id="{F0C518C2-0AA4-470C-87B9-9CBF428FB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6FC9DE-0199-99A0-D508-B3A07597110B}"/>
              </a:ext>
            </a:extLst>
          </p:cNvPr>
          <p:cNvSpPr>
            <a:spLocks noGrp="1"/>
          </p:cNvSpPr>
          <p:nvPr>
            <p:ph idx="1"/>
          </p:nvPr>
        </p:nvSpPr>
        <p:spPr>
          <a:xfrm>
            <a:off x="729244" y="1641484"/>
            <a:ext cx="5277954" cy="4489965"/>
          </a:xfrm>
        </p:spPr>
        <p:txBody>
          <a:bodyPr vert="horz" lIns="91440" tIns="45720" rIns="91440" bIns="45720" rtlCol="0" anchor="ctr">
            <a:normAutofit/>
          </a:bodyPr>
          <a:lstStyle/>
          <a:p>
            <a:r>
              <a:rPr lang="en-US" sz="1800" dirty="0" smtClean="0">
                <a:solidFill>
                  <a:srgbClr val="FF0000"/>
                </a:solidFill>
                <a:ea typeface="+mn-lt"/>
                <a:cs typeface="+mn-lt"/>
              </a:rPr>
              <a:t>Strict and outdated </a:t>
            </a:r>
            <a:r>
              <a:rPr lang="en-US" sz="1800" dirty="0">
                <a:solidFill>
                  <a:srgbClr val="FF0000"/>
                </a:solidFill>
                <a:ea typeface="+mn-lt"/>
                <a:cs typeface="+mn-lt"/>
              </a:rPr>
              <a:t>social norms </a:t>
            </a:r>
            <a:r>
              <a:rPr lang="en-US" sz="1800" dirty="0">
                <a:ea typeface="+mn-lt"/>
                <a:cs typeface="+mn-lt"/>
              </a:rPr>
              <a:t>about sexuality, marriage, fertility</a:t>
            </a:r>
          </a:p>
          <a:p>
            <a:r>
              <a:rPr lang="en-US" sz="1800" dirty="0">
                <a:solidFill>
                  <a:srgbClr val="FF0000"/>
                </a:solidFill>
                <a:ea typeface="+mn-lt"/>
                <a:cs typeface="+mn-lt"/>
              </a:rPr>
              <a:t>Negative attitudes </a:t>
            </a:r>
            <a:r>
              <a:rPr lang="en-US" sz="1800" dirty="0">
                <a:ea typeface="+mn-lt"/>
                <a:cs typeface="+mn-lt"/>
              </a:rPr>
              <a:t>about </a:t>
            </a:r>
            <a:r>
              <a:rPr lang="en-US" sz="1800" dirty="0">
                <a:solidFill>
                  <a:srgbClr val="FF0000"/>
                </a:solidFill>
                <a:ea typeface="+mn-lt"/>
                <a:cs typeface="+mn-lt"/>
              </a:rPr>
              <a:t>adolescent sexuality and sexual behavior of women and </a:t>
            </a:r>
            <a:r>
              <a:rPr lang="en-US" sz="1800" dirty="0" smtClean="0">
                <a:solidFill>
                  <a:srgbClr val="FF0000"/>
                </a:solidFill>
                <a:ea typeface="+mn-lt"/>
                <a:cs typeface="+mn-lt"/>
              </a:rPr>
              <a:t>girls.</a:t>
            </a:r>
            <a:endParaRPr lang="en-US" sz="1800" dirty="0">
              <a:ea typeface="Calibri"/>
              <a:cs typeface="Calibri"/>
            </a:endParaRPr>
          </a:p>
          <a:p>
            <a:r>
              <a:rPr lang="en-US" sz="1800" dirty="0">
                <a:solidFill>
                  <a:srgbClr val="FF0000"/>
                </a:solidFill>
                <a:ea typeface="+mn-lt"/>
                <a:cs typeface="+mn-lt"/>
              </a:rPr>
              <a:t>Social acceptance for violence</a:t>
            </a:r>
            <a:r>
              <a:rPr lang="en-US" sz="1800" dirty="0">
                <a:ea typeface="+mn-lt"/>
                <a:cs typeface="+mn-lt"/>
              </a:rPr>
              <a:t> against women and girls</a:t>
            </a:r>
            <a:endParaRPr lang="en-US" sz="1800" dirty="0">
              <a:ea typeface="Calibri"/>
              <a:cs typeface="Calibri"/>
            </a:endParaRPr>
          </a:p>
          <a:p>
            <a:r>
              <a:rPr lang="en-US" sz="1800" dirty="0">
                <a:ea typeface="+mn-lt"/>
                <a:cs typeface="+mn-lt"/>
              </a:rPr>
              <a:t>Negative attitudes towards women’s choice and autonomy</a:t>
            </a:r>
            <a:endParaRPr lang="en-US" sz="1800" dirty="0">
              <a:ea typeface="Calibri"/>
              <a:cs typeface="Calibri"/>
            </a:endParaRPr>
          </a:p>
          <a:p>
            <a:pPr marL="0" indent="0">
              <a:buNone/>
            </a:pPr>
            <a:endParaRPr lang="en-US" sz="1600" dirty="0">
              <a:ea typeface="Calibri"/>
              <a:cs typeface="Calibri"/>
            </a:endParaRPr>
          </a:p>
        </p:txBody>
      </p:sp>
      <p:sp>
        <p:nvSpPr>
          <p:cNvPr id="25" name="TextBox 24">
            <a:extLst>
              <a:ext uri="{FF2B5EF4-FFF2-40B4-BE49-F238E27FC236}">
                <a16:creationId xmlns:a16="http://schemas.microsoft.com/office/drawing/2014/main" id="{BDF5831B-1EE6-E7CB-0F65-3A155F9E6212}"/>
              </a:ext>
            </a:extLst>
          </p:cNvPr>
          <p:cNvSpPr txBox="1"/>
          <p:nvPr/>
        </p:nvSpPr>
        <p:spPr>
          <a:xfrm>
            <a:off x="9990757"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70906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overty is not the only reason behind child marriages in India ...">
            <a:extLst>
              <a:ext uri="{FF2B5EF4-FFF2-40B4-BE49-F238E27FC236}">
                <a16:creationId xmlns:a16="http://schemas.microsoft.com/office/drawing/2014/main" id="{5E53C48F-A1FD-3A29-4AE7-37E4262E4C38}"/>
              </a:ext>
            </a:extLst>
          </p:cNvPr>
          <p:cNvPicPr>
            <a:picLocks noChangeAspect="1"/>
          </p:cNvPicPr>
          <p:nvPr/>
        </p:nvPicPr>
        <p:blipFill rotWithShape="1">
          <a:blip r:embed="rId2"/>
          <a:srcRect l="7259" r="11313" b="-1"/>
          <a:stretch/>
        </p:blipFill>
        <p:spPr>
          <a:xfrm>
            <a:off x="1" y="10"/>
            <a:ext cx="9080171"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CC0C0-B82B-D3C7-0FFC-4605194E4D22}"/>
              </a:ext>
            </a:extLst>
          </p:cNvPr>
          <p:cNvSpPr>
            <a:spLocks noGrp="1"/>
          </p:cNvSpPr>
          <p:nvPr>
            <p:ph type="title"/>
          </p:nvPr>
        </p:nvSpPr>
        <p:spPr>
          <a:xfrm>
            <a:off x="6424554" y="149465"/>
            <a:ext cx="5691245" cy="936629"/>
          </a:xfrm>
        </p:spPr>
        <p:txBody>
          <a:bodyPr>
            <a:normAutofit/>
          </a:bodyPr>
          <a:lstStyle/>
          <a:p>
            <a:pPr algn="ctr"/>
            <a:r>
              <a:rPr lang="en-US">
                <a:latin typeface="Calibri"/>
                <a:ea typeface="Calibri"/>
                <a:cs typeface="Calibri Light"/>
              </a:rPr>
              <a:t>Family</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493F10D6-31D3-9342-982C-2D2BABD0D208}"/>
              </a:ext>
            </a:extLst>
          </p:cNvPr>
          <p:cNvSpPr>
            <a:spLocks noGrp="1"/>
          </p:cNvSpPr>
          <p:nvPr>
            <p:ph idx="1"/>
          </p:nvPr>
        </p:nvSpPr>
        <p:spPr>
          <a:xfrm>
            <a:off x="6151385" y="1168994"/>
            <a:ext cx="6050678" cy="5597440"/>
          </a:xfrm>
        </p:spPr>
        <p:txBody>
          <a:bodyPr vert="horz" lIns="91440" tIns="45720" rIns="91440" bIns="45720" rtlCol="0" anchor="t">
            <a:noAutofit/>
          </a:bodyPr>
          <a:lstStyle/>
          <a:p>
            <a:pPr algn="ctr">
              <a:lnSpc>
                <a:spcPct val="120000"/>
              </a:lnSpc>
            </a:pPr>
            <a:r>
              <a:rPr lang="en-US" sz="2200" dirty="0">
                <a:ea typeface="+mn-lt"/>
                <a:cs typeface="+mn-lt"/>
              </a:rPr>
              <a:t>Son preference and daughters 'unwanted'</a:t>
            </a:r>
          </a:p>
          <a:p>
            <a:pPr algn="ctr">
              <a:lnSpc>
                <a:spcPct val="120000"/>
              </a:lnSpc>
            </a:pPr>
            <a:r>
              <a:rPr lang="en-US" sz="2200" dirty="0">
                <a:solidFill>
                  <a:srgbClr val="FF0000"/>
                </a:solidFill>
                <a:ea typeface="+mn-lt"/>
                <a:cs typeface="+mn-lt"/>
              </a:rPr>
              <a:t>Burden perception </a:t>
            </a:r>
            <a:r>
              <a:rPr lang="en-US" sz="2200" dirty="0">
                <a:ea typeface="+mn-lt"/>
                <a:cs typeface="+mn-lt"/>
              </a:rPr>
              <a:t>of girls (</a:t>
            </a:r>
            <a:r>
              <a:rPr lang="en-US" sz="2200" dirty="0" err="1">
                <a:ea typeface="+mn-lt"/>
                <a:cs typeface="+mn-lt"/>
              </a:rPr>
              <a:t>patrilocal</a:t>
            </a:r>
            <a:r>
              <a:rPr lang="en-US" sz="2200" dirty="0">
                <a:ea typeface="+mn-lt"/>
                <a:cs typeface="+mn-lt"/>
              </a:rPr>
              <a:t> marriage, concerns over girls’ safety, dowry)</a:t>
            </a:r>
            <a:endParaRPr lang="en-US" sz="2200" dirty="0">
              <a:ea typeface="Calibri"/>
              <a:cs typeface="Calibri" panose="020F0502020204030204"/>
            </a:endParaRPr>
          </a:p>
          <a:p>
            <a:pPr algn="ctr">
              <a:lnSpc>
                <a:spcPct val="120000"/>
              </a:lnSpc>
            </a:pPr>
            <a:r>
              <a:rPr lang="en-US" sz="2200" dirty="0">
                <a:solidFill>
                  <a:srgbClr val="FF0000"/>
                </a:solidFill>
                <a:ea typeface="+mn-lt"/>
                <a:cs typeface="+mn-lt"/>
              </a:rPr>
              <a:t>Control over girls’ sexuality </a:t>
            </a:r>
            <a:r>
              <a:rPr lang="en-US" sz="2200" dirty="0">
                <a:ea typeface="+mn-lt"/>
                <a:cs typeface="+mn-lt"/>
              </a:rPr>
              <a:t>and </a:t>
            </a:r>
            <a:r>
              <a:rPr lang="en-US" sz="2200" dirty="0">
                <a:solidFill>
                  <a:srgbClr val="FF0000"/>
                </a:solidFill>
                <a:ea typeface="+mn-lt"/>
                <a:cs typeface="+mn-lt"/>
              </a:rPr>
              <a:t>mobility</a:t>
            </a:r>
            <a:endParaRPr lang="en-US" sz="2200" dirty="0">
              <a:solidFill>
                <a:srgbClr val="FF0000"/>
              </a:solidFill>
              <a:ea typeface="Calibri"/>
              <a:cs typeface="Calibri"/>
            </a:endParaRPr>
          </a:p>
          <a:p>
            <a:pPr algn="ctr">
              <a:lnSpc>
                <a:spcPct val="120000"/>
              </a:lnSpc>
            </a:pPr>
            <a:r>
              <a:rPr lang="en-US" sz="2200" dirty="0">
                <a:latin typeface="Calibri"/>
                <a:cs typeface="Calibri"/>
              </a:rPr>
              <a:t>Little</a:t>
            </a:r>
            <a:r>
              <a:rPr lang="en-US" sz="2200" dirty="0">
                <a:ea typeface="+mn-lt"/>
                <a:cs typeface="+mn-lt"/>
              </a:rPr>
              <a:t> value to girls’ education and professional skill building</a:t>
            </a:r>
          </a:p>
          <a:p>
            <a:pPr algn="ctr">
              <a:lnSpc>
                <a:spcPct val="120000"/>
              </a:lnSpc>
            </a:pPr>
            <a:r>
              <a:rPr lang="en-US" sz="2200" dirty="0">
                <a:ea typeface="+mn-lt"/>
                <a:cs typeface="+mn-lt"/>
              </a:rPr>
              <a:t>Value placed on marriage, especially </a:t>
            </a:r>
            <a:r>
              <a:rPr lang="en-US" sz="2200" dirty="0">
                <a:solidFill>
                  <a:srgbClr val="FF0000"/>
                </a:solidFill>
                <a:ea typeface="+mn-lt"/>
                <a:cs typeface="+mn-lt"/>
              </a:rPr>
              <a:t>early marriage and </a:t>
            </a:r>
            <a:r>
              <a:rPr lang="en-US" sz="2200" dirty="0" smtClean="0">
                <a:solidFill>
                  <a:srgbClr val="FF0000"/>
                </a:solidFill>
                <a:ea typeface="+mn-lt"/>
                <a:cs typeface="+mn-lt"/>
              </a:rPr>
              <a:t>motherhood portrayed as the most important event in the life of a female</a:t>
            </a:r>
            <a:endParaRPr lang="en-US" sz="2200" dirty="0">
              <a:solidFill>
                <a:srgbClr val="FF0000"/>
              </a:solidFill>
              <a:ea typeface="Calibri"/>
              <a:cs typeface="Calibri"/>
            </a:endParaRPr>
          </a:p>
          <a:p>
            <a:pPr algn="ctr">
              <a:lnSpc>
                <a:spcPct val="120000"/>
              </a:lnSpc>
            </a:pPr>
            <a:r>
              <a:rPr lang="en-US" sz="2200" dirty="0" smtClean="0">
                <a:ea typeface="+mn-lt"/>
                <a:cs typeface="+mn-lt"/>
              </a:rPr>
              <a:t>Discrimination in inheritance</a:t>
            </a:r>
            <a:endParaRPr lang="en-US" sz="2200" dirty="0">
              <a:ea typeface="+mn-lt"/>
              <a:cs typeface="+mn-lt"/>
            </a:endParaRPr>
          </a:p>
          <a:p>
            <a:pPr algn="ctr">
              <a:lnSpc>
                <a:spcPct val="120000"/>
              </a:lnSpc>
            </a:pPr>
            <a:r>
              <a:rPr lang="en-US" sz="2200" dirty="0">
                <a:ea typeface="+mn-lt"/>
                <a:cs typeface="+mn-lt"/>
              </a:rPr>
              <a:t>Girls not perceived as source of support in old age</a:t>
            </a:r>
            <a:endParaRPr lang="en-US" sz="2200" dirty="0">
              <a:ea typeface="Calibri" panose="020F0502020204030204"/>
              <a:cs typeface="Calibri"/>
            </a:endParaRPr>
          </a:p>
          <a:p>
            <a:endParaRPr lang="en-US" sz="1600" dirty="0">
              <a:cs typeface="Calibri"/>
            </a:endParaRPr>
          </a:p>
        </p:txBody>
      </p:sp>
    </p:spTree>
    <p:extLst>
      <p:ext uri="{BB962C8B-B14F-4D97-AF65-F5344CB8AC3E}">
        <p14:creationId xmlns:p14="http://schemas.microsoft.com/office/powerpoint/2010/main" val="315010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5E89-06BF-4D57-8D06-4F1C589C3A83}"/>
              </a:ext>
            </a:extLst>
          </p:cNvPr>
          <p:cNvSpPr>
            <a:spLocks noGrp="1"/>
          </p:cNvSpPr>
          <p:nvPr>
            <p:ph type="title"/>
          </p:nvPr>
        </p:nvSpPr>
        <p:spPr>
          <a:xfrm>
            <a:off x="222220" y="3896623"/>
            <a:ext cx="3132737" cy="2452687"/>
          </a:xfrm>
        </p:spPr>
        <p:txBody>
          <a:bodyPr anchor="ctr">
            <a:normAutofit/>
          </a:bodyPr>
          <a:lstStyle/>
          <a:p>
            <a:pPr algn="ctr"/>
            <a:r>
              <a:rPr lang="en-US" sz="4000">
                <a:latin typeface="Calibri"/>
                <a:ea typeface="Calibri"/>
                <a:cs typeface="Calibri Light"/>
              </a:rPr>
              <a:t>Individual level</a:t>
            </a:r>
            <a:endParaRPr lang="en-US" sz="4000">
              <a:latin typeface="Calibri"/>
              <a:ea typeface="Calibri"/>
              <a:cs typeface="Calibri"/>
            </a:endParaRPr>
          </a:p>
        </p:txBody>
      </p:sp>
      <p:pic>
        <p:nvPicPr>
          <p:cNvPr id="4" name="Picture 3" descr="A group of girls in blue uniforms&#10;&#10;Description automatically generated">
            <a:extLst>
              <a:ext uri="{FF2B5EF4-FFF2-40B4-BE49-F238E27FC236}">
                <a16:creationId xmlns:a16="http://schemas.microsoft.com/office/drawing/2014/main" id="{06EC5A25-301D-817A-9B6E-C12A8AF6C0F0}"/>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t="17018" b="3738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393BB3A-ABEA-48CD-1705-9C4D71A125B5}"/>
              </a:ext>
            </a:extLst>
          </p:cNvPr>
          <p:cNvSpPr>
            <a:spLocks noGrp="1"/>
          </p:cNvSpPr>
          <p:nvPr>
            <p:ph idx="1"/>
          </p:nvPr>
        </p:nvSpPr>
        <p:spPr>
          <a:xfrm>
            <a:off x="3577001" y="3896624"/>
            <a:ext cx="8520582" cy="2955894"/>
          </a:xfrm>
        </p:spPr>
        <p:txBody>
          <a:bodyPr vert="horz" lIns="91440" tIns="45720" rIns="91440" bIns="45720" rtlCol="0" anchor="ctr">
            <a:normAutofit/>
          </a:bodyPr>
          <a:lstStyle/>
          <a:p>
            <a:pPr>
              <a:lnSpc>
                <a:spcPct val="110000"/>
              </a:lnSpc>
            </a:pPr>
            <a:r>
              <a:rPr lang="en-US" sz="2400" dirty="0">
                <a:latin typeface="Calibri"/>
                <a:cs typeface="Times"/>
              </a:rPr>
              <a:t>Discrimination against girls before and after birth</a:t>
            </a:r>
            <a:endParaRPr lang="en-US" sz="2400" dirty="0">
              <a:latin typeface="Calibri"/>
              <a:ea typeface="Calibri"/>
              <a:cs typeface="Calibri" panose="020F0502020204030204"/>
            </a:endParaRPr>
          </a:p>
          <a:p>
            <a:pPr>
              <a:lnSpc>
                <a:spcPct val="110000"/>
              </a:lnSpc>
            </a:pPr>
            <a:r>
              <a:rPr lang="en-US" sz="2400" dirty="0">
                <a:latin typeface="Calibri"/>
                <a:cs typeface="Times"/>
              </a:rPr>
              <a:t>Transition to adolescence-age of puberty and sexual debut</a:t>
            </a:r>
            <a:endParaRPr lang="en-US" sz="2400" dirty="0">
              <a:latin typeface="Calibri"/>
              <a:ea typeface="Calibri"/>
              <a:cs typeface="Calibri" panose="020F0502020204030204"/>
            </a:endParaRPr>
          </a:p>
          <a:p>
            <a:pPr>
              <a:lnSpc>
                <a:spcPct val="110000"/>
              </a:lnSpc>
            </a:pPr>
            <a:r>
              <a:rPr lang="en-US" sz="2400" dirty="0">
                <a:solidFill>
                  <a:srgbClr val="FF0000"/>
                </a:solidFill>
                <a:latin typeface="Calibri"/>
                <a:cs typeface="Times"/>
              </a:rPr>
              <a:t>Centrality of marriage and motherhood </a:t>
            </a:r>
            <a:r>
              <a:rPr lang="en-US" sz="2400" dirty="0">
                <a:latin typeface="Calibri"/>
                <a:cs typeface="Times"/>
              </a:rPr>
              <a:t>as only option in life</a:t>
            </a:r>
            <a:endParaRPr lang="en-US" sz="2400" dirty="0">
              <a:latin typeface="Calibri"/>
              <a:ea typeface="Calibri"/>
              <a:cs typeface="Calibri"/>
            </a:endParaRPr>
          </a:p>
          <a:p>
            <a:pPr>
              <a:lnSpc>
                <a:spcPct val="110000"/>
              </a:lnSpc>
            </a:pPr>
            <a:r>
              <a:rPr lang="en-US" sz="2400" dirty="0">
                <a:solidFill>
                  <a:srgbClr val="FF0000"/>
                </a:solidFill>
                <a:latin typeface="Calibri"/>
                <a:cs typeface="Times"/>
              </a:rPr>
              <a:t>Normalization of violence </a:t>
            </a:r>
            <a:r>
              <a:rPr lang="en-US" sz="2400" dirty="0">
                <a:latin typeface="Calibri"/>
                <a:cs typeface="Times"/>
              </a:rPr>
              <a:t>in women’s lives</a:t>
            </a:r>
            <a:endParaRPr lang="en-US" sz="2400" dirty="0">
              <a:latin typeface="Calibri"/>
              <a:ea typeface="Calibri"/>
              <a:cs typeface="Calibri"/>
            </a:endParaRPr>
          </a:p>
          <a:p>
            <a:pPr>
              <a:lnSpc>
                <a:spcPct val="110000"/>
              </a:lnSpc>
            </a:pPr>
            <a:r>
              <a:rPr lang="en-US" sz="2400" dirty="0" err="1">
                <a:latin typeface="Calibri"/>
                <a:cs typeface="Times"/>
              </a:rPr>
              <a:t>Internalised</a:t>
            </a:r>
            <a:r>
              <a:rPr lang="en-US" sz="2400" dirty="0">
                <a:latin typeface="Calibri"/>
                <a:cs typeface="Times"/>
              </a:rPr>
              <a:t> gender-inequitable values for both men and women</a:t>
            </a:r>
            <a:endParaRPr lang="en-US" sz="2400" dirty="0">
              <a:latin typeface="Calibri"/>
              <a:ea typeface="Calibri"/>
              <a:cs typeface="Calibri" panose="020F0502020204030204"/>
            </a:endParaRPr>
          </a:p>
          <a:p>
            <a:endParaRPr lang="en-US" sz="1800" dirty="0">
              <a:cs typeface="Calibri" panose="020F0502020204030204"/>
            </a:endParaRPr>
          </a:p>
        </p:txBody>
      </p:sp>
    </p:spTree>
    <p:extLst>
      <p:ext uri="{BB962C8B-B14F-4D97-AF65-F5344CB8AC3E}">
        <p14:creationId xmlns:p14="http://schemas.microsoft.com/office/powerpoint/2010/main" val="1684861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550</Words>
  <Application>Microsoft Office PowerPoint</Application>
  <PresentationFormat>Widescreen</PresentationFormat>
  <Paragraphs>131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Times</vt:lpstr>
      <vt:lpstr>office theme</vt:lpstr>
      <vt:lpstr>Divergent interpretations of the intersection of health, harmful practices and women in India</vt:lpstr>
      <vt:lpstr>Outline of presentation</vt:lpstr>
      <vt:lpstr>What are harmful practices?</vt:lpstr>
      <vt:lpstr>Complex drivers and intersectionality </vt:lpstr>
      <vt:lpstr>Policy and Institutions</vt:lpstr>
      <vt:lpstr>Systems and Services</vt:lpstr>
      <vt:lpstr>Community</vt:lpstr>
      <vt:lpstr>Family</vt:lpstr>
      <vt:lpstr>Individual level</vt:lpstr>
      <vt:lpstr>Public Health</vt:lpstr>
      <vt:lpstr>Public health</vt:lpstr>
      <vt:lpstr>Recommendations </vt:lpstr>
      <vt:lpstr>Policy, participation and effective implementation</vt:lpstr>
      <vt:lpstr>Gender mainstreaming across ALL sectors</vt:lpstr>
      <vt:lpstr>Challenging discriminatory structures and norms</vt:lpstr>
      <vt:lpstr>Voice, Choice, Agency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DLAW-CUKER SYSTEM14</cp:lastModifiedBy>
  <cp:revision>1219</cp:revision>
  <dcterms:created xsi:type="dcterms:W3CDTF">2023-11-20T11:46:02Z</dcterms:created>
  <dcterms:modified xsi:type="dcterms:W3CDTF">2023-11-23T18:15:44Z</dcterms:modified>
</cp:coreProperties>
</file>