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9"/>
  </p:notesMasterIdLst>
  <p:sldIdLst>
    <p:sldId id="256" r:id="rId2"/>
    <p:sldId id="338" r:id="rId3"/>
    <p:sldId id="279" r:id="rId4"/>
    <p:sldId id="341" r:id="rId5"/>
    <p:sldId id="340" r:id="rId6"/>
    <p:sldId id="339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BC97D-2945-FD44-A296-6957B12F0F1F}" v="103" dt="2024-03-12T11:58:07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3"/>
    <p:restoredTop sz="70585"/>
  </p:normalViewPr>
  <p:slideViewPr>
    <p:cSldViewPr snapToGrid="0">
      <p:cViewPr varScale="1">
        <p:scale>
          <a:sx n="97" d="100"/>
          <a:sy n="97" d="100"/>
        </p:scale>
        <p:origin x="2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1774D-AFA9-0D4B-87A0-0D589BE99BB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11944-878F-3B45-8B13-53589D18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11944-878F-3B45-8B13-53589D1820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commonly used list of the main elements is included on the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97E38-0CFC-45C4-A3E4-4BD7AB6F2BC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464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commonly used list of the main elements is included on the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97E38-0CFC-45C4-A3E4-4BD7AB6F2B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92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commonly used list of the main elements is included on the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97E38-0CFC-45C4-A3E4-4BD7AB6F2B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5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commonly used list of the main elements is included on the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97E38-0CFC-45C4-A3E4-4BD7AB6F2BC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587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commonly used list of the main elements is included on the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97E38-0CFC-45C4-A3E4-4BD7AB6F2BC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58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11944-878F-3B45-8B13-53589D182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4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14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0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0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90500"/>
            <a:ext cx="9347200" cy="1527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72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8DECE-A5E6-42FE-B7FA-5CB15BDBE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844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90500"/>
            <a:ext cx="9347200" cy="1527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7200" y="19050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07200" y="40386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612E-E950-483F-A821-C1AC0F0759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94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90500"/>
            <a:ext cx="9347200" cy="1527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D2C51-F89E-4BB4-8752-E3C80CAEE0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31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63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21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2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3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9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72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9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8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4EF1D-4AA8-EE98-482D-8764A040F2EB}"/>
              </a:ext>
            </a:extLst>
          </p:cNvPr>
          <p:cNvGrpSpPr/>
          <p:nvPr/>
        </p:nvGrpSpPr>
        <p:grpSpPr>
          <a:xfrm>
            <a:off x="-1" y="0"/>
            <a:ext cx="12212236" cy="6890852"/>
            <a:chOff x="-1" y="0"/>
            <a:chExt cx="12212236" cy="6890852"/>
          </a:xfrm>
        </p:grpSpPr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F4A45B6-B55B-48A3-26FF-E2EAD3E1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952"/>
            <a:stretch/>
          </p:blipFill>
          <p:spPr>
            <a:xfrm flipV="1">
              <a:off x="847549" y="5279134"/>
              <a:ext cx="11364686" cy="1578860"/>
            </a:xfrm>
            <a:prstGeom prst="rect">
              <a:avLst/>
            </a:prstGeom>
          </p:spPr>
        </p:pic>
        <p:pic>
          <p:nvPicPr>
            <p:cNvPr id="17" name="Picture 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EAF1993-3A0E-D6A8-2C0B-ACDCFC7E7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8095"/>
            <a:stretch/>
          </p:blipFill>
          <p:spPr>
            <a:xfrm flipH="1">
              <a:off x="-1" y="32858"/>
              <a:ext cx="1011141" cy="5295563"/>
            </a:xfrm>
            <a:prstGeom prst="rect">
              <a:avLst/>
            </a:prstGeom>
          </p:spPr>
        </p:pic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7734BA7-52A5-871D-FBD7-C626233B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549" y="0"/>
              <a:ext cx="11364686" cy="5295563"/>
            </a:xfrm>
            <a:prstGeom prst="rect">
              <a:avLst/>
            </a:prstGeom>
          </p:spPr>
        </p:pic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CD0CDE9-4104-7B87-FB82-C24B82E4F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952" r="86179"/>
            <a:stretch/>
          </p:blipFill>
          <p:spPr>
            <a:xfrm flipH="1" flipV="1">
              <a:off x="-1" y="5311992"/>
              <a:ext cx="847549" cy="157886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889C86-81F5-4E2B-A1BF-3DC57716B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981B13-F880-47D1-BA19-C2C84FC75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651B2-663F-4ED2-A7D2-9D74A5DF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B0E2F2E-1B63-7F04-5204-4463523D3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87" y="5295571"/>
            <a:ext cx="2780143" cy="479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AABE7D-ED7E-82A9-921F-D52D708B5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09145" y="4809274"/>
            <a:ext cx="9700733" cy="1280161"/>
          </a:xfrm>
        </p:spPr>
        <p:txBody>
          <a:bodyPr anchor="ctr">
            <a:normAutofit fontScale="90000"/>
          </a:bodyPr>
          <a:lstStyle/>
          <a:p>
            <a:pPr algn="r"/>
            <a:br>
              <a:rPr lang="en-GB" sz="2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</a:br>
            <a:r>
              <a:rPr lang="en-GB" sz="2600" b="1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Murder in an Attention Economy: </a:t>
            </a:r>
            <a:br>
              <a:rPr lang="en-GB" sz="2600" b="1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</a:br>
            <a:r>
              <a:rPr lang="en-GB" sz="2600" b="1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Media, Celebrity and the Prosecution of Luka Magnotta </a:t>
            </a:r>
            <a:br>
              <a:rPr lang="en-GB" sz="2600" b="1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</a:br>
            <a:endParaRPr lang="en-US" sz="2600" b="1" dirty="0">
              <a:ln w="3175"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1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02F4-B2F0-1038-4A12-E1DFCDE4AD55}"/>
              </a:ext>
            </a:extLst>
          </p:cNvPr>
          <p:cNvSpPr txBox="1"/>
          <p:nvPr/>
        </p:nvSpPr>
        <p:spPr>
          <a:xfrm>
            <a:off x="455204" y="76829"/>
            <a:ext cx="8815795" cy="20081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100" dirty="0">
                <a:latin typeface="Avenir Book" panose="02000503020000020003" pitchFamily="2" charset="0"/>
                <a:ea typeface="Batang" panose="02030600000101010101" pitchFamily="18" charset="-127"/>
                <a:cs typeface="+mj-cs"/>
              </a:rPr>
              <a:t>1 Lunatic </a:t>
            </a:r>
            <a:r>
              <a:rPr lang="en-US" sz="3200" b="1" spc="-100">
                <a:latin typeface="Avenir Book" panose="02000503020000020003" pitchFamily="2" charset="0"/>
                <a:ea typeface="Batang" panose="02030600000101010101" pitchFamily="18" charset="-127"/>
                <a:cs typeface="+mj-cs"/>
              </a:rPr>
              <a:t>1 Icepick </a:t>
            </a:r>
            <a:endParaRPr lang="en-US" sz="3200" b="1" spc="-100" dirty="0">
              <a:latin typeface="Avenir Book" panose="02000503020000020003" pitchFamily="2" charset="0"/>
              <a:ea typeface="Batang" panose="02030600000101010101" pitchFamily="18" charset="-127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spc="-100" dirty="0">
              <a:latin typeface="Batang" panose="02030600000101010101" pitchFamily="18" charset="-127"/>
              <a:ea typeface="Batang" panose="02030600000101010101" pitchFamily="18" charset="-127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8AA8FA2-7E11-A1F1-9BB9-A4F850129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04" y="696686"/>
            <a:ext cx="3731039" cy="5464627"/>
          </a:xfrm>
          <a:prstGeom prst="rect">
            <a:avLst/>
          </a:prstGeom>
        </p:spPr>
      </p:pic>
      <p:pic>
        <p:nvPicPr>
          <p:cNvPr id="3" name="y2mate.is - Don t F k With Cats Hunting an Internet Killer Official Trailer Netflix-x41SMm-9-i4-1080pp-1709633205.mp4">
            <a:hlinkClick r:id="" action="ppaction://media"/>
            <a:extLst>
              <a:ext uri="{FF2B5EF4-FFF2-40B4-BE49-F238E27FC236}">
                <a16:creationId xmlns:a16="http://schemas.microsoft.com/office/drawing/2014/main" id="{F5EFC206-7B0F-30FD-A29E-482E67968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0361" y="1039030"/>
            <a:ext cx="7076935" cy="3980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E282E4-BFDA-4082-0EBB-E7ABA69CC404}"/>
              </a:ext>
            </a:extLst>
          </p:cNvPr>
          <p:cNvSpPr txBox="1"/>
          <p:nvPr/>
        </p:nvSpPr>
        <p:spPr>
          <a:xfrm>
            <a:off x="566094" y="6417040"/>
            <a:ext cx="10306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Don’t F**k with Cats: Hunting an Internet Killer (2019) Dir. Mark Lewis. </a:t>
            </a:r>
          </a:p>
        </p:txBody>
      </p:sp>
    </p:spTree>
    <p:extLst>
      <p:ext uri="{BB962C8B-B14F-4D97-AF65-F5344CB8AC3E}">
        <p14:creationId xmlns:p14="http://schemas.microsoft.com/office/powerpoint/2010/main" val="3375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6667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02F4-B2F0-1038-4A12-E1DFCDE4AD55}"/>
              </a:ext>
            </a:extLst>
          </p:cNvPr>
          <p:cNvSpPr txBox="1"/>
          <p:nvPr/>
        </p:nvSpPr>
        <p:spPr>
          <a:xfrm>
            <a:off x="455204" y="76830"/>
            <a:ext cx="11054799" cy="620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100" dirty="0">
                <a:latin typeface="Avenir Book" panose="02000503020000020003" pitchFamily="2" charset="0"/>
                <a:ea typeface="Batang" panose="02030600000101010101" pitchFamily="18" charset="-127"/>
                <a:cs typeface="+mj-cs"/>
              </a:rPr>
              <a:t>The Origins of the Snuff Movie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spc="-100" dirty="0">
              <a:latin typeface="Batang" panose="02030600000101010101" pitchFamily="18" charset="-127"/>
              <a:ea typeface="Batang" panose="02030600000101010101" pitchFamily="18" charset="-127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48F110-F1CE-FF40-C666-3EC1F389E5D9}"/>
              </a:ext>
            </a:extLst>
          </p:cNvPr>
          <p:cNvSpPr txBox="1"/>
          <p:nvPr/>
        </p:nvSpPr>
        <p:spPr>
          <a:xfrm>
            <a:off x="495164" y="6358655"/>
            <a:ext cx="784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Sanders, Ed (1971) </a:t>
            </a:r>
            <a:r>
              <a:rPr lang="en-US" sz="1200" i="1" dirty="0">
                <a:effectLst/>
                <a:latin typeface="Helvetica" pitchFamily="2" charset="0"/>
                <a:cs typeface="Arial" panose="020B0604020202020204" pitchFamily="34" charset="0"/>
              </a:rPr>
              <a:t>The Family: The Story of Charles Manson’s Dune Buggy Attack Battalion. </a:t>
            </a:r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New York: Dutton. </a:t>
            </a:r>
            <a:endParaRPr lang="en-GB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C5DC72-B64D-E032-703C-D42962EEC6F1}"/>
              </a:ext>
            </a:extLst>
          </p:cNvPr>
          <p:cNvSpPr txBox="1"/>
          <p:nvPr/>
        </p:nvSpPr>
        <p:spPr>
          <a:xfrm>
            <a:off x="4794277" y="735745"/>
            <a:ext cx="6715726" cy="497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Helvetica" pitchFamily="2" charset="0"/>
                <a:cs typeface="Arial" panose="020B0604020202020204" pitchFamily="34" charset="0"/>
              </a:rPr>
              <a:t>The etymological origins of Snuff come from the Victorian phrase ‘to snuff out’, the literal extinguishing of a flame, which, when applied to human life, was used to describe the act of killing (see Jackson 2016, 1–19). </a:t>
            </a:r>
          </a:p>
          <a:p>
            <a:pPr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dirty="0"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T</a:t>
            </a:r>
            <a:r>
              <a:rPr lang="en-US" dirty="0">
                <a:effectLst/>
                <a:latin typeface="Helvetica" pitchFamily="2" charset="0"/>
                <a:cs typeface="Arial" panose="020B0604020202020204" pitchFamily="34" charset="0"/>
              </a:rPr>
              <a:t>he first reference to snuff movies comes from Ed Sanders’ 1971 book </a:t>
            </a:r>
            <a:r>
              <a:rPr lang="en-US" i="1" dirty="0">
                <a:effectLst/>
                <a:latin typeface="Helvetica" pitchFamily="2" charset="0"/>
                <a:cs typeface="Arial" panose="020B0604020202020204" pitchFamily="34" charset="0"/>
              </a:rPr>
              <a:t>The Family: The Story of Charles Manson’s Dune Buggy Attack Battalion.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en-US" i="1" dirty="0"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i="1" dirty="0">
                <a:effectLst/>
                <a:latin typeface="Helvetica" pitchFamily="2" charset="0"/>
                <a:cs typeface="Arial" panose="020B0604020202020204" pitchFamily="34" charset="0"/>
              </a:rPr>
              <a:t>‘</a:t>
            </a:r>
            <a:r>
              <a:rPr lang="en-US" dirty="0">
                <a:effectLst/>
                <a:latin typeface="Helvetica" pitchFamily="2" charset="0"/>
                <a:cs typeface="Arial" panose="020B0604020202020204" pitchFamily="34" charset="0"/>
              </a:rPr>
              <a:t>The Manson Family’ also provided the inspiration for a little seen exploitation film called </a:t>
            </a:r>
            <a:r>
              <a:rPr lang="en-US" i="1" dirty="0">
                <a:effectLst/>
                <a:latin typeface="Helvetica" pitchFamily="2" charset="0"/>
                <a:cs typeface="Arial" panose="020B0604020202020204" pitchFamily="34" charset="0"/>
              </a:rPr>
              <a:t>The Slaughter. </a:t>
            </a:r>
            <a:endParaRPr lang="en-US" i="1" dirty="0"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en-US" i="1" dirty="0"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The film sat gathering dust until a savvy distributor capitalized on the rumors that </a:t>
            </a:r>
            <a:endParaRPr lang="en-US" dirty="0"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en-US" i="1" dirty="0"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en-US" i="1" dirty="0"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en-US" i="1" dirty="0"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b="1" dirty="0">
              <a:latin typeface="Avenir Book" panose="02000503020000020003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Picture 3" descr="A book cover with red and blue text&#10;&#10;Description automatically generated">
            <a:extLst>
              <a:ext uri="{FF2B5EF4-FFF2-40B4-BE49-F238E27FC236}">
                <a16:creationId xmlns:a16="http://schemas.microsoft.com/office/drawing/2014/main" id="{F1310A3A-7D91-BDCD-5944-09192313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5" y="697276"/>
            <a:ext cx="3714822" cy="54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02F4-B2F0-1038-4A12-E1DFCDE4AD55}"/>
              </a:ext>
            </a:extLst>
          </p:cNvPr>
          <p:cNvSpPr txBox="1"/>
          <p:nvPr/>
        </p:nvSpPr>
        <p:spPr>
          <a:xfrm>
            <a:off x="455204" y="76830"/>
            <a:ext cx="11054799" cy="620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100" dirty="0">
                <a:latin typeface="Avenir Book" panose="02000503020000020003" pitchFamily="2" charset="0"/>
                <a:ea typeface="Batang" panose="02030600000101010101" pitchFamily="18" charset="-127"/>
                <a:cs typeface="+mj-cs"/>
              </a:rPr>
              <a:t>Definitions of the Snuff Movie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spc="-100" dirty="0">
              <a:latin typeface="Batang" panose="02030600000101010101" pitchFamily="18" charset="-127"/>
              <a:ea typeface="Batang" panose="02030600000101010101" pitchFamily="18" charset="-127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C5DC72-B64D-E032-703C-D42962EEC6F1}"/>
              </a:ext>
            </a:extLst>
          </p:cNvPr>
          <p:cNvSpPr txBox="1"/>
          <p:nvPr/>
        </p:nvSpPr>
        <p:spPr>
          <a:xfrm>
            <a:off x="4794277" y="735745"/>
            <a:ext cx="6829124" cy="48377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Aft>
                <a:spcPts val="1000"/>
              </a:spcAft>
            </a:pPr>
            <a:r>
              <a:rPr lang="en-GB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FBI Agent, Ken Lanning suggests that to qualify as a legitimate instance of the snuff movie, then the representation would need to be: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romanLcPeriod"/>
            </a:pPr>
            <a:r>
              <a:rPr lang="en-GB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visual depiction of murder </a:t>
            </a:r>
            <a:br>
              <a:rPr lang="en-GB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(this can be either a series of photographs or a video)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romanLcPeriod"/>
            </a:pPr>
            <a:r>
              <a:rPr lang="en-GB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imagery must have been produced to sexually arouse its intended audience</a:t>
            </a:r>
          </a:p>
          <a:p>
            <a:pPr marL="800100" lvl="1" indent="-342900" algn="just">
              <a:lnSpc>
                <a:spcPct val="200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GB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imagery must then be commercially distributed for financial gain </a:t>
            </a:r>
          </a:p>
          <a:p>
            <a:pPr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sz="1400" b="1" dirty="0">
              <a:latin typeface="Avenir Book" panose="02000503020000020003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SzPct val="80000"/>
            </a:pPr>
            <a:endParaRPr lang="en-US" sz="14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person with headphones and a microphone&#10;&#10;Description automatically generated">
            <a:extLst>
              <a:ext uri="{FF2B5EF4-FFF2-40B4-BE49-F238E27FC236}">
                <a16:creationId xmlns:a16="http://schemas.microsoft.com/office/drawing/2014/main" id="{EB76A0E6-8C3F-787B-6DF5-4EDAAA8A1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16" y="697428"/>
            <a:ext cx="3738586" cy="54554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027D8-D793-837B-08AC-2C56CC37E700}"/>
              </a:ext>
            </a:extLst>
          </p:cNvPr>
          <p:cNvSpPr txBox="1"/>
          <p:nvPr/>
        </p:nvSpPr>
        <p:spPr>
          <a:xfrm>
            <a:off x="495164" y="6419867"/>
            <a:ext cx="784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McKenna, Mark (2023) </a:t>
            </a:r>
            <a:r>
              <a:rPr lang="en-GB" sz="1200" b="1" i="1" dirty="0"/>
              <a:t>Snuff.</a:t>
            </a:r>
            <a:r>
              <a:rPr lang="en-GB" sz="1200" b="1" dirty="0"/>
              <a:t> Liverpool: Liverpool University Press.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3673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02F4-B2F0-1038-4A12-E1DFCDE4AD55}"/>
              </a:ext>
            </a:extLst>
          </p:cNvPr>
          <p:cNvSpPr txBox="1"/>
          <p:nvPr/>
        </p:nvSpPr>
        <p:spPr>
          <a:xfrm>
            <a:off x="455204" y="76830"/>
            <a:ext cx="11054799" cy="620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100" dirty="0">
                <a:latin typeface="Avenir Book" panose="02000503020000020003" pitchFamily="2" charset="0"/>
                <a:ea typeface="Batang" panose="02030600000101010101" pitchFamily="18" charset="-127"/>
                <a:cs typeface="+mj-cs"/>
              </a:rPr>
              <a:t>Murder in an Attention Economy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spc="-100" dirty="0">
              <a:latin typeface="Batang" panose="02030600000101010101" pitchFamily="18" charset="-127"/>
              <a:ea typeface="Batang" panose="02030600000101010101" pitchFamily="18" charset="-127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48F110-F1CE-FF40-C666-3EC1F389E5D9}"/>
              </a:ext>
            </a:extLst>
          </p:cNvPr>
          <p:cNvSpPr txBox="1"/>
          <p:nvPr/>
        </p:nvSpPr>
        <p:spPr>
          <a:xfrm>
            <a:off x="495163" y="6358655"/>
            <a:ext cx="11361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Goldhaber, M. (1997) ‘The attention economy and the net’, </a:t>
            </a:r>
            <a:r>
              <a:rPr lang="en-GB" sz="1200" b="1" i="1" dirty="0"/>
              <a:t>First Monday</a:t>
            </a:r>
            <a:r>
              <a:rPr lang="en-GB" sz="1200" b="1" dirty="0"/>
              <a:t>, 2(4). Available at: http://</a:t>
            </a:r>
            <a:r>
              <a:rPr lang="en-GB" sz="1200" b="1" dirty="0" err="1"/>
              <a:t>firstmonday.org</a:t>
            </a:r>
            <a:r>
              <a:rPr lang="en-GB" sz="1200" b="1" dirty="0"/>
              <a:t>/</a:t>
            </a:r>
            <a:r>
              <a:rPr lang="en-GB" sz="1200" b="1" dirty="0" err="1"/>
              <a:t>ojs</a:t>
            </a:r>
            <a:r>
              <a:rPr lang="en-GB" sz="1200" b="1" dirty="0"/>
              <a:t>/</a:t>
            </a:r>
            <a:r>
              <a:rPr lang="en-GB" sz="1200" b="1" dirty="0" err="1"/>
              <a:t>index.php</a:t>
            </a:r>
            <a:r>
              <a:rPr lang="en-GB" sz="1200" b="1" dirty="0"/>
              <a:t>/</a:t>
            </a:r>
            <a:r>
              <a:rPr lang="en-GB" sz="1200" b="1" dirty="0" err="1"/>
              <a:t>fm</a:t>
            </a:r>
            <a:r>
              <a:rPr lang="en-GB" sz="1200" b="1" dirty="0"/>
              <a:t>/article/view/519/440. </a:t>
            </a:r>
          </a:p>
        </p:txBody>
      </p:sp>
      <p:pic>
        <p:nvPicPr>
          <p:cNvPr id="5" name="Picture 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E4F15C7-A26C-4215-CAE9-BB985487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32" b="12591"/>
          <a:stretch/>
        </p:blipFill>
        <p:spPr>
          <a:xfrm>
            <a:off x="577485" y="663571"/>
            <a:ext cx="3714818" cy="5550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97C6D-4580-AE75-4528-E5A227ED6446}"/>
              </a:ext>
            </a:extLst>
          </p:cNvPr>
          <p:cNvSpPr txBox="1"/>
          <p:nvPr/>
        </p:nvSpPr>
        <p:spPr>
          <a:xfrm>
            <a:off x="4679952" y="896476"/>
            <a:ext cx="6957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Michael H. Goldhaber 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argued that:</a:t>
            </a:r>
          </a:p>
          <a:p>
            <a:endParaRPr lang="en-GB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‘The attention economy brings with it its own kind of wealth, its own class divisions - stars vs. fans - and its own forms of property, all of which make it incompatible with the industrial-money-market based economy it bids fair to replace’ </a:t>
            </a:r>
          </a:p>
          <a:p>
            <a:endParaRPr lang="en-GB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(1997: online). </a:t>
            </a:r>
          </a:p>
          <a:p>
            <a:endParaRPr lang="en-GB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Yeran</a:t>
            </a: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Kim has argued that reaction videos, such as those discussed:</a:t>
            </a:r>
          </a:p>
          <a:p>
            <a:endParaRPr lang="en-GB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‘</a:t>
            </a:r>
            <a:r>
              <a:rPr lang="en-GB" dirty="0">
                <a:latin typeface="Arial" panose="020B0604020202020204" pitchFamily="34" charset="0"/>
                <a:ea typeface="Aptos" panose="020B0004020202020204" pitchFamily="34" charset="0"/>
              </a:rPr>
              <a:t>H</a:t>
            </a: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ave a formative effect on the attention economy by means of shifting attention from the … stars … to ordinary people’ </a:t>
            </a:r>
            <a:b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(2015: 334),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08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02F4-B2F0-1038-4A12-E1DFCDE4AD55}"/>
              </a:ext>
            </a:extLst>
          </p:cNvPr>
          <p:cNvSpPr txBox="1"/>
          <p:nvPr/>
        </p:nvSpPr>
        <p:spPr>
          <a:xfrm>
            <a:off x="455204" y="76829"/>
            <a:ext cx="9095195" cy="20081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venir Book" panose="02000503020000020003" pitchFamily="2" charset="0"/>
              </a:rPr>
              <a:t>Celebrity and the Serial Killer </a:t>
            </a:r>
            <a:br>
              <a:rPr lang="en-US" sz="6000" b="1" dirty="0">
                <a:effectLst/>
                <a:latin typeface="Avenir Book" panose="02000503020000020003" pitchFamily="2" charset="0"/>
              </a:rPr>
            </a:br>
            <a:endParaRPr lang="en-US" sz="4000" b="1" spc="-100" dirty="0">
              <a:latin typeface="Avenir Book" panose="02000503020000020003" pitchFamily="2" charset="0"/>
              <a:ea typeface="Batang" panose="02030600000101010101" pitchFamily="18" charset="-127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25878E8-8A92-199E-DDD2-62655C19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091" y="697428"/>
            <a:ext cx="3725235" cy="5455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A4213-60F9-66F1-B74A-45DCD8D53D7C}"/>
              </a:ext>
            </a:extLst>
          </p:cNvPr>
          <p:cNvSpPr txBox="1"/>
          <p:nvPr/>
        </p:nvSpPr>
        <p:spPr>
          <a:xfrm>
            <a:off x="4959328" y="1239375"/>
            <a:ext cx="6758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‘The iconic status of serial killers in contemporary American culture [provides] compelling evidence of the collapse in the difference between fame and notoriety.’ </a:t>
            </a:r>
          </a:p>
          <a:p>
            <a:endParaRPr lang="en-GB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‘</a:t>
            </a:r>
            <a:r>
              <a:rPr lang="en-GB" dirty="0">
                <a:latin typeface="Arial" panose="020B0604020202020204" pitchFamily="34" charset="0"/>
                <a:ea typeface="Aptos" panose="020B0004020202020204" pitchFamily="34" charset="0"/>
              </a:rPr>
              <a:t>T</a:t>
            </a: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oday the famous are often the visible, rather than the talented’ (2015: 297).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4F485-C660-697B-331E-2C1D4AC87D91}"/>
              </a:ext>
            </a:extLst>
          </p:cNvPr>
          <p:cNvSpPr txBox="1"/>
          <p:nvPr/>
        </p:nvSpPr>
        <p:spPr>
          <a:xfrm>
            <a:off x="566094" y="6349532"/>
            <a:ext cx="10306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Schmid, David  (2015) </a:t>
            </a:r>
            <a:r>
              <a:rPr lang="en-GB" sz="1200" b="1" i="1" dirty="0"/>
              <a:t>Natural Born Celebrities: Serial Killers in American Culture .</a:t>
            </a:r>
            <a:r>
              <a:rPr lang="en-GB" sz="1200" b="1" dirty="0"/>
              <a:t> Chicago: University of Chicago.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1012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C1C6-0364-6427-DA05-8674DCA3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8925"/>
            <a:ext cx="11049000" cy="11618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References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241BB-33FE-7928-6663-4738F36A45BD}"/>
              </a:ext>
            </a:extLst>
          </p:cNvPr>
          <p:cNvSpPr txBox="1"/>
          <p:nvPr/>
        </p:nvSpPr>
        <p:spPr>
          <a:xfrm>
            <a:off x="571500" y="867861"/>
            <a:ext cx="101981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venir Next" panose="020B0503020202020204" pitchFamily="34" charset="0"/>
              </a:rPr>
              <a:t>Brass, Dick. 1975. ‘Snuff Porn? The Actress is Actually Killed’. New York Post. 3, 15.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Goldhaber, M. (1997) ‘The attention economy and the net’, First Monday, 2(4). Available at: http://</a:t>
            </a:r>
            <a:r>
              <a:rPr lang="en-GB" sz="1200" dirty="0" err="1">
                <a:latin typeface="Avenir Next" panose="020B0503020202020204" pitchFamily="34" charset="0"/>
              </a:rPr>
              <a:t>firstmonday.org</a:t>
            </a:r>
            <a:r>
              <a:rPr lang="en-GB" sz="1200" dirty="0">
                <a:latin typeface="Avenir Next" panose="020B0503020202020204" pitchFamily="34" charset="0"/>
              </a:rPr>
              <a:t>/</a:t>
            </a:r>
            <a:r>
              <a:rPr lang="en-GB" sz="1200" dirty="0" err="1">
                <a:latin typeface="Avenir Next" panose="020B0503020202020204" pitchFamily="34" charset="0"/>
              </a:rPr>
              <a:t>ojs</a:t>
            </a:r>
            <a:r>
              <a:rPr lang="en-GB" sz="1200" dirty="0">
                <a:latin typeface="Avenir Next" panose="020B0503020202020204" pitchFamily="34" charset="0"/>
              </a:rPr>
              <a:t>/</a:t>
            </a:r>
            <a:r>
              <a:rPr lang="en-GB" sz="1200" dirty="0" err="1">
                <a:latin typeface="Avenir Next" panose="020B0503020202020204" pitchFamily="34" charset="0"/>
              </a:rPr>
              <a:t>index.php</a:t>
            </a:r>
            <a:r>
              <a:rPr lang="en-GB" sz="1200" dirty="0">
                <a:latin typeface="Avenir Next" panose="020B0503020202020204" pitchFamily="34" charset="0"/>
              </a:rPr>
              <a:t>/</a:t>
            </a:r>
            <a:r>
              <a:rPr lang="en-GB" sz="1200" dirty="0" err="1">
                <a:latin typeface="Avenir Next" panose="020B0503020202020204" pitchFamily="34" charset="0"/>
              </a:rPr>
              <a:t>fm</a:t>
            </a:r>
            <a:r>
              <a:rPr lang="en-GB" sz="1200" dirty="0">
                <a:latin typeface="Avenir Next" panose="020B0503020202020204" pitchFamily="34" charset="0"/>
              </a:rPr>
              <a:t>/article/view/519/440. Accessed on October 27, 2019.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Jackson, Neil. 2016. Introduction: Shot, Cut and Slaughtered. In Snuff: Real Death and Screen Media, eds. Jackson, Neil, Kimber, Shaun, Walker, Johnny and Watson, Thomas Joseph, 1-19. London: Bloomsbury.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Kim, </a:t>
            </a:r>
            <a:r>
              <a:rPr lang="en-GB" sz="1200" dirty="0" err="1">
                <a:latin typeface="Avenir Next" panose="020B0503020202020204" pitchFamily="34" charset="0"/>
              </a:rPr>
              <a:t>Yeran</a:t>
            </a:r>
            <a:r>
              <a:rPr lang="en-GB" sz="1200" dirty="0">
                <a:latin typeface="Avenir Next" panose="020B0503020202020204" pitchFamily="34" charset="0"/>
              </a:rPr>
              <a:t> (2015) ‘Globalization of the privatized self-image: the reaction video and its attention economy on YouTube’. In: Routledge Handbook of New Media in Asia (eds.) Larissa Hjorth, Olivia Khoo. Routledge: London. pp. 333-342.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McKenna, Mark (2023) </a:t>
            </a:r>
            <a:r>
              <a:rPr lang="en-GB" sz="1200" i="1" dirty="0">
                <a:latin typeface="Avenir Next" panose="020B0503020202020204" pitchFamily="34" charset="0"/>
              </a:rPr>
              <a:t>Snuff.</a:t>
            </a:r>
            <a:r>
              <a:rPr lang="en-GB" sz="1200" dirty="0">
                <a:latin typeface="Avenir Next" panose="020B0503020202020204" pitchFamily="34" charset="0"/>
              </a:rPr>
              <a:t> Liverpool: Liverpool University Press. 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Sanders, Ed (1971) </a:t>
            </a:r>
            <a:r>
              <a:rPr lang="en-US" sz="1200" i="1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The Family: The Story of Charles Manson’s Dune Buggy Attack Battalion. 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New York: Dutton.</a:t>
            </a:r>
          </a:p>
          <a:p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Schmid, David  (2015) </a:t>
            </a:r>
            <a:r>
              <a:rPr lang="en-GB" sz="1200" i="1" dirty="0">
                <a:latin typeface="Avenir Next" panose="020B0503020202020204" pitchFamily="34" charset="0"/>
              </a:rPr>
              <a:t>Natural Born Celebrities: Serial Killers in American Culture .</a:t>
            </a:r>
            <a:r>
              <a:rPr lang="en-GB" sz="1200" dirty="0">
                <a:latin typeface="Avenir Next" panose="020B0503020202020204" pitchFamily="34" charset="0"/>
              </a:rPr>
              <a:t> Chicago: University of Chicago.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endParaRPr lang="en-GB" sz="1200" dirty="0">
              <a:latin typeface="Avenir Next" panose="020B0503020202020204" pitchFamily="34" charset="0"/>
            </a:endParaRP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b="1" dirty="0"/>
              <a:t>Don’t F**k with Cats: Hunting an Internet Killer (2019) Dir. Mark Lewis. </a:t>
            </a:r>
          </a:p>
          <a:p>
            <a:endParaRPr lang="en-GB" sz="1200" dirty="0">
              <a:latin typeface="Avenir Next" panose="020B0503020202020204" pitchFamily="34" charset="0"/>
            </a:endParaRPr>
          </a:p>
          <a:p>
            <a:r>
              <a:rPr lang="en-GB" sz="1200" dirty="0">
                <a:latin typeface="Avenir Next" panose="020B0503020202020204" pitchFamily="34" charset="0"/>
              </a:rPr>
              <a:t>Snuff (1976) Dir. Michael Findlay, Simon </a:t>
            </a:r>
            <a:r>
              <a:rPr lang="en-GB" sz="1200" dirty="0" err="1">
                <a:latin typeface="Avenir Next" panose="020B0503020202020204" pitchFamily="34" charset="0"/>
              </a:rPr>
              <a:t>Nuchtern</a:t>
            </a:r>
            <a:r>
              <a:rPr lang="en-GB" sz="1200" dirty="0">
                <a:latin typeface="Avenir Next" panose="020B0503020202020204" pitchFamily="34" charset="0"/>
              </a:rPr>
              <a:t>. </a:t>
            </a:r>
          </a:p>
          <a:p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12241770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18279</TotalTime>
  <Words>826</Words>
  <Application>Microsoft Macintosh PowerPoint</Application>
  <PresentationFormat>Widescreen</PresentationFormat>
  <Paragraphs>70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Batang</vt:lpstr>
      <vt:lpstr>Aptos</vt:lpstr>
      <vt:lpstr>Arial</vt:lpstr>
      <vt:lpstr>Avenir Book</vt:lpstr>
      <vt:lpstr>Avenir Next</vt:lpstr>
      <vt:lpstr>Avenir Next LT Pro Light</vt:lpstr>
      <vt:lpstr>Calibri</vt:lpstr>
      <vt:lpstr>Courier New</vt:lpstr>
      <vt:lpstr>Helvetica</vt:lpstr>
      <vt:lpstr>AlignmentVTI</vt:lpstr>
      <vt:lpstr> Murder in an Attention Economy:  Media, Celebrity and the Prosecution of Luka Magnotta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Primary and Secondary Research Research Ethics</dc:title>
  <dc:creator>Mark Mckenna</dc:creator>
  <cp:lastModifiedBy>Mark Mckenna</cp:lastModifiedBy>
  <cp:revision>30</cp:revision>
  <dcterms:created xsi:type="dcterms:W3CDTF">2024-02-12T11:26:10Z</dcterms:created>
  <dcterms:modified xsi:type="dcterms:W3CDTF">2024-03-19T08:46:02Z</dcterms:modified>
</cp:coreProperties>
</file>