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2"/>
  </p:notesMasterIdLst>
  <p:sldIdLst>
    <p:sldId id="258" r:id="rId2"/>
    <p:sldId id="268" r:id="rId3"/>
    <p:sldId id="257" r:id="rId4"/>
    <p:sldId id="260" r:id="rId5"/>
    <p:sldId id="263" r:id="rId6"/>
    <p:sldId id="262" r:id="rId7"/>
    <p:sldId id="261" r:id="rId8"/>
    <p:sldId id="265" r:id="rId9"/>
    <p:sldId id="264"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96C75-2A07-EF48-9D8B-8F67F8E3D3E9}" v="6" dt="2024-06-26T19:31:34.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55"/>
    <p:restoredTop sz="65102"/>
  </p:normalViewPr>
  <p:slideViewPr>
    <p:cSldViewPr snapToGrid="0">
      <p:cViewPr varScale="1">
        <p:scale>
          <a:sx n="81" d="100"/>
          <a:sy n="81" d="100"/>
        </p:scale>
        <p:origin x="19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Mckenna" userId="f372aba0-2cac-4428-b31e-0614ce6e64f5" providerId="ADAL" clId="{2D496C75-2A07-EF48-9D8B-8F67F8E3D3E9}"/>
    <pc:docChg chg="undo custSel addSld delSld modSld sldOrd">
      <pc:chgData name="Mark Mckenna" userId="f372aba0-2cac-4428-b31e-0614ce6e64f5" providerId="ADAL" clId="{2D496C75-2A07-EF48-9D8B-8F67F8E3D3E9}" dt="2024-07-04T19:37:52.265" v="260" actId="20577"/>
      <pc:docMkLst>
        <pc:docMk/>
      </pc:docMkLst>
      <pc:sldChg chg="addSp modSp mod modNotesTx">
        <pc:chgData name="Mark Mckenna" userId="f372aba0-2cac-4428-b31e-0614ce6e64f5" providerId="ADAL" clId="{2D496C75-2A07-EF48-9D8B-8F67F8E3D3E9}" dt="2024-07-04T19:37:35.557" v="254" actId="20577"/>
        <pc:sldMkLst>
          <pc:docMk/>
          <pc:sldMk cId="4105910584" sldId="257"/>
        </pc:sldMkLst>
        <pc:spChg chg="add mod">
          <ac:chgData name="Mark Mckenna" userId="f372aba0-2cac-4428-b31e-0614ce6e64f5" providerId="ADAL" clId="{2D496C75-2A07-EF48-9D8B-8F67F8E3D3E9}" dt="2024-06-26T19:26:06.071" v="95"/>
          <ac:spMkLst>
            <pc:docMk/>
            <pc:sldMk cId="4105910584" sldId="257"/>
            <ac:spMk id="3" creationId="{43C48461-4A31-3AFC-C0B2-54E838963310}"/>
          </ac:spMkLst>
        </pc:spChg>
        <pc:spChg chg="mod">
          <ac:chgData name="Mark Mckenna" userId="f372aba0-2cac-4428-b31e-0614ce6e64f5" providerId="ADAL" clId="{2D496C75-2A07-EF48-9D8B-8F67F8E3D3E9}" dt="2024-06-26T19:26:13.150" v="96" actId="207"/>
          <ac:spMkLst>
            <pc:docMk/>
            <pc:sldMk cId="4105910584" sldId="257"/>
            <ac:spMk id="4" creationId="{06A9B15C-FD2B-D67B-F011-AFDD72C1EEC7}"/>
          </ac:spMkLst>
        </pc:spChg>
        <pc:spChg chg="mod">
          <ac:chgData name="Mark Mckenna" userId="f372aba0-2cac-4428-b31e-0614ce6e64f5" providerId="ADAL" clId="{2D496C75-2A07-EF48-9D8B-8F67F8E3D3E9}" dt="2024-06-26T19:26:26.571" v="97" actId="1076"/>
          <ac:spMkLst>
            <pc:docMk/>
            <pc:sldMk cId="4105910584" sldId="257"/>
            <ac:spMk id="6" creationId="{BB966801-4F28-0733-D510-9826E1BF687D}"/>
          </ac:spMkLst>
        </pc:spChg>
      </pc:sldChg>
      <pc:sldChg chg="modSp mod modNotesTx">
        <pc:chgData name="Mark Mckenna" userId="f372aba0-2cac-4428-b31e-0614ce6e64f5" providerId="ADAL" clId="{2D496C75-2A07-EF48-9D8B-8F67F8E3D3E9}" dt="2024-07-04T19:37:28.268" v="252" actId="20577"/>
        <pc:sldMkLst>
          <pc:docMk/>
          <pc:sldMk cId="731170141" sldId="258"/>
        </pc:sldMkLst>
        <pc:spChg chg="mod">
          <ac:chgData name="Mark Mckenna" userId="f372aba0-2cac-4428-b31e-0614ce6e64f5" providerId="ADAL" clId="{2D496C75-2A07-EF48-9D8B-8F67F8E3D3E9}" dt="2024-06-26T19:23:54.394" v="84" actId="20577"/>
          <ac:spMkLst>
            <pc:docMk/>
            <pc:sldMk cId="731170141" sldId="258"/>
            <ac:spMk id="2" creationId="{49B9E4EC-594E-CE45-7042-F85169E609E8}"/>
          </ac:spMkLst>
        </pc:spChg>
      </pc:sldChg>
      <pc:sldChg chg="del">
        <pc:chgData name="Mark Mckenna" userId="f372aba0-2cac-4428-b31e-0614ce6e64f5" providerId="ADAL" clId="{2D496C75-2A07-EF48-9D8B-8F67F8E3D3E9}" dt="2024-06-26T19:33:05.849" v="246" actId="2696"/>
        <pc:sldMkLst>
          <pc:docMk/>
          <pc:sldMk cId="2884191726" sldId="259"/>
        </pc:sldMkLst>
      </pc:sldChg>
      <pc:sldChg chg="modNotesTx">
        <pc:chgData name="Mark Mckenna" userId="f372aba0-2cac-4428-b31e-0614ce6e64f5" providerId="ADAL" clId="{2D496C75-2A07-EF48-9D8B-8F67F8E3D3E9}" dt="2024-07-04T19:37:38.873" v="255" actId="20577"/>
        <pc:sldMkLst>
          <pc:docMk/>
          <pc:sldMk cId="2274250650" sldId="260"/>
        </pc:sldMkLst>
      </pc:sldChg>
      <pc:sldChg chg="modNotesTx">
        <pc:chgData name="Mark Mckenna" userId="f372aba0-2cac-4428-b31e-0614ce6e64f5" providerId="ADAL" clId="{2D496C75-2A07-EF48-9D8B-8F67F8E3D3E9}" dt="2024-07-04T19:37:46.030" v="258" actId="20577"/>
        <pc:sldMkLst>
          <pc:docMk/>
          <pc:sldMk cId="2000319827" sldId="261"/>
        </pc:sldMkLst>
      </pc:sldChg>
      <pc:sldChg chg="modNotesTx">
        <pc:chgData name="Mark Mckenna" userId="f372aba0-2cac-4428-b31e-0614ce6e64f5" providerId="ADAL" clId="{2D496C75-2A07-EF48-9D8B-8F67F8E3D3E9}" dt="2024-07-04T19:37:43.844" v="257" actId="20577"/>
        <pc:sldMkLst>
          <pc:docMk/>
          <pc:sldMk cId="3417214142" sldId="262"/>
        </pc:sldMkLst>
      </pc:sldChg>
      <pc:sldChg chg="modNotesTx">
        <pc:chgData name="Mark Mckenna" userId="f372aba0-2cac-4428-b31e-0614ce6e64f5" providerId="ADAL" clId="{2D496C75-2A07-EF48-9D8B-8F67F8E3D3E9}" dt="2024-07-04T19:37:41.048" v="256" actId="20577"/>
        <pc:sldMkLst>
          <pc:docMk/>
          <pc:sldMk cId="946144344" sldId="263"/>
        </pc:sldMkLst>
      </pc:sldChg>
      <pc:sldChg chg="modNotesTx">
        <pc:chgData name="Mark Mckenna" userId="f372aba0-2cac-4428-b31e-0614ce6e64f5" providerId="ADAL" clId="{2D496C75-2A07-EF48-9D8B-8F67F8E3D3E9}" dt="2024-07-04T19:37:52.265" v="260" actId="20577"/>
        <pc:sldMkLst>
          <pc:docMk/>
          <pc:sldMk cId="2671205099" sldId="264"/>
        </pc:sldMkLst>
      </pc:sldChg>
      <pc:sldChg chg="modNotesTx">
        <pc:chgData name="Mark Mckenna" userId="f372aba0-2cac-4428-b31e-0614ce6e64f5" providerId="ADAL" clId="{2D496C75-2A07-EF48-9D8B-8F67F8E3D3E9}" dt="2024-07-04T19:37:48.748" v="259" actId="20577"/>
        <pc:sldMkLst>
          <pc:docMk/>
          <pc:sldMk cId="280746467" sldId="265"/>
        </pc:sldMkLst>
      </pc:sldChg>
      <pc:sldChg chg="modSp add mod ord modNotesTx">
        <pc:chgData name="Mark Mckenna" userId="f372aba0-2cac-4428-b31e-0614ce6e64f5" providerId="ADAL" clId="{2D496C75-2A07-EF48-9D8B-8F67F8E3D3E9}" dt="2024-07-04T19:37:32.029" v="253" actId="20577"/>
        <pc:sldMkLst>
          <pc:docMk/>
          <pc:sldMk cId="2636071710" sldId="268"/>
        </pc:sldMkLst>
        <pc:spChg chg="mod">
          <ac:chgData name="Mark Mckenna" userId="f372aba0-2cac-4428-b31e-0614ce6e64f5" providerId="ADAL" clId="{2D496C75-2A07-EF48-9D8B-8F67F8E3D3E9}" dt="2024-06-26T19:32:04.101" v="228" actId="207"/>
          <ac:spMkLst>
            <pc:docMk/>
            <pc:sldMk cId="2636071710" sldId="268"/>
            <ac:spMk id="4" creationId="{06A9B15C-FD2B-D67B-F011-AFDD72C1EEC7}"/>
          </ac:spMkLst>
        </pc:spChg>
        <pc:picChg chg="mod">
          <ac:chgData name="Mark Mckenna" userId="f372aba0-2cac-4428-b31e-0614ce6e64f5" providerId="ADAL" clId="{2D496C75-2A07-EF48-9D8B-8F67F8E3D3E9}" dt="2024-06-26T19:43:05.676" v="251" actId="1076"/>
          <ac:picMkLst>
            <pc:docMk/>
            <pc:sldMk cId="2636071710" sldId="268"/>
            <ac:picMk id="10" creationId="{F59F6C9D-CACE-230E-5278-2A1DB218D1EA}"/>
          </ac:picMkLst>
        </pc:picChg>
      </pc:sldChg>
      <pc:sldChg chg="modSp add del mod">
        <pc:chgData name="Mark Mckenna" userId="f372aba0-2cac-4428-b31e-0614ce6e64f5" providerId="ADAL" clId="{2D496C75-2A07-EF48-9D8B-8F67F8E3D3E9}" dt="2024-06-26T19:33:01.878" v="244" actId="2696"/>
        <pc:sldMkLst>
          <pc:docMk/>
          <pc:sldMk cId="3064027754" sldId="272"/>
        </pc:sldMkLst>
        <pc:spChg chg="mod">
          <ac:chgData name="Mark Mckenna" userId="f372aba0-2cac-4428-b31e-0614ce6e64f5" providerId="ADAL" clId="{2D496C75-2A07-EF48-9D8B-8F67F8E3D3E9}" dt="2024-06-26T19:27:19.851" v="139" actId="20577"/>
          <ac:spMkLst>
            <pc:docMk/>
            <pc:sldMk cId="3064027754" sldId="272"/>
            <ac:spMk id="2" creationId="{9D4EE26A-DEC4-284C-0B37-4FCC24D984D1}"/>
          </ac:spMkLst>
        </pc:spChg>
      </pc:sldChg>
      <pc:sldChg chg="modSp add del mod">
        <pc:chgData name="Mark Mckenna" userId="f372aba0-2cac-4428-b31e-0614ce6e64f5" providerId="ADAL" clId="{2D496C75-2A07-EF48-9D8B-8F67F8E3D3E9}" dt="2024-06-26T19:33:02.736" v="245" actId="2696"/>
        <pc:sldMkLst>
          <pc:docMk/>
          <pc:sldMk cId="3245659234" sldId="273"/>
        </pc:sldMkLst>
        <pc:spChg chg="mod">
          <ac:chgData name="Mark Mckenna" userId="f372aba0-2cac-4428-b31e-0614ce6e64f5" providerId="ADAL" clId="{2D496C75-2A07-EF48-9D8B-8F67F8E3D3E9}" dt="2024-06-26T19:31:04.979" v="214" actId="20577"/>
          <ac:spMkLst>
            <pc:docMk/>
            <pc:sldMk cId="3245659234" sldId="273"/>
            <ac:spMk id="2" creationId="{9D4EE26A-DEC4-284C-0B37-4FCC24D984D1}"/>
          </ac:spMkLst>
        </pc:spChg>
        <pc:spChg chg="mod">
          <ac:chgData name="Mark Mckenna" userId="f372aba0-2cac-4428-b31e-0614ce6e64f5" providerId="ADAL" clId="{2D496C75-2A07-EF48-9D8B-8F67F8E3D3E9}" dt="2024-06-26T19:31:06.685" v="222" actId="21"/>
          <ac:spMkLst>
            <pc:docMk/>
            <pc:sldMk cId="3245659234" sldId="273"/>
            <ac:spMk id="4" creationId="{037FFBC9-C552-0159-6274-6BBA213EBA82}"/>
          </ac:spMkLst>
        </pc:spChg>
        <pc:spChg chg="mod">
          <ac:chgData name="Mark Mckenna" userId="f372aba0-2cac-4428-b31e-0614ce6e64f5" providerId="ADAL" clId="{2D496C75-2A07-EF48-9D8B-8F67F8E3D3E9}" dt="2024-06-26T19:31:06.596" v="221"/>
          <ac:spMkLst>
            <pc:docMk/>
            <pc:sldMk cId="3245659234" sldId="273"/>
            <ac:spMk id="7" creationId="{CB74F10C-D5BF-A229-A5CB-6EAAF3942828}"/>
          </ac:spMkLst>
        </pc:spChg>
        <pc:spChg chg="mod">
          <ac:chgData name="Mark Mckenna" userId="f372aba0-2cac-4428-b31e-0614ce6e64f5" providerId="ADAL" clId="{2D496C75-2A07-EF48-9D8B-8F67F8E3D3E9}" dt="2024-06-26T19:30:50.922" v="203" actId="1076"/>
          <ac:spMkLst>
            <pc:docMk/>
            <pc:sldMk cId="3245659234" sldId="273"/>
            <ac:spMk id="19" creationId="{717FA514-FAB9-4795-F127-63946D97E4D3}"/>
          </ac:spMkLst>
        </pc:spChg>
        <pc:picChg chg="mod">
          <ac:chgData name="Mark Mckenna" userId="f372aba0-2cac-4428-b31e-0614ce6e64f5" providerId="ADAL" clId="{2D496C75-2A07-EF48-9D8B-8F67F8E3D3E9}" dt="2024-06-26T19:31:03.086" v="207" actId="14826"/>
          <ac:picMkLst>
            <pc:docMk/>
            <pc:sldMk cId="3245659234" sldId="273"/>
            <ac:picMk id="22" creationId="{94E7D7B2-6E2D-5BE6-D03C-E4C5E5FAE39C}"/>
          </ac:picMkLst>
        </pc:picChg>
      </pc:sldChg>
      <pc:sldChg chg="delSp add del mod ord">
        <pc:chgData name="Mark Mckenna" userId="f372aba0-2cac-4428-b31e-0614ce6e64f5" providerId="ADAL" clId="{2D496C75-2A07-EF48-9D8B-8F67F8E3D3E9}" dt="2024-06-26T19:43:01.412" v="249" actId="2696"/>
        <pc:sldMkLst>
          <pc:docMk/>
          <pc:sldMk cId="112726024" sldId="274"/>
        </pc:sldMkLst>
        <pc:picChg chg="del">
          <ac:chgData name="Mark Mckenna" userId="f372aba0-2cac-4428-b31e-0614ce6e64f5" providerId="ADAL" clId="{2D496C75-2A07-EF48-9D8B-8F67F8E3D3E9}" dt="2024-06-26T19:42:59.706" v="248" actId="478"/>
          <ac:picMkLst>
            <pc:docMk/>
            <pc:sldMk cId="112726024" sldId="274"/>
            <ac:picMk id="6" creationId="{0E78C1EE-2254-8D70-37A9-2E09C4A108CE}"/>
          </ac:picMkLst>
        </pc:picChg>
        <pc:picChg chg="del">
          <ac:chgData name="Mark Mckenna" userId="f372aba0-2cac-4428-b31e-0614ce6e64f5" providerId="ADAL" clId="{2D496C75-2A07-EF48-9D8B-8F67F8E3D3E9}" dt="2024-06-26T19:42:58.150" v="247" actId="478"/>
          <ac:picMkLst>
            <pc:docMk/>
            <pc:sldMk cId="112726024" sldId="274"/>
            <ac:picMk id="22" creationId="{94E7D7B2-6E2D-5BE6-D03C-E4C5E5FAE39C}"/>
          </ac:picMkLst>
        </pc:picChg>
      </pc:sldChg>
      <pc:sldChg chg="addSp delSp modSp add del mod">
        <pc:chgData name="Mark Mckenna" userId="f372aba0-2cac-4428-b31e-0614ce6e64f5" providerId="ADAL" clId="{2D496C75-2A07-EF48-9D8B-8F67F8E3D3E9}" dt="2024-06-26T19:43:02.692" v="250" actId="2696"/>
        <pc:sldMkLst>
          <pc:docMk/>
          <pc:sldMk cId="2955386695" sldId="275"/>
        </pc:sldMkLst>
        <pc:spChg chg="del">
          <ac:chgData name="Mark Mckenna" userId="f372aba0-2cac-4428-b31e-0614ce6e64f5" providerId="ADAL" clId="{2D496C75-2A07-EF48-9D8B-8F67F8E3D3E9}" dt="2024-06-26T19:32:10.067" v="229" actId="478"/>
          <ac:spMkLst>
            <pc:docMk/>
            <pc:sldMk cId="2955386695" sldId="275"/>
            <ac:spMk id="4" creationId="{037FFBC9-C552-0159-6274-6BBA213EBA82}"/>
          </ac:spMkLst>
        </pc:spChg>
        <pc:spChg chg="add mod">
          <ac:chgData name="Mark Mckenna" userId="f372aba0-2cac-4428-b31e-0614ce6e64f5" providerId="ADAL" clId="{2D496C75-2A07-EF48-9D8B-8F67F8E3D3E9}" dt="2024-06-26T19:32:25.555" v="234" actId="404"/>
          <ac:spMkLst>
            <pc:docMk/>
            <pc:sldMk cId="2955386695" sldId="275"/>
            <ac:spMk id="8" creationId="{BBC87BCC-EAB6-2127-CF33-E9C9DCB1C88E}"/>
          </ac:spMkLst>
        </pc:spChg>
        <pc:spChg chg="mod">
          <ac:chgData name="Mark Mckenna" userId="f372aba0-2cac-4428-b31e-0614ce6e64f5" providerId="ADAL" clId="{2D496C75-2A07-EF48-9D8B-8F67F8E3D3E9}" dt="2024-06-26T19:32:35.104" v="241" actId="1036"/>
          <ac:spMkLst>
            <pc:docMk/>
            <pc:sldMk cId="2955386695" sldId="275"/>
            <ac:spMk id="19" creationId="{717FA514-FAB9-4795-F127-63946D97E4D3}"/>
          </ac:spMkLst>
        </pc:spChg>
        <pc:picChg chg="del">
          <ac:chgData name="Mark Mckenna" userId="f372aba0-2cac-4428-b31e-0614ce6e64f5" providerId="ADAL" clId="{2D496C75-2A07-EF48-9D8B-8F67F8E3D3E9}" dt="2024-06-26T19:32:50.443" v="243" actId="478"/>
          <ac:picMkLst>
            <pc:docMk/>
            <pc:sldMk cId="2955386695" sldId="275"/>
            <ac:picMk id="6" creationId="{0E78C1EE-2254-8D70-37A9-2E09C4A108CE}"/>
          </ac:picMkLst>
        </pc:picChg>
        <pc:picChg chg="del">
          <ac:chgData name="Mark Mckenna" userId="f372aba0-2cac-4428-b31e-0614ce6e64f5" providerId="ADAL" clId="{2D496C75-2A07-EF48-9D8B-8F67F8E3D3E9}" dt="2024-06-26T19:32:48.861" v="242" actId="478"/>
          <ac:picMkLst>
            <pc:docMk/>
            <pc:sldMk cId="2955386695" sldId="275"/>
            <ac:picMk id="22" creationId="{94E7D7B2-6E2D-5BE6-D03C-E4C5E5FAE3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19176-3958-8F4B-ABBE-72EB8F0E5D4B}" type="datetimeFigureOut">
              <a:rPr lang="en-GB" smtClean="0"/>
              <a:t>04/07/2024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12979-BE7F-7640-B3DA-5CCC49A7AEAB}" type="slidenum">
              <a:rPr lang="en-GB" smtClean="0"/>
              <a:t>‹#›</a:t>
            </a:fld>
            <a:endParaRPr lang="en-GB"/>
          </a:p>
        </p:txBody>
      </p:sp>
    </p:spTree>
    <p:extLst>
      <p:ext uri="{BB962C8B-B14F-4D97-AF65-F5344CB8AC3E}">
        <p14:creationId xmlns:p14="http://schemas.microsoft.com/office/powerpoint/2010/main" val="4094654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1</a:t>
            </a:fld>
            <a:endParaRPr lang="en-GB"/>
          </a:p>
        </p:txBody>
      </p:sp>
    </p:spTree>
    <p:extLst>
      <p:ext uri="{BB962C8B-B14F-4D97-AF65-F5344CB8AC3E}">
        <p14:creationId xmlns:p14="http://schemas.microsoft.com/office/powerpoint/2010/main" val="224851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10</a:t>
            </a:fld>
            <a:endParaRPr lang="en-GB"/>
          </a:p>
        </p:txBody>
      </p:sp>
    </p:spTree>
    <p:extLst>
      <p:ext uri="{BB962C8B-B14F-4D97-AF65-F5344CB8AC3E}">
        <p14:creationId xmlns:p14="http://schemas.microsoft.com/office/powerpoint/2010/main" val="338135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2</a:t>
            </a:fld>
            <a:endParaRPr lang="en-GB"/>
          </a:p>
        </p:txBody>
      </p:sp>
    </p:spTree>
    <p:extLst>
      <p:ext uri="{BB962C8B-B14F-4D97-AF65-F5344CB8AC3E}">
        <p14:creationId xmlns:p14="http://schemas.microsoft.com/office/powerpoint/2010/main" val="3541612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3</a:t>
            </a:fld>
            <a:endParaRPr lang="en-GB"/>
          </a:p>
        </p:txBody>
      </p:sp>
    </p:spTree>
    <p:extLst>
      <p:ext uri="{BB962C8B-B14F-4D97-AF65-F5344CB8AC3E}">
        <p14:creationId xmlns:p14="http://schemas.microsoft.com/office/powerpoint/2010/main" val="4168842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4</a:t>
            </a:fld>
            <a:endParaRPr lang="en-GB"/>
          </a:p>
        </p:txBody>
      </p:sp>
    </p:spTree>
    <p:extLst>
      <p:ext uri="{BB962C8B-B14F-4D97-AF65-F5344CB8AC3E}">
        <p14:creationId xmlns:p14="http://schemas.microsoft.com/office/powerpoint/2010/main" val="313083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5</a:t>
            </a:fld>
            <a:endParaRPr lang="en-GB"/>
          </a:p>
        </p:txBody>
      </p:sp>
    </p:spTree>
    <p:extLst>
      <p:ext uri="{BB962C8B-B14F-4D97-AF65-F5344CB8AC3E}">
        <p14:creationId xmlns:p14="http://schemas.microsoft.com/office/powerpoint/2010/main" val="13202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6</a:t>
            </a:fld>
            <a:endParaRPr lang="en-GB"/>
          </a:p>
        </p:txBody>
      </p:sp>
    </p:spTree>
    <p:extLst>
      <p:ext uri="{BB962C8B-B14F-4D97-AF65-F5344CB8AC3E}">
        <p14:creationId xmlns:p14="http://schemas.microsoft.com/office/powerpoint/2010/main" val="386408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7</a:t>
            </a:fld>
            <a:endParaRPr lang="en-GB"/>
          </a:p>
        </p:txBody>
      </p:sp>
    </p:spTree>
    <p:extLst>
      <p:ext uri="{BB962C8B-B14F-4D97-AF65-F5344CB8AC3E}">
        <p14:creationId xmlns:p14="http://schemas.microsoft.com/office/powerpoint/2010/main" val="3396877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8</a:t>
            </a:fld>
            <a:endParaRPr lang="en-GB"/>
          </a:p>
        </p:txBody>
      </p:sp>
    </p:spTree>
    <p:extLst>
      <p:ext uri="{BB962C8B-B14F-4D97-AF65-F5344CB8AC3E}">
        <p14:creationId xmlns:p14="http://schemas.microsoft.com/office/powerpoint/2010/main" val="664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12979-BE7F-7640-B3DA-5CCC49A7AEAB}" type="slidenum">
              <a:rPr lang="en-GB" smtClean="0"/>
              <a:t>9</a:t>
            </a:fld>
            <a:endParaRPr lang="en-GB"/>
          </a:p>
        </p:txBody>
      </p:sp>
    </p:spTree>
    <p:extLst>
      <p:ext uri="{BB962C8B-B14F-4D97-AF65-F5344CB8AC3E}">
        <p14:creationId xmlns:p14="http://schemas.microsoft.com/office/powerpoint/2010/main" val="2614490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7/4/24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26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7/4/24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60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7/4/24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8900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7/4/24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1588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7/4/24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6357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7/4/24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856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7/4/24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8480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7/4/24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8182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7/4/24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45966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7/4/24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12039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7/4/24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227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7/4/24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5619598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gov.uk/government/publications/statement-of-levelling-up-missions/statement-of-levelling-up-missions#mission-5-education" TargetMode="External"/><Relationship Id="rId13" Type="http://schemas.openxmlformats.org/officeDocument/2006/relationships/hyperlink" Target="https://www.gov.uk/government/publications/statement-of-levelling-up-missions/statement-of-levelling-up-missions#mission-10-housing" TargetMode="External"/><Relationship Id="rId3" Type="http://schemas.openxmlformats.org/officeDocument/2006/relationships/image" Target="../media/image1.jpg"/><Relationship Id="rId7" Type="http://schemas.openxmlformats.org/officeDocument/2006/relationships/hyperlink" Target="https://www.gov.uk/government/publications/statement-of-levelling-up-missions/statement-of-levelling-up-missions#mission-4-digital-connectivity" TargetMode="External"/><Relationship Id="rId12" Type="http://schemas.openxmlformats.org/officeDocument/2006/relationships/hyperlink" Target="https://www.gov.uk/government/publications/statement-of-levelling-up-missions/statement-of-levelling-up-missions#mission-9-pride-in-plac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gov.uk/government/publications/statement-of-levelling-up-missions/statement-of-levelling-up-missions#mission-3-transport" TargetMode="External"/><Relationship Id="rId11" Type="http://schemas.openxmlformats.org/officeDocument/2006/relationships/hyperlink" Target="https://www.gov.uk/government/publications/statement-of-levelling-up-missions/statement-of-levelling-up-missions#mission-8-well-being" TargetMode="External"/><Relationship Id="rId5" Type="http://schemas.openxmlformats.org/officeDocument/2006/relationships/hyperlink" Target="https://www.gov.uk/government/publications/statement-of-levelling-up-missions/statement-of-levelling-up-missions#mission-2-research-and-development" TargetMode="External"/><Relationship Id="rId15" Type="http://schemas.openxmlformats.org/officeDocument/2006/relationships/hyperlink" Target="https://www.gov.uk/government/publications/statement-of-levelling-up-missions/statement-of-levelling-up-missions#mission-12-local-leadership" TargetMode="External"/><Relationship Id="rId10" Type="http://schemas.openxmlformats.org/officeDocument/2006/relationships/hyperlink" Target="https://www.gov.uk/government/publications/statement-of-levelling-up-missions/statement-of-levelling-up-missions#mission-7-health" TargetMode="External"/><Relationship Id="rId4" Type="http://schemas.openxmlformats.org/officeDocument/2006/relationships/hyperlink" Target="https://www.gov.uk/government/publications/statement-of-levelling-up-missions/statement-of-levelling-up-missions#mission-1-living-standards" TargetMode="External"/><Relationship Id="rId9" Type="http://schemas.openxmlformats.org/officeDocument/2006/relationships/hyperlink" Target="https://www.gov.uk/government/publications/statement-of-levelling-up-missions/statement-of-levelling-up-missions#mission-6-skills" TargetMode="External"/><Relationship Id="rId14" Type="http://schemas.openxmlformats.org/officeDocument/2006/relationships/hyperlink" Target="https://www.gov.uk/government/publications/statement-of-levelling-up-missions/statement-of-levelling-up-missions#mission-11-cri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0DF45B5-A844-D7C2-9340-6817A71C9339}"/>
              </a:ext>
            </a:extLst>
          </p:cNvPr>
          <p:cNvPicPr>
            <a:picLocks noChangeAspect="1"/>
          </p:cNvPicPr>
          <p:nvPr/>
        </p:nvPicPr>
        <p:blipFill>
          <a:blip r:embed="rId3"/>
          <a:srcRect l="8025" r="8025"/>
          <a:stretch/>
        </p:blipFill>
        <p:spPr>
          <a:xfrm>
            <a:off x="21" y="6141"/>
            <a:ext cx="12191979" cy="6857990"/>
          </a:xfrm>
          <a:prstGeom prst="rect">
            <a:avLst/>
          </a:prstGeom>
        </p:spPr>
      </p:pic>
      <p:sp>
        <p:nvSpPr>
          <p:cNvPr id="13" name="Rectangle 12">
            <a:extLst>
              <a:ext uri="{FF2B5EF4-FFF2-40B4-BE49-F238E27FC236}">
                <a16:creationId xmlns:a16="http://schemas.microsoft.com/office/drawing/2014/main" id="{060983C2-71F2-1B5E-5402-3E2E5AB42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042" y="-166956"/>
            <a:ext cx="6858002" cy="7191913"/>
          </a:xfrm>
          <a:prstGeom prst="rect">
            <a:avLst/>
          </a:prstGeom>
          <a:gradFill>
            <a:gsLst>
              <a:gs pos="0">
                <a:schemeClr val="bg1">
                  <a:alpha val="0"/>
                </a:schemeClr>
              </a:gs>
              <a:gs pos="46000">
                <a:schemeClr val="bg1">
                  <a:alpha val="55000"/>
                </a:schemeClr>
              </a:gs>
              <a:gs pos="25000">
                <a:schemeClr val="bg1">
                  <a:alpha val="38000"/>
                </a:schemeClr>
              </a:gs>
              <a:gs pos="100000">
                <a:schemeClr val="bg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9B9E4EC-594E-CE45-7042-F85169E609E8}"/>
              </a:ext>
            </a:extLst>
          </p:cNvPr>
          <p:cNvSpPr>
            <a:spLocks noGrp="1"/>
          </p:cNvSpPr>
          <p:nvPr>
            <p:ph type="ctrTitle"/>
          </p:nvPr>
        </p:nvSpPr>
        <p:spPr>
          <a:xfrm>
            <a:off x="7857999" y="1157901"/>
            <a:ext cx="4353132" cy="3200400"/>
          </a:xfrm>
        </p:spPr>
        <p:txBody>
          <a:bodyPr anchor="b">
            <a:normAutofit/>
          </a:bodyPr>
          <a:lstStyle/>
          <a:p>
            <a:r>
              <a:rPr lang="en-GB" sz="4700" dirty="0">
                <a:solidFill>
                  <a:srgbClr val="FFC000"/>
                </a:solidFill>
              </a:rPr>
              <a:t>TELLING </a:t>
            </a:r>
            <a:br>
              <a:rPr lang="en-GB" sz="4700" dirty="0">
                <a:solidFill>
                  <a:srgbClr val="FFC000"/>
                </a:solidFill>
              </a:rPr>
            </a:br>
            <a:r>
              <a:rPr lang="en-GB" sz="4700" dirty="0">
                <a:solidFill>
                  <a:srgbClr val="FFC000"/>
                </a:solidFill>
              </a:rPr>
              <a:t>A DIFFERENT STORY</a:t>
            </a:r>
          </a:p>
        </p:txBody>
      </p:sp>
      <p:sp>
        <p:nvSpPr>
          <p:cNvPr id="3" name="Subtitle 2">
            <a:extLst>
              <a:ext uri="{FF2B5EF4-FFF2-40B4-BE49-F238E27FC236}">
                <a16:creationId xmlns:a16="http://schemas.microsoft.com/office/drawing/2014/main" id="{EFB4155D-9572-44AB-3663-B98ADCF15432}"/>
              </a:ext>
            </a:extLst>
          </p:cNvPr>
          <p:cNvSpPr>
            <a:spLocks noGrp="1"/>
          </p:cNvSpPr>
          <p:nvPr>
            <p:ph type="subTitle" idx="1"/>
          </p:nvPr>
        </p:nvSpPr>
        <p:spPr>
          <a:xfrm>
            <a:off x="7843961" y="4812909"/>
            <a:ext cx="4266635" cy="1207008"/>
          </a:xfrm>
        </p:spPr>
        <p:txBody>
          <a:bodyPr anchor="t">
            <a:normAutofit/>
          </a:bodyPr>
          <a:lstStyle/>
          <a:p>
            <a:r>
              <a:rPr lang="en-GB" sz="2000" dirty="0"/>
              <a:t>HOLLYWOOD ON THE WEAR</a:t>
            </a:r>
          </a:p>
        </p:txBody>
      </p:sp>
      <p:sp>
        <p:nvSpPr>
          <p:cNvPr id="15" name="Rectangle 14">
            <a:extLst>
              <a:ext uri="{FF2B5EF4-FFF2-40B4-BE49-F238E27FC236}">
                <a16:creationId xmlns:a16="http://schemas.microsoft.com/office/drawing/2014/main" id="{2165A4AE-FFE9-B2D5-017C-17337DDB3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4061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0E701D1-A34F-CF86-7316-8761C7835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1724"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77A40CA-29EC-63B7-A077-6849FA08E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4" y="6019917"/>
            <a:ext cx="2847267" cy="491154"/>
          </a:xfrm>
          <a:prstGeom prst="rect">
            <a:avLst/>
          </a:prstGeom>
          <a:ln>
            <a:noFill/>
          </a:ln>
        </p:spPr>
      </p:pic>
      <p:pic>
        <p:nvPicPr>
          <p:cNvPr id="6" name="Picture 5">
            <a:extLst>
              <a:ext uri="{FF2B5EF4-FFF2-40B4-BE49-F238E27FC236}">
                <a16:creationId xmlns:a16="http://schemas.microsoft.com/office/drawing/2014/main" id="{3DE0AE3E-4C90-4119-5F72-2995EBFCE840}"/>
              </a:ext>
            </a:extLst>
          </p:cNvPr>
          <p:cNvPicPr>
            <a:picLocks noChangeAspect="1"/>
          </p:cNvPicPr>
          <p:nvPr/>
        </p:nvPicPr>
        <p:blipFill>
          <a:blip r:embed="rId5"/>
          <a:srcRect/>
          <a:stretch/>
        </p:blipFill>
        <p:spPr>
          <a:xfrm>
            <a:off x="9749480" y="5815452"/>
            <a:ext cx="2361115" cy="945987"/>
          </a:xfrm>
          <a:prstGeom prst="rect">
            <a:avLst/>
          </a:prstGeom>
        </p:spPr>
      </p:pic>
    </p:spTree>
    <p:extLst>
      <p:ext uri="{BB962C8B-B14F-4D97-AF65-F5344CB8AC3E}">
        <p14:creationId xmlns:p14="http://schemas.microsoft.com/office/powerpoint/2010/main" val="73117014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0DF45B5-A844-D7C2-9340-6817A71C9339}"/>
              </a:ext>
            </a:extLst>
          </p:cNvPr>
          <p:cNvPicPr>
            <a:picLocks noChangeAspect="1"/>
          </p:cNvPicPr>
          <p:nvPr/>
        </p:nvPicPr>
        <p:blipFill>
          <a:blip r:embed="rId3"/>
          <a:srcRect l="8025" r="8025"/>
          <a:stretch/>
        </p:blipFill>
        <p:spPr>
          <a:xfrm>
            <a:off x="21" y="6141"/>
            <a:ext cx="12191979" cy="6857990"/>
          </a:xfrm>
          <a:prstGeom prst="rect">
            <a:avLst/>
          </a:prstGeom>
        </p:spPr>
      </p:pic>
      <p:sp>
        <p:nvSpPr>
          <p:cNvPr id="13" name="Rectangle 12">
            <a:extLst>
              <a:ext uri="{FF2B5EF4-FFF2-40B4-BE49-F238E27FC236}">
                <a16:creationId xmlns:a16="http://schemas.microsoft.com/office/drawing/2014/main" id="{060983C2-71F2-1B5E-5402-3E2E5AB42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042" y="-166956"/>
            <a:ext cx="6858002" cy="7191913"/>
          </a:xfrm>
          <a:prstGeom prst="rect">
            <a:avLst/>
          </a:prstGeom>
          <a:gradFill>
            <a:gsLst>
              <a:gs pos="0">
                <a:schemeClr val="bg1">
                  <a:alpha val="0"/>
                </a:schemeClr>
              </a:gs>
              <a:gs pos="46000">
                <a:schemeClr val="bg1">
                  <a:alpha val="55000"/>
                </a:schemeClr>
              </a:gs>
              <a:gs pos="25000">
                <a:schemeClr val="bg1">
                  <a:alpha val="38000"/>
                </a:schemeClr>
              </a:gs>
              <a:gs pos="100000">
                <a:schemeClr val="bg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9B9E4EC-594E-CE45-7042-F85169E609E8}"/>
              </a:ext>
            </a:extLst>
          </p:cNvPr>
          <p:cNvSpPr>
            <a:spLocks noGrp="1"/>
          </p:cNvSpPr>
          <p:nvPr>
            <p:ph type="ctrTitle"/>
          </p:nvPr>
        </p:nvSpPr>
        <p:spPr>
          <a:xfrm>
            <a:off x="7857999" y="1157901"/>
            <a:ext cx="4353132" cy="3200400"/>
          </a:xfrm>
        </p:spPr>
        <p:txBody>
          <a:bodyPr anchor="b">
            <a:normAutofit/>
          </a:bodyPr>
          <a:lstStyle/>
          <a:p>
            <a:r>
              <a:rPr lang="en-GB" sz="4800" dirty="0">
                <a:solidFill>
                  <a:srgbClr val="FFC000"/>
                </a:solidFill>
              </a:rPr>
              <a:t>THANK </a:t>
            </a:r>
            <a:br>
              <a:rPr lang="en-GB" sz="4800" dirty="0">
                <a:solidFill>
                  <a:srgbClr val="FFC000"/>
                </a:solidFill>
              </a:rPr>
            </a:br>
            <a:r>
              <a:rPr lang="en-GB" sz="4800" dirty="0">
                <a:solidFill>
                  <a:srgbClr val="FFC000"/>
                </a:solidFill>
              </a:rPr>
              <a:t>YOU</a:t>
            </a:r>
          </a:p>
        </p:txBody>
      </p:sp>
      <p:sp>
        <p:nvSpPr>
          <p:cNvPr id="15" name="Rectangle 14">
            <a:extLst>
              <a:ext uri="{FF2B5EF4-FFF2-40B4-BE49-F238E27FC236}">
                <a16:creationId xmlns:a16="http://schemas.microsoft.com/office/drawing/2014/main" id="{2165A4AE-FFE9-B2D5-017C-17337DDB3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4061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0E701D1-A34F-CF86-7316-8761C7835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1724"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77A40CA-29EC-63B7-A077-6849FA08E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4" y="6019917"/>
            <a:ext cx="2847267" cy="491154"/>
          </a:xfrm>
          <a:prstGeom prst="rect">
            <a:avLst/>
          </a:prstGeom>
          <a:ln>
            <a:noFill/>
          </a:ln>
        </p:spPr>
      </p:pic>
      <p:pic>
        <p:nvPicPr>
          <p:cNvPr id="6" name="Picture 5">
            <a:extLst>
              <a:ext uri="{FF2B5EF4-FFF2-40B4-BE49-F238E27FC236}">
                <a16:creationId xmlns:a16="http://schemas.microsoft.com/office/drawing/2014/main" id="{3DE0AE3E-4C90-4119-5F72-2995EBFCE840}"/>
              </a:ext>
            </a:extLst>
          </p:cNvPr>
          <p:cNvPicPr>
            <a:picLocks noChangeAspect="1"/>
          </p:cNvPicPr>
          <p:nvPr/>
        </p:nvPicPr>
        <p:blipFill>
          <a:blip r:embed="rId5"/>
          <a:srcRect/>
          <a:stretch/>
        </p:blipFill>
        <p:spPr>
          <a:xfrm>
            <a:off x="9749480" y="5815452"/>
            <a:ext cx="2361115" cy="945987"/>
          </a:xfrm>
          <a:prstGeom prst="rect">
            <a:avLst/>
          </a:prstGeom>
        </p:spPr>
      </p:pic>
    </p:spTree>
    <p:extLst>
      <p:ext uri="{BB962C8B-B14F-4D97-AF65-F5344CB8AC3E}">
        <p14:creationId xmlns:p14="http://schemas.microsoft.com/office/powerpoint/2010/main" val="96612579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9F6C9D-CACE-230E-5278-2A1DB218D1EA}"/>
              </a:ext>
            </a:extLst>
          </p:cNvPr>
          <p:cNvPicPr>
            <a:picLocks noChangeAspect="1"/>
          </p:cNvPicPr>
          <p:nvPr/>
        </p:nvPicPr>
        <p:blipFill>
          <a:blip r:embed="rId3"/>
          <a:srcRect l="20685" r="20685"/>
          <a:stretch/>
        </p:blipFill>
        <p:spPr>
          <a:xfrm>
            <a:off x="579120" y="77821"/>
            <a:ext cx="7415395" cy="6331932"/>
          </a:xfrm>
          <a:prstGeom prst="rect">
            <a:avLst/>
          </a:prstGeom>
        </p:spPr>
      </p:pic>
      <p:sp>
        <p:nvSpPr>
          <p:cNvPr id="2" name="Title 1">
            <a:extLst>
              <a:ext uri="{FF2B5EF4-FFF2-40B4-BE49-F238E27FC236}">
                <a16:creationId xmlns:a16="http://schemas.microsoft.com/office/drawing/2014/main" id="{9D4EE26A-DEC4-284C-0B37-4FCC24D984D1}"/>
              </a:ext>
            </a:extLst>
          </p:cNvPr>
          <p:cNvSpPr>
            <a:spLocks noGrp="1"/>
          </p:cNvSpPr>
          <p:nvPr>
            <p:ph type="title"/>
          </p:nvPr>
        </p:nvSpPr>
        <p:spPr>
          <a:xfrm>
            <a:off x="1115568" y="548640"/>
            <a:ext cx="10497312" cy="1179576"/>
          </a:xfrm>
        </p:spPr>
        <p:txBody>
          <a:bodyPr>
            <a:normAutofit fontScale="90000"/>
          </a:bodyPr>
          <a:lstStyle/>
          <a:p>
            <a:r>
              <a:rPr lang="en-GB" dirty="0">
                <a:solidFill>
                  <a:srgbClr val="FFC000"/>
                </a:solidFill>
              </a:rPr>
              <a:t>LEVELLING UP THE SCREEN INDUSTRIES</a:t>
            </a:r>
          </a:p>
        </p:txBody>
      </p:sp>
      <p:sp>
        <p:nvSpPr>
          <p:cNvPr id="4" name="Rectangle 3">
            <a:extLst>
              <a:ext uri="{FF2B5EF4-FFF2-40B4-BE49-F238E27FC236}">
                <a16:creationId xmlns:a16="http://schemas.microsoft.com/office/drawing/2014/main" id="{06A9B15C-FD2B-D67B-F011-AFDD72C1EEC7}"/>
              </a:ext>
            </a:extLst>
          </p:cNvPr>
          <p:cNvSpPr/>
          <p:nvPr/>
        </p:nvSpPr>
        <p:spPr>
          <a:xfrm>
            <a:off x="625765" y="2906655"/>
            <a:ext cx="6864533" cy="3000117"/>
          </a:xfrm>
          <a:prstGeom prst="rect">
            <a:avLst/>
          </a:prstGeom>
          <a:noFill/>
        </p:spPr>
        <p:txBody>
          <a:bodyPr wrap="square">
            <a:spAutoFit/>
          </a:bodyPr>
          <a:lstStyle/>
          <a:p>
            <a:pPr marL="457200" algn="just">
              <a:lnSpc>
                <a:spcPct val="150000"/>
              </a:lnSpc>
            </a:pPr>
            <a:r>
              <a:rPr lang="en-GB"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This book seeks to document a critical moment for the screen industries in the United Kingdom by examining the contribution of smaller metropolitan adjacent areas that are often not typically considered in wider discussions of a national film industry. By adopting a case study approach, this book seeks to address this oversight and in doing so, detail the opportunities and obstacles to the growth of three distinct regions: Sunderland, Southampton, and Stoke-on-Trent. </a:t>
            </a:r>
            <a:endParaRPr lang="en-GB" sz="1400" dirty="0">
              <a:solidFill>
                <a:schemeClr val="bg1"/>
              </a:solidFill>
              <a:latin typeface="Century Gothic" panose="020B0502020202020204" pitchFamily="34" charset="0"/>
              <a:cs typeface="Arial" charset="0"/>
            </a:endParaRPr>
          </a:p>
        </p:txBody>
      </p:sp>
      <p:sp>
        <p:nvSpPr>
          <p:cNvPr id="5" name="Rectangle 4">
            <a:extLst>
              <a:ext uri="{FF2B5EF4-FFF2-40B4-BE49-F238E27FC236}">
                <a16:creationId xmlns:a16="http://schemas.microsoft.com/office/drawing/2014/main" id="{8B6C0307-E9C0-FCE2-C84D-6587F3D9D955}"/>
              </a:ext>
            </a:extLst>
          </p:cNvPr>
          <p:cNvSpPr/>
          <p:nvPr/>
        </p:nvSpPr>
        <p:spPr>
          <a:xfrm>
            <a:off x="1019465" y="770523"/>
            <a:ext cx="1895071" cy="4195892"/>
          </a:xfrm>
          <a:prstGeom prst="rect">
            <a:avLst/>
          </a:prstGeom>
          <a:ln>
            <a:noFill/>
          </a:ln>
          <a:effectLst/>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26666" dirty="0">
              <a:solidFill>
                <a:srgbClr val="FFC000"/>
              </a:solidFill>
              <a:effectLst>
                <a:innerShdw blurRad="63500" dist="50800" dir="13500000">
                  <a:prstClr val="black">
                    <a:alpha val="50000"/>
                  </a:prstClr>
                </a:innerShdw>
              </a:effectLst>
            </a:endParaRPr>
          </a:p>
        </p:txBody>
      </p:sp>
      <p:sp>
        <p:nvSpPr>
          <p:cNvPr id="6" name="Rectangle 5">
            <a:extLst>
              <a:ext uri="{FF2B5EF4-FFF2-40B4-BE49-F238E27FC236}">
                <a16:creationId xmlns:a16="http://schemas.microsoft.com/office/drawing/2014/main" id="{BB966801-4F28-0733-D510-9826E1BF687D}"/>
              </a:ext>
            </a:extLst>
          </p:cNvPr>
          <p:cNvSpPr/>
          <p:nvPr/>
        </p:nvSpPr>
        <p:spPr>
          <a:xfrm>
            <a:off x="7326281" y="4164134"/>
            <a:ext cx="1895071" cy="4195892"/>
          </a:xfrm>
          <a:prstGeom prst="rect">
            <a:avLst/>
          </a:prstGeom>
          <a:ln w="3175">
            <a:noFill/>
          </a:ln>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CB74F10C-D5BF-A229-A5CB-6EAAF3942828}"/>
              </a:ext>
            </a:extLst>
          </p:cNvPr>
          <p:cNvSpPr/>
          <p:nvPr/>
        </p:nvSpPr>
        <p:spPr>
          <a:xfrm>
            <a:off x="1019465" y="6309360"/>
            <a:ext cx="12380976" cy="325282"/>
          </a:xfrm>
          <a:prstGeom prst="rect">
            <a:avLst/>
          </a:prstGeom>
        </p:spPr>
        <p:txBody>
          <a:bodyPr wrap="square">
            <a:spAutoFit/>
          </a:bodyPr>
          <a:lstStyle/>
          <a:p>
            <a:pPr algn="just">
              <a:lnSpc>
                <a:spcPct val="125000"/>
              </a:lnSpc>
              <a:defRPr/>
            </a:pPr>
            <a:r>
              <a:rPr lang="en-GB" sz="1330" dirty="0"/>
              <a:t>Mark McKenna (forthcoming) </a:t>
            </a:r>
            <a:r>
              <a:rPr lang="en-GB" sz="1330" i="1" dirty="0"/>
              <a:t>Levelling Up the Screen Industries: Regenerating a Britain Left Behind</a:t>
            </a:r>
            <a:r>
              <a:rPr lang="en-GB" sz="1330" dirty="0"/>
              <a:t>. London: Routledge. </a:t>
            </a:r>
            <a:endParaRPr lang="en-GB" sz="1330" dirty="0">
              <a:cs typeface="Arial" charset="0"/>
            </a:endParaRPr>
          </a:p>
        </p:txBody>
      </p:sp>
    </p:spTree>
    <p:extLst>
      <p:ext uri="{BB962C8B-B14F-4D97-AF65-F5344CB8AC3E}">
        <p14:creationId xmlns:p14="http://schemas.microsoft.com/office/powerpoint/2010/main" val="2636071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C48461-4A31-3AFC-C0B2-54E838963310}"/>
              </a:ext>
            </a:extLst>
          </p:cNvPr>
          <p:cNvSpPr/>
          <p:nvPr/>
        </p:nvSpPr>
        <p:spPr>
          <a:xfrm>
            <a:off x="0" y="-22572"/>
            <a:ext cx="7866993" cy="688057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F59F6C9D-CACE-230E-5278-2A1DB218D1EA}"/>
              </a:ext>
            </a:extLst>
          </p:cNvPr>
          <p:cNvPicPr>
            <a:picLocks noChangeAspect="1"/>
          </p:cNvPicPr>
          <p:nvPr/>
        </p:nvPicPr>
        <p:blipFill>
          <a:blip r:embed="rId3"/>
          <a:srcRect l="20685" r="20685"/>
          <a:stretch/>
        </p:blipFill>
        <p:spPr>
          <a:xfrm>
            <a:off x="5985046" y="-22572"/>
            <a:ext cx="7415395" cy="6331932"/>
          </a:xfrm>
          <a:prstGeom prst="rect">
            <a:avLst/>
          </a:prstGeom>
        </p:spPr>
      </p:pic>
      <p:sp>
        <p:nvSpPr>
          <p:cNvPr id="2" name="Title 1">
            <a:extLst>
              <a:ext uri="{FF2B5EF4-FFF2-40B4-BE49-F238E27FC236}">
                <a16:creationId xmlns:a16="http://schemas.microsoft.com/office/drawing/2014/main" id="{9D4EE26A-DEC4-284C-0B37-4FCC24D984D1}"/>
              </a:ext>
            </a:extLst>
          </p:cNvPr>
          <p:cNvSpPr>
            <a:spLocks noGrp="1"/>
          </p:cNvSpPr>
          <p:nvPr>
            <p:ph type="title"/>
          </p:nvPr>
        </p:nvSpPr>
        <p:spPr>
          <a:xfrm>
            <a:off x="1115568" y="548640"/>
            <a:ext cx="10497312" cy="1179576"/>
          </a:xfrm>
        </p:spPr>
        <p:txBody>
          <a:bodyPr>
            <a:normAutofit fontScale="90000"/>
          </a:bodyPr>
          <a:lstStyle/>
          <a:p>
            <a:r>
              <a:rPr lang="en-GB" dirty="0">
                <a:solidFill>
                  <a:srgbClr val="FFC000"/>
                </a:solidFill>
              </a:rPr>
              <a:t>LEVELLING UP THE SCREEN INDUSTRIES</a:t>
            </a:r>
          </a:p>
        </p:txBody>
      </p:sp>
      <p:sp>
        <p:nvSpPr>
          <p:cNvPr id="4" name="Rectangle 3">
            <a:extLst>
              <a:ext uri="{FF2B5EF4-FFF2-40B4-BE49-F238E27FC236}">
                <a16:creationId xmlns:a16="http://schemas.microsoft.com/office/drawing/2014/main" id="{06A9B15C-FD2B-D67B-F011-AFDD72C1EEC7}"/>
              </a:ext>
            </a:extLst>
          </p:cNvPr>
          <p:cNvSpPr/>
          <p:nvPr/>
        </p:nvSpPr>
        <p:spPr>
          <a:xfrm>
            <a:off x="625765" y="2906655"/>
            <a:ext cx="6864533" cy="2261517"/>
          </a:xfrm>
          <a:prstGeom prst="rect">
            <a:avLst/>
          </a:prstGeom>
          <a:noFill/>
        </p:spPr>
        <p:txBody>
          <a:bodyPr wrap="square">
            <a:spAutoFit/>
          </a:bodyPr>
          <a:lstStyle/>
          <a:p>
            <a:pPr marL="457200" algn="just">
              <a:lnSpc>
                <a:spcPct val="150000"/>
              </a:lnSpc>
            </a:pPr>
            <a:r>
              <a:rPr lang="en-GB"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we will be bringing forward proposals to transform this country with better infrastructure, better education, better technology. If you ask yourselves what is this new govern-</a:t>
            </a:r>
            <a:r>
              <a:rPr lang="en-GB" sz="16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ment</a:t>
            </a:r>
            <a:r>
              <a:rPr lang="en-GB"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going to do, what is he going to do with his </a:t>
            </a:r>
            <a:r>
              <a:rPr lang="en-GB" sz="16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extraordi</a:t>
            </a:r>
            <a:r>
              <a:rPr lang="en-GB"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-nary majority, I will tell you … we are going to unite </a:t>
            </a:r>
            <a:r>
              <a:rPr lang="en-GB" sz="1600" dirty="0" err="1">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andlevel</a:t>
            </a:r>
            <a:r>
              <a:rPr lang="en-GB"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up.(Boris Johnson, speaking outside Downing Street,13 December 2019)</a:t>
            </a:r>
            <a:endParaRPr lang="en-GB" sz="1400" dirty="0">
              <a:solidFill>
                <a:schemeClr val="bg1"/>
              </a:solidFill>
              <a:latin typeface="Century Gothic" panose="020B0502020202020204" pitchFamily="34" charset="0"/>
              <a:cs typeface="Arial" charset="0"/>
            </a:endParaRPr>
          </a:p>
        </p:txBody>
      </p:sp>
      <p:sp>
        <p:nvSpPr>
          <p:cNvPr id="5" name="Rectangle 4">
            <a:extLst>
              <a:ext uri="{FF2B5EF4-FFF2-40B4-BE49-F238E27FC236}">
                <a16:creationId xmlns:a16="http://schemas.microsoft.com/office/drawing/2014/main" id="{8B6C0307-E9C0-FCE2-C84D-6587F3D9D955}"/>
              </a:ext>
            </a:extLst>
          </p:cNvPr>
          <p:cNvSpPr/>
          <p:nvPr/>
        </p:nvSpPr>
        <p:spPr>
          <a:xfrm>
            <a:off x="1019465" y="770523"/>
            <a:ext cx="1895071" cy="4195892"/>
          </a:xfrm>
          <a:prstGeom prst="rect">
            <a:avLst/>
          </a:prstGeom>
          <a:ln>
            <a:noFill/>
          </a:ln>
          <a:effectLst/>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26666" dirty="0">
              <a:solidFill>
                <a:srgbClr val="FFC000"/>
              </a:solidFill>
              <a:effectLst>
                <a:innerShdw blurRad="63500" dist="50800" dir="13500000">
                  <a:prstClr val="black">
                    <a:alpha val="50000"/>
                  </a:prstClr>
                </a:innerShdw>
              </a:effectLst>
            </a:endParaRPr>
          </a:p>
        </p:txBody>
      </p:sp>
      <p:sp>
        <p:nvSpPr>
          <p:cNvPr id="6" name="Rectangle 5">
            <a:extLst>
              <a:ext uri="{FF2B5EF4-FFF2-40B4-BE49-F238E27FC236}">
                <a16:creationId xmlns:a16="http://schemas.microsoft.com/office/drawing/2014/main" id="{BB966801-4F28-0733-D510-9826E1BF687D}"/>
              </a:ext>
            </a:extLst>
          </p:cNvPr>
          <p:cNvSpPr/>
          <p:nvPr/>
        </p:nvSpPr>
        <p:spPr>
          <a:xfrm>
            <a:off x="5783574" y="4536696"/>
            <a:ext cx="1895071" cy="4195892"/>
          </a:xfrm>
          <a:prstGeom prst="rect">
            <a:avLst/>
          </a:prstGeom>
          <a:ln w="3175">
            <a:noFill/>
          </a:ln>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CB74F10C-D5BF-A229-A5CB-6EAAF3942828}"/>
              </a:ext>
            </a:extLst>
          </p:cNvPr>
          <p:cNvSpPr/>
          <p:nvPr/>
        </p:nvSpPr>
        <p:spPr>
          <a:xfrm>
            <a:off x="1019465" y="6309360"/>
            <a:ext cx="12380976" cy="325282"/>
          </a:xfrm>
          <a:prstGeom prst="rect">
            <a:avLst/>
          </a:prstGeom>
        </p:spPr>
        <p:txBody>
          <a:bodyPr wrap="square">
            <a:spAutoFit/>
          </a:bodyPr>
          <a:lstStyle/>
          <a:p>
            <a:pPr algn="just">
              <a:lnSpc>
                <a:spcPct val="125000"/>
              </a:lnSpc>
              <a:defRPr/>
            </a:pPr>
            <a:r>
              <a:rPr lang="en-GB" sz="1330" dirty="0"/>
              <a:t>Mark McKenna (forthcoming) </a:t>
            </a:r>
            <a:r>
              <a:rPr lang="en-GB" sz="1330" i="1" dirty="0"/>
              <a:t>Levelling Up the Screen Industries: Regenerating a Britain Left Behind</a:t>
            </a:r>
            <a:r>
              <a:rPr lang="en-GB" sz="1330" dirty="0"/>
              <a:t>. London: Routledge. </a:t>
            </a:r>
            <a:endParaRPr lang="en-GB" sz="1330" dirty="0">
              <a:cs typeface="Arial" charset="0"/>
            </a:endParaRPr>
          </a:p>
        </p:txBody>
      </p:sp>
    </p:spTree>
    <p:extLst>
      <p:ext uri="{BB962C8B-B14F-4D97-AF65-F5344CB8AC3E}">
        <p14:creationId xmlns:p14="http://schemas.microsoft.com/office/powerpoint/2010/main" val="4105910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next to a river&#10;&#10;Description automatically generated">
            <a:extLst>
              <a:ext uri="{FF2B5EF4-FFF2-40B4-BE49-F238E27FC236}">
                <a16:creationId xmlns:a16="http://schemas.microsoft.com/office/drawing/2014/main" id="{93AF4FA4-D5DA-BB0B-E77F-A428072C5F5F}"/>
              </a:ext>
            </a:extLst>
          </p:cNvPr>
          <p:cNvPicPr>
            <a:picLocks noChangeAspect="1"/>
          </p:cNvPicPr>
          <p:nvPr/>
        </p:nvPicPr>
        <p:blipFill>
          <a:blip r:embed="rId3">
            <a:alphaModFix amt="50000"/>
          </a:blip>
          <a:stretch>
            <a:fillRect/>
          </a:stretch>
        </p:blipFill>
        <p:spPr>
          <a:xfrm>
            <a:off x="0" y="0"/>
            <a:ext cx="12317030" cy="6858000"/>
          </a:xfrm>
          <a:prstGeom prst="rect">
            <a:avLst/>
          </a:prstGeom>
        </p:spPr>
      </p:pic>
      <p:sp>
        <p:nvSpPr>
          <p:cNvPr id="2" name="Title 1">
            <a:extLst>
              <a:ext uri="{FF2B5EF4-FFF2-40B4-BE49-F238E27FC236}">
                <a16:creationId xmlns:a16="http://schemas.microsoft.com/office/drawing/2014/main" id="{9D4EE26A-DEC4-284C-0B37-4FCC24D984D1}"/>
              </a:ext>
            </a:extLst>
          </p:cNvPr>
          <p:cNvSpPr>
            <a:spLocks noGrp="1"/>
          </p:cNvSpPr>
          <p:nvPr>
            <p:ph type="title"/>
          </p:nvPr>
        </p:nvSpPr>
        <p:spPr>
          <a:xfrm>
            <a:off x="1115568" y="548640"/>
            <a:ext cx="10497312" cy="1179576"/>
          </a:xfrm>
          <a:ln w="15875">
            <a:noFill/>
          </a:ln>
        </p:spPr>
        <p:txBody>
          <a:bodyPr>
            <a:normAutofit/>
          </a:bodyPr>
          <a:lstStyle/>
          <a:p>
            <a:r>
              <a:rPr lang="en-GB" dirty="0">
                <a:ln w="3175">
                  <a:solidFill>
                    <a:schemeClr val="tx1"/>
                  </a:solidFill>
                </a:ln>
                <a:solidFill>
                  <a:srgbClr val="FFC000"/>
                </a:solidFill>
              </a:rPr>
              <a:t>HOLLYWOOD ON THE WEAR</a:t>
            </a:r>
          </a:p>
        </p:txBody>
      </p:sp>
      <p:sp>
        <p:nvSpPr>
          <p:cNvPr id="7" name="Rectangle 6">
            <a:extLst>
              <a:ext uri="{FF2B5EF4-FFF2-40B4-BE49-F238E27FC236}">
                <a16:creationId xmlns:a16="http://schemas.microsoft.com/office/drawing/2014/main" id="{CB74F10C-D5BF-A229-A5CB-6EAAF3942828}"/>
              </a:ext>
            </a:extLst>
          </p:cNvPr>
          <p:cNvSpPr/>
          <p:nvPr/>
        </p:nvSpPr>
        <p:spPr>
          <a:xfrm>
            <a:off x="1115568" y="6470422"/>
            <a:ext cx="12380976" cy="276229"/>
          </a:xfrm>
          <a:prstGeom prst="rect">
            <a:avLst/>
          </a:prstGeom>
        </p:spPr>
        <p:txBody>
          <a:bodyPr wrap="square">
            <a:spAutoFit/>
          </a:bodyPr>
          <a:lstStyle/>
          <a:p>
            <a:pPr algn="just">
              <a:lnSpc>
                <a:spcPct val="125000"/>
              </a:lnSpc>
              <a:defRPr/>
            </a:pPr>
            <a:r>
              <a:rPr lang="en-GB" sz="1050" dirty="0"/>
              <a:t>https://</a:t>
            </a:r>
            <a:r>
              <a:rPr lang="en-GB" sz="1050" dirty="0" err="1"/>
              <a:t>www.crownworks.co.uk</a:t>
            </a:r>
            <a:r>
              <a:rPr lang="en-GB" sz="1050" dirty="0"/>
              <a:t>/the-vision</a:t>
            </a:r>
            <a:endParaRPr lang="en-GB" sz="1330" dirty="0">
              <a:cs typeface="Arial" charset="0"/>
            </a:endParaRPr>
          </a:p>
        </p:txBody>
      </p:sp>
      <p:sp>
        <p:nvSpPr>
          <p:cNvPr id="11" name="Rectangle 10">
            <a:extLst>
              <a:ext uri="{FF2B5EF4-FFF2-40B4-BE49-F238E27FC236}">
                <a16:creationId xmlns:a16="http://schemas.microsoft.com/office/drawing/2014/main" id="{2D1E421B-70D5-76E8-E916-D2B2EB986374}"/>
              </a:ext>
            </a:extLst>
          </p:cNvPr>
          <p:cNvSpPr/>
          <p:nvPr/>
        </p:nvSpPr>
        <p:spPr>
          <a:xfrm>
            <a:off x="1115568" y="2484724"/>
            <a:ext cx="6530372" cy="3785652"/>
          </a:xfrm>
          <a:prstGeom prst="rect">
            <a:avLst/>
          </a:prstGeom>
          <a:noFill/>
        </p:spPr>
        <p:txBody>
          <a:bodyPr wrap="square">
            <a:spAutoFit/>
          </a:bodyPr>
          <a:lstStyle/>
          <a:p>
            <a:pPr algn="l" fontAlgn="base"/>
            <a:br>
              <a:rPr lang="en-GB" sz="1600" b="0" i="0" dirty="0">
                <a:effectLst/>
                <a:latin typeface="Arial" panose="020B0604020202020204" pitchFamily="34" charset="0"/>
              </a:rPr>
            </a:br>
            <a:endParaRPr lang="en-GB" sz="1600" b="0" i="0" dirty="0">
              <a:effectLst/>
              <a:latin typeface="Arial" panose="020B0604020202020204" pitchFamily="34" charset="0"/>
            </a:endParaRPr>
          </a:p>
          <a:p>
            <a:pPr algn="l" rtl="0" fontAlgn="base"/>
            <a:r>
              <a:rPr lang="en-GB" sz="1600" b="0" i="0" dirty="0">
                <a:effectLst/>
                <a:latin typeface="Arial" panose="020B0604020202020204" pitchFamily="34" charset="0"/>
              </a:rPr>
              <a:t>The proposed development of a major film and television studio represents a significant new investment in the UK and creative economy. The vision is to create a major studio that meets the requirements of the international film and television industry, enabling Sunderland to establish itself as a prime destination for the UK’s high-end film and TV production.</a:t>
            </a:r>
            <a:br>
              <a:rPr lang="en-GB" sz="1600" b="0" i="0" dirty="0">
                <a:effectLst/>
                <a:latin typeface="Arial" panose="020B0604020202020204" pitchFamily="34" charset="0"/>
              </a:rPr>
            </a:br>
            <a:r>
              <a:rPr lang="en-GB" sz="1600" b="0" i="0" dirty="0">
                <a:effectLst/>
                <a:latin typeface="Arial" panose="020B0604020202020204" pitchFamily="34" charset="0"/>
              </a:rPr>
              <a:t> </a:t>
            </a:r>
          </a:p>
          <a:p>
            <a:pPr algn="l" rtl="0" fontAlgn="base"/>
            <a:r>
              <a:rPr lang="en-GB" sz="1600" b="0" i="0" dirty="0">
                <a:effectLst/>
                <a:latin typeface="Arial" panose="020B0604020202020204" pitchFamily="34" charset="0"/>
              </a:rPr>
              <a:t>Located prominently on the banks of the River Wear, </a:t>
            </a:r>
          </a:p>
          <a:p>
            <a:pPr algn="l" rtl="0" fontAlgn="base"/>
            <a:r>
              <a:rPr lang="en-GB" sz="1600" b="0" i="0" dirty="0">
                <a:effectLst/>
                <a:latin typeface="Arial" panose="020B0604020202020204" pitchFamily="34" charset="0"/>
              </a:rPr>
              <a:t>the studio will be of the highest quality design and </a:t>
            </a:r>
          </a:p>
          <a:p>
            <a:pPr algn="l" rtl="0" fontAlgn="base"/>
            <a:r>
              <a:rPr lang="en-GB" sz="1600" b="0" i="0" dirty="0">
                <a:effectLst/>
                <a:latin typeface="Arial" panose="020B0604020202020204" pitchFamily="34" charset="0"/>
              </a:rPr>
              <a:t>will provide an iconic landmark which signals the </a:t>
            </a:r>
          </a:p>
          <a:p>
            <a:pPr algn="l" rtl="0" fontAlgn="base"/>
            <a:r>
              <a:rPr lang="en-GB" sz="1600" b="0" i="0" dirty="0">
                <a:effectLst/>
                <a:latin typeface="Arial" panose="020B0604020202020204" pitchFamily="34" charset="0"/>
              </a:rPr>
              <a:t>cultural status of the city within the UK and abroad.</a:t>
            </a:r>
          </a:p>
          <a:p>
            <a:pPr algn="l" rtl="0" fontAlgn="base"/>
            <a:br>
              <a:rPr lang="en-GB" sz="1600" b="0" i="0" dirty="0">
                <a:effectLst/>
                <a:latin typeface="Arial" panose="020B0604020202020204" pitchFamily="34" charset="0"/>
              </a:rPr>
            </a:br>
            <a:r>
              <a:rPr lang="en-GB" sz="1600" b="0" i="0" dirty="0">
                <a:effectLst/>
                <a:latin typeface="Arial" panose="020B0604020202020204" pitchFamily="34" charset="0"/>
              </a:rPr>
              <a:t> </a:t>
            </a:r>
          </a:p>
        </p:txBody>
      </p:sp>
      <p:sp>
        <p:nvSpPr>
          <p:cNvPr id="12" name="Rectangle 11">
            <a:extLst>
              <a:ext uri="{FF2B5EF4-FFF2-40B4-BE49-F238E27FC236}">
                <a16:creationId xmlns:a16="http://schemas.microsoft.com/office/drawing/2014/main" id="{3A0194AC-AFBB-6AF3-5847-B6A4C308D4BC}"/>
              </a:ext>
            </a:extLst>
          </p:cNvPr>
          <p:cNvSpPr/>
          <p:nvPr/>
        </p:nvSpPr>
        <p:spPr>
          <a:xfrm>
            <a:off x="1019465" y="770523"/>
            <a:ext cx="1895071" cy="4195892"/>
          </a:xfrm>
          <a:prstGeom prst="rect">
            <a:avLst/>
          </a:prstGeom>
          <a:ln>
            <a:noFill/>
          </a:ln>
          <a:effectLst/>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26666" dirty="0">
              <a:solidFill>
                <a:srgbClr val="FFC000"/>
              </a:solidFill>
              <a:effectLst>
                <a:innerShdw blurRad="63500" dist="50800" dir="13500000">
                  <a:prstClr val="black">
                    <a:alpha val="50000"/>
                  </a:prstClr>
                </a:innerShdw>
              </a:effectLst>
            </a:endParaRPr>
          </a:p>
        </p:txBody>
      </p:sp>
      <p:sp>
        <p:nvSpPr>
          <p:cNvPr id="13" name="Rectangle 12">
            <a:extLst>
              <a:ext uri="{FF2B5EF4-FFF2-40B4-BE49-F238E27FC236}">
                <a16:creationId xmlns:a16="http://schemas.microsoft.com/office/drawing/2014/main" id="{63FC6486-257E-FF69-C74F-4639512965B9}"/>
              </a:ext>
            </a:extLst>
          </p:cNvPr>
          <p:cNvSpPr/>
          <p:nvPr/>
        </p:nvSpPr>
        <p:spPr>
          <a:xfrm>
            <a:off x="5846972" y="4002825"/>
            <a:ext cx="1895071" cy="4195892"/>
          </a:xfrm>
          <a:prstGeom prst="rect">
            <a:avLst/>
          </a:prstGeom>
          <a:ln w="3175">
            <a:noFill/>
          </a:ln>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Tree>
    <p:extLst>
      <p:ext uri="{BB962C8B-B14F-4D97-AF65-F5344CB8AC3E}">
        <p14:creationId xmlns:p14="http://schemas.microsoft.com/office/powerpoint/2010/main" val="227425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next to a river&#10;&#10;Description automatically generated">
            <a:extLst>
              <a:ext uri="{FF2B5EF4-FFF2-40B4-BE49-F238E27FC236}">
                <a16:creationId xmlns:a16="http://schemas.microsoft.com/office/drawing/2014/main" id="{93AF4FA4-D5DA-BB0B-E77F-A428072C5F5F}"/>
              </a:ext>
            </a:extLst>
          </p:cNvPr>
          <p:cNvPicPr>
            <a:picLocks noChangeAspect="1"/>
          </p:cNvPicPr>
          <p:nvPr/>
        </p:nvPicPr>
        <p:blipFill>
          <a:blip r:embed="rId5"/>
          <a:stretch>
            <a:fillRect/>
          </a:stretch>
        </p:blipFill>
        <p:spPr>
          <a:xfrm>
            <a:off x="0" y="0"/>
            <a:ext cx="12317030" cy="6858000"/>
          </a:xfrm>
          <a:prstGeom prst="rect">
            <a:avLst/>
          </a:prstGeom>
        </p:spPr>
      </p:pic>
      <p:sp>
        <p:nvSpPr>
          <p:cNvPr id="2" name="Title 1">
            <a:extLst>
              <a:ext uri="{FF2B5EF4-FFF2-40B4-BE49-F238E27FC236}">
                <a16:creationId xmlns:a16="http://schemas.microsoft.com/office/drawing/2014/main" id="{9D4EE26A-DEC4-284C-0B37-4FCC24D984D1}"/>
              </a:ext>
            </a:extLst>
          </p:cNvPr>
          <p:cNvSpPr>
            <a:spLocks noGrp="1"/>
          </p:cNvSpPr>
          <p:nvPr>
            <p:ph type="title"/>
          </p:nvPr>
        </p:nvSpPr>
        <p:spPr>
          <a:xfrm>
            <a:off x="1115568" y="548640"/>
            <a:ext cx="10497312" cy="1179576"/>
          </a:xfrm>
        </p:spPr>
        <p:txBody>
          <a:bodyPr>
            <a:normAutofit/>
          </a:bodyPr>
          <a:lstStyle/>
          <a:p>
            <a:r>
              <a:rPr lang="en-GB" dirty="0"/>
              <a:t>HOLLYWOOD ON THE WEAR</a:t>
            </a:r>
          </a:p>
        </p:txBody>
      </p:sp>
      <p:sp>
        <p:nvSpPr>
          <p:cNvPr id="7" name="Rectangle 6">
            <a:extLst>
              <a:ext uri="{FF2B5EF4-FFF2-40B4-BE49-F238E27FC236}">
                <a16:creationId xmlns:a16="http://schemas.microsoft.com/office/drawing/2014/main" id="{CB74F10C-D5BF-A229-A5CB-6EAAF3942828}"/>
              </a:ext>
            </a:extLst>
          </p:cNvPr>
          <p:cNvSpPr/>
          <p:nvPr/>
        </p:nvSpPr>
        <p:spPr>
          <a:xfrm>
            <a:off x="1115568" y="6470422"/>
            <a:ext cx="12380976" cy="276229"/>
          </a:xfrm>
          <a:prstGeom prst="rect">
            <a:avLst/>
          </a:prstGeom>
        </p:spPr>
        <p:txBody>
          <a:bodyPr wrap="square">
            <a:spAutoFit/>
          </a:bodyPr>
          <a:lstStyle/>
          <a:p>
            <a:pPr algn="just">
              <a:lnSpc>
                <a:spcPct val="125000"/>
              </a:lnSpc>
              <a:defRPr/>
            </a:pPr>
            <a:r>
              <a:rPr lang="en-GB" sz="1050" dirty="0" err="1"/>
              <a:t>Halfane</a:t>
            </a:r>
            <a:r>
              <a:rPr lang="en-GB" sz="1050" dirty="0"/>
              <a:t>, Andy (2024) ‘From the era of anxiety to an age of aspiration’</a:t>
            </a:r>
            <a:endParaRPr lang="en-GB" sz="1330" dirty="0">
              <a:cs typeface="Arial" charset="0"/>
            </a:endParaRPr>
          </a:p>
        </p:txBody>
      </p:sp>
      <p:pic>
        <p:nvPicPr>
          <p:cNvPr id="3" name="An_-1YTglX2eg6o88wdN-9fS960_TLomjFdallBkJVQqpMPAXerzdJgv7xDOunwatt04JqzOQCsSFsglbN4Y_sU.mp4">
            <a:hlinkClick r:id="" action="ppaction://media"/>
            <a:extLst>
              <a:ext uri="{FF2B5EF4-FFF2-40B4-BE49-F238E27FC236}">
                <a16:creationId xmlns:a16="http://schemas.microsoft.com/office/drawing/2014/main" id="{0D659021-B91B-4840-C1E0-98AFEB64017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93789"/>
            <a:ext cx="12192000" cy="6858000"/>
          </a:xfrm>
          <a:prstGeom prst="rect">
            <a:avLst/>
          </a:prstGeom>
        </p:spPr>
      </p:pic>
    </p:spTree>
    <p:extLst>
      <p:ext uri="{BB962C8B-B14F-4D97-AF65-F5344CB8AC3E}">
        <p14:creationId xmlns:p14="http://schemas.microsoft.com/office/powerpoint/2010/main" val="94614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47BF99-9BBE-063E-D1A3-DC2E38FB6CED}"/>
              </a:ext>
            </a:extLst>
          </p:cNvPr>
          <p:cNvPicPr>
            <a:picLocks noChangeAspect="1"/>
          </p:cNvPicPr>
          <p:nvPr/>
        </p:nvPicPr>
        <p:blipFill>
          <a:blip r:embed="rId3">
            <a:alphaModFix amt="27000"/>
          </a:blip>
          <a:srcRect l="8025" r="8025"/>
          <a:stretch/>
        </p:blipFill>
        <p:spPr>
          <a:xfrm>
            <a:off x="21" y="6141"/>
            <a:ext cx="12191979" cy="6857990"/>
          </a:xfrm>
          <a:prstGeom prst="rect">
            <a:avLst/>
          </a:prstGeom>
        </p:spPr>
      </p:pic>
      <p:sp>
        <p:nvSpPr>
          <p:cNvPr id="2" name="Title 1">
            <a:extLst>
              <a:ext uri="{FF2B5EF4-FFF2-40B4-BE49-F238E27FC236}">
                <a16:creationId xmlns:a16="http://schemas.microsoft.com/office/drawing/2014/main" id="{9D4EE26A-DEC4-284C-0B37-4FCC24D984D1}"/>
              </a:ext>
            </a:extLst>
          </p:cNvPr>
          <p:cNvSpPr>
            <a:spLocks noGrp="1"/>
          </p:cNvSpPr>
          <p:nvPr>
            <p:ph type="title"/>
          </p:nvPr>
        </p:nvSpPr>
        <p:spPr>
          <a:xfrm>
            <a:off x="1115568" y="548640"/>
            <a:ext cx="10497312" cy="1179576"/>
          </a:xfrm>
        </p:spPr>
        <p:txBody>
          <a:bodyPr>
            <a:normAutofit fontScale="90000"/>
          </a:bodyPr>
          <a:lstStyle/>
          <a:p>
            <a:r>
              <a:rPr lang="en-GB" dirty="0">
                <a:ln>
                  <a:solidFill>
                    <a:schemeClr val="tx1"/>
                  </a:solidFill>
                </a:ln>
                <a:solidFill>
                  <a:srgbClr val="FFC000"/>
                </a:solidFill>
              </a:rPr>
              <a:t>THE MOST AMBITIOUS CITY CENTRE REGENERATION PROJECT IN THE UK</a:t>
            </a:r>
            <a:br>
              <a:rPr lang="en-GB" dirty="0">
                <a:solidFill>
                  <a:srgbClr val="FFC000"/>
                </a:solidFill>
              </a:rPr>
            </a:br>
            <a:endParaRPr lang="en-GB" dirty="0">
              <a:solidFill>
                <a:srgbClr val="FFC000"/>
              </a:solidFill>
            </a:endParaRPr>
          </a:p>
        </p:txBody>
      </p:sp>
      <p:sp>
        <p:nvSpPr>
          <p:cNvPr id="7" name="Rectangle 6">
            <a:extLst>
              <a:ext uri="{FF2B5EF4-FFF2-40B4-BE49-F238E27FC236}">
                <a16:creationId xmlns:a16="http://schemas.microsoft.com/office/drawing/2014/main" id="{CB74F10C-D5BF-A229-A5CB-6EAAF3942828}"/>
              </a:ext>
            </a:extLst>
          </p:cNvPr>
          <p:cNvSpPr/>
          <p:nvPr/>
        </p:nvSpPr>
        <p:spPr>
          <a:xfrm>
            <a:off x="1115568" y="6470422"/>
            <a:ext cx="12380976" cy="253916"/>
          </a:xfrm>
          <a:prstGeom prst="rect">
            <a:avLst/>
          </a:prstGeom>
        </p:spPr>
        <p:txBody>
          <a:bodyPr wrap="square">
            <a:spAutoFit/>
          </a:bodyPr>
          <a:lstStyle/>
          <a:p>
            <a:r>
              <a:rPr lang="en-GB" sz="1050" i="0" dirty="0">
                <a:effectLst/>
                <a:highlight>
                  <a:srgbClr val="FFFFFF"/>
                </a:highlight>
                <a:latin typeface="Plaax"/>
              </a:rPr>
              <a:t>https://</a:t>
            </a:r>
            <a:r>
              <a:rPr lang="en-GB" sz="1050" i="0" dirty="0" err="1">
                <a:effectLst/>
                <a:highlight>
                  <a:srgbClr val="FFFFFF"/>
                </a:highlight>
                <a:latin typeface="Plaax"/>
              </a:rPr>
              <a:t>www.riversidesunderland.com</a:t>
            </a:r>
            <a:r>
              <a:rPr lang="en-GB" sz="1050" i="0" dirty="0">
                <a:effectLst/>
                <a:highlight>
                  <a:srgbClr val="FFFFFF"/>
                </a:highlight>
                <a:latin typeface="Plaax"/>
              </a:rPr>
              <a:t>/</a:t>
            </a:r>
          </a:p>
        </p:txBody>
      </p:sp>
      <p:pic>
        <p:nvPicPr>
          <p:cNvPr id="14" name="Picture 13" descr="A collage of several images of a building&#10;&#10;Description automatically generated">
            <a:extLst>
              <a:ext uri="{FF2B5EF4-FFF2-40B4-BE49-F238E27FC236}">
                <a16:creationId xmlns:a16="http://schemas.microsoft.com/office/drawing/2014/main" id="{780923DE-6EED-51C6-0BE2-429CC52E8234}"/>
              </a:ext>
            </a:extLst>
          </p:cNvPr>
          <p:cNvPicPr>
            <a:picLocks noChangeAspect="1"/>
          </p:cNvPicPr>
          <p:nvPr/>
        </p:nvPicPr>
        <p:blipFill>
          <a:blip r:embed="rId4"/>
          <a:stretch>
            <a:fillRect/>
          </a:stretch>
        </p:blipFill>
        <p:spPr>
          <a:xfrm>
            <a:off x="1115568" y="1573964"/>
            <a:ext cx="8624353" cy="4673654"/>
          </a:xfrm>
          <a:prstGeom prst="rect">
            <a:avLst/>
          </a:prstGeom>
          <a:ln w="15875">
            <a:solidFill>
              <a:schemeClr val="tx1"/>
            </a:solidFill>
          </a:ln>
        </p:spPr>
      </p:pic>
    </p:spTree>
    <p:extLst>
      <p:ext uri="{BB962C8B-B14F-4D97-AF65-F5344CB8AC3E}">
        <p14:creationId xmlns:p14="http://schemas.microsoft.com/office/powerpoint/2010/main" val="341721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C50C6A-A869-FCEE-5EEC-020FE738E137}"/>
              </a:ext>
            </a:extLst>
          </p:cNvPr>
          <p:cNvPicPr>
            <a:picLocks noChangeAspect="1"/>
          </p:cNvPicPr>
          <p:nvPr/>
        </p:nvPicPr>
        <p:blipFill>
          <a:blip r:embed="rId3">
            <a:alphaModFix amt="27000"/>
          </a:blip>
          <a:srcRect l="8025" r="8025"/>
          <a:stretch/>
        </p:blipFill>
        <p:spPr>
          <a:xfrm>
            <a:off x="21" y="6141"/>
            <a:ext cx="12191979" cy="6857990"/>
          </a:xfrm>
          <a:prstGeom prst="rect">
            <a:avLst/>
          </a:prstGeom>
        </p:spPr>
      </p:pic>
      <p:sp>
        <p:nvSpPr>
          <p:cNvPr id="2" name="Title 1">
            <a:extLst>
              <a:ext uri="{FF2B5EF4-FFF2-40B4-BE49-F238E27FC236}">
                <a16:creationId xmlns:a16="http://schemas.microsoft.com/office/drawing/2014/main" id="{9D4EE26A-DEC4-284C-0B37-4FCC24D984D1}"/>
              </a:ext>
            </a:extLst>
          </p:cNvPr>
          <p:cNvSpPr>
            <a:spLocks noGrp="1"/>
          </p:cNvSpPr>
          <p:nvPr>
            <p:ph type="title"/>
          </p:nvPr>
        </p:nvSpPr>
        <p:spPr>
          <a:xfrm>
            <a:off x="1115568" y="548640"/>
            <a:ext cx="10497312" cy="1179576"/>
          </a:xfrm>
          <a:ln w="3175">
            <a:noFill/>
          </a:ln>
        </p:spPr>
        <p:txBody>
          <a:bodyPr>
            <a:normAutofit fontScale="90000"/>
          </a:bodyPr>
          <a:lstStyle/>
          <a:p>
            <a:r>
              <a:rPr lang="en-GB" dirty="0">
                <a:ln>
                  <a:solidFill>
                    <a:schemeClr val="tx1"/>
                  </a:solidFill>
                </a:ln>
                <a:solidFill>
                  <a:srgbClr val="FFC000"/>
                </a:solidFill>
              </a:rPr>
              <a:t>THE ROLE OF EDUCATION  IN LEVELLING UP</a:t>
            </a:r>
          </a:p>
        </p:txBody>
      </p:sp>
      <p:sp>
        <p:nvSpPr>
          <p:cNvPr id="7" name="Rectangle 6">
            <a:extLst>
              <a:ext uri="{FF2B5EF4-FFF2-40B4-BE49-F238E27FC236}">
                <a16:creationId xmlns:a16="http://schemas.microsoft.com/office/drawing/2014/main" id="{CB74F10C-D5BF-A229-A5CB-6EAAF3942828}"/>
              </a:ext>
            </a:extLst>
          </p:cNvPr>
          <p:cNvSpPr/>
          <p:nvPr/>
        </p:nvSpPr>
        <p:spPr>
          <a:xfrm>
            <a:off x="1115568" y="6470422"/>
            <a:ext cx="12380976" cy="276229"/>
          </a:xfrm>
          <a:prstGeom prst="rect">
            <a:avLst/>
          </a:prstGeom>
        </p:spPr>
        <p:txBody>
          <a:bodyPr wrap="square">
            <a:spAutoFit/>
          </a:bodyPr>
          <a:lstStyle/>
          <a:p>
            <a:pPr algn="just">
              <a:lnSpc>
                <a:spcPct val="125000"/>
              </a:lnSpc>
              <a:defRPr/>
            </a:pPr>
            <a:r>
              <a:rPr lang="en-GB" sz="1050" dirty="0"/>
              <a:t>https://</a:t>
            </a:r>
            <a:r>
              <a:rPr lang="en-GB" sz="1050" dirty="0" err="1"/>
              <a:t>blogs.lse.ac.uk</a:t>
            </a:r>
            <a:r>
              <a:rPr lang="en-GB" sz="1050" dirty="0"/>
              <a:t>/</a:t>
            </a:r>
            <a:r>
              <a:rPr lang="en-GB" sz="1050" dirty="0" err="1"/>
              <a:t>impactofsocialsciences</a:t>
            </a:r>
            <a:r>
              <a:rPr lang="en-GB" sz="1050" dirty="0"/>
              <a:t>/2023/08/07/sensationalist-messaging-around-low-value-degrees-ignores-the-reality-of-economic-inequality/</a:t>
            </a:r>
            <a:endParaRPr lang="en-GB" sz="1330" dirty="0">
              <a:cs typeface="Arial" charset="0"/>
            </a:endParaRPr>
          </a:p>
        </p:txBody>
      </p:sp>
      <p:sp>
        <p:nvSpPr>
          <p:cNvPr id="5" name="Rectangle 4">
            <a:extLst>
              <a:ext uri="{FF2B5EF4-FFF2-40B4-BE49-F238E27FC236}">
                <a16:creationId xmlns:a16="http://schemas.microsoft.com/office/drawing/2014/main" id="{59E65FAE-2D5C-D5E4-B534-618E99C9CBBE}"/>
              </a:ext>
            </a:extLst>
          </p:cNvPr>
          <p:cNvSpPr/>
          <p:nvPr/>
        </p:nvSpPr>
        <p:spPr>
          <a:xfrm>
            <a:off x="773672" y="3134686"/>
            <a:ext cx="10497312" cy="1200329"/>
          </a:xfrm>
          <a:prstGeom prst="rect">
            <a:avLst/>
          </a:prstGeom>
          <a:noFill/>
        </p:spPr>
        <p:txBody>
          <a:bodyPr wrap="square">
            <a:spAutoFit/>
          </a:bodyPr>
          <a:lstStyle/>
          <a:p>
            <a:pPr marL="457200"/>
            <a:r>
              <a:rPr lang="en-GB" sz="2400" kern="100" dirty="0">
                <a:effectLst/>
                <a:latin typeface="Arial" panose="020B0604020202020204" pitchFamily="34" charset="0"/>
                <a:ea typeface="Aptos" panose="020B0004020202020204" pitchFamily="34" charset="0"/>
                <a:cs typeface="Times New Roman" panose="02020603050405020304" pitchFamily="18" charset="0"/>
              </a:rPr>
              <a:t>Rather than creating nuanced and interconnected systems for building people up, the closure of courses instead only knocks down pathways out of disadvantage.</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AEFC67B-9CA4-6E54-0CD1-C64943237544}"/>
              </a:ext>
            </a:extLst>
          </p:cNvPr>
          <p:cNvSpPr/>
          <p:nvPr/>
        </p:nvSpPr>
        <p:spPr>
          <a:xfrm>
            <a:off x="1150227" y="943588"/>
            <a:ext cx="1895071" cy="4195892"/>
          </a:xfrm>
          <a:prstGeom prst="rect">
            <a:avLst/>
          </a:prstGeom>
          <a:ln>
            <a:noFill/>
          </a:ln>
          <a:effectLst/>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26666" dirty="0">
              <a:solidFill>
                <a:srgbClr val="FFC000"/>
              </a:solidFill>
              <a:effectLst>
                <a:innerShdw blurRad="63500" dist="50800" dir="13500000">
                  <a:prstClr val="black">
                    <a:alpha val="50000"/>
                  </a:prstClr>
                </a:innerShdw>
              </a:effectLst>
            </a:endParaRPr>
          </a:p>
        </p:txBody>
      </p:sp>
      <p:sp>
        <p:nvSpPr>
          <p:cNvPr id="8" name="Rectangle 7">
            <a:extLst>
              <a:ext uri="{FF2B5EF4-FFF2-40B4-BE49-F238E27FC236}">
                <a16:creationId xmlns:a16="http://schemas.microsoft.com/office/drawing/2014/main" id="{53364CB9-6DCD-00C8-4940-2F718040F6B9}"/>
              </a:ext>
            </a:extLst>
          </p:cNvPr>
          <p:cNvSpPr/>
          <p:nvPr/>
        </p:nvSpPr>
        <p:spPr>
          <a:xfrm>
            <a:off x="9362813" y="3457851"/>
            <a:ext cx="1895071" cy="4195892"/>
          </a:xfrm>
          <a:prstGeom prst="rect">
            <a:avLst/>
          </a:prstGeom>
          <a:ln w="3175">
            <a:noFill/>
          </a:ln>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Tree>
    <p:extLst>
      <p:ext uri="{BB962C8B-B14F-4D97-AF65-F5344CB8AC3E}">
        <p14:creationId xmlns:p14="http://schemas.microsoft.com/office/powerpoint/2010/main" val="200031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EA001-3CF3-3818-10C2-302DAB52C9AC}"/>
              </a:ext>
            </a:extLst>
          </p:cNvPr>
          <p:cNvPicPr>
            <a:picLocks noChangeAspect="1"/>
          </p:cNvPicPr>
          <p:nvPr/>
        </p:nvPicPr>
        <p:blipFill>
          <a:blip r:embed="rId3">
            <a:alphaModFix amt="27000"/>
          </a:blip>
          <a:srcRect l="8025" r="8025"/>
          <a:stretch/>
        </p:blipFill>
        <p:spPr>
          <a:xfrm>
            <a:off x="21" y="6141"/>
            <a:ext cx="12191979" cy="6857990"/>
          </a:xfrm>
          <a:prstGeom prst="rect">
            <a:avLst/>
          </a:prstGeom>
        </p:spPr>
      </p:pic>
      <p:sp>
        <p:nvSpPr>
          <p:cNvPr id="2" name="Title 1">
            <a:extLst>
              <a:ext uri="{FF2B5EF4-FFF2-40B4-BE49-F238E27FC236}">
                <a16:creationId xmlns:a16="http://schemas.microsoft.com/office/drawing/2014/main" id="{9D4EE26A-DEC4-284C-0B37-4FCC24D984D1}"/>
              </a:ext>
            </a:extLst>
          </p:cNvPr>
          <p:cNvSpPr>
            <a:spLocks noGrp="1"/>
          </p:cNvSpPr>
          <p:nvPr>
            <p:ph type="title"/>
          </p:nvPr>
        </p:nvSpPr>
        <p:spPr>
          <a:xfrm>
            <a:off x="1115568" y="548640"/>
            <a:ext cx="10497312" cy="1179576"/>
          </a:xfrm>
          <a:ln w="3175">
            <a:noFill/>
          </a:ln>
        </p:spPr>
        <p:txBody>
          <a:bodyPr>
            <a:normAutofit/>
          </a:bodyPr>
          <a:lstStyle/>
          <a:p>
            <a:r>
              <a:rPr lang="en-GB" dirty="0">
                <a:ln w="3175">
                  <a:solidFill>
                    <a:schemeClr val="tx1"/>
                  </a:solidFill>
                </a:ln>
                <a:solidFill>
                  <a:srgbClr val="FFC000"/>
                </a:solidFill>
              </a:rPr>
              <a:t>THE VALUE OF MEDIA EDUCATION</a:t>
            </a:r>
          </a:p>
        </p:txBody>
      </p:sp>
      <p:sp>
        <p:nvSpPr>
          <p:cNvPr id="7" name="Rectangle 6">
            <a:extLst>
              <a:ext uri="{FF2B5EF4-FFF2-40B4-BE49-F238E27FC236}">
                <a16:creationId xmlns:a16="http://schemas.microsoft.com/office/drawing/2014/main" id="{CB74F10C-D5BF-A229-A5CB-6EAAF3942828}"/>
              </a:ext>
            </a:extLst>
          </p:cNvPr>
          <p:cNvSpPr/>
          <p:nvPr/>
        </p:nvSpPr>
        <p:spPr>
          <a:xfrm>
            <a:off x="1355414" y="6407835"/>
            <a:ext cx="12380976" cy="276229"/>
          </a:xfrm>
          <a:prstGeom prst="rect">
            <a:avLst/>
          </a:prstGeom>
        </p:spPr>
        <p:txBody>
          <a:bodyPr wrap="square">
            <a:spAutoFit/>
          </a:bodyPr>
          <a:lstStyle/>
          <a:p>
            <a:pPr algn="just">
              <a:lnSpc>
                <a:spcPct val="125000"/>
              </a:lnSpc>
              <a:defRPr/>
            </a:pPr>
            <a:r>
              <a:rPr lang="en-GB" sz="1050" dirty="0"/>
              <a:t>https://</a:t>
            </a:r>
            <a:r>
              <a:rPr lang="en-GB" sz="1050" dirty="0" err="1"/>
              <a:t>www.theguardian.com</a:t>
            </a:r>
            <a:r>
              <a:rPr lang="en-GB" sz="1050" dirty="0"/>
              <a:t>/education/article/2024/</a:t>
            </a:r>
            <a:r>
              <a:rPr lang="en-GB" sz="1050" dirty="0" err="1"/>
              <a:t>jun</a:t>
            </a:r>
            <a:r>
              <a:rPr lang="en-GB" sz="1050" dirty="0"/>
              <a:t>/11/media-studies-popular-dynamic-profound-impact-report</a:t>
            </a:r>
            <a:endParaRPr lang="en-GB" sz="1330" dirty="0">
              <a:cs typeface="Arial" charset="0"/>
            </a:endParaRPr>
          </a:p>
        </p:txBody>
      </p:sp>
      <p:sp>
        <p:nvSpPr>
          <p:cNvPr id="5" name="Rectangle 4">
            <a:extLst>
              <a:ext uri="{FF2B5EF4-FFF2-40B4-BE49-F238E27FC236}">
                <a16:creationId xmlns:a16="http://schemas.microsoft.com/office/drawing/2014/main" id="{59E65FAE-2D5C-D5E4-B534-618E99C9CBBE}"/>
              </a:ext>
            </a:extLst>
          </p:cNvPr>
          <p:cNvSpPr/>
          <p:nvPr/>
        </p:nvSpPr>
        <p:spPr>
          <a:xfrm>
            <a:off x="773672" y="3134686"/>
            <a:ext cx="9848932" cy="1938992"/>
          </a:xfrm>
          <a:prstGeom prst="rect">
            <a:avLst/>
          </a:prstGeom>
          <a:noFill/>
        </p:spPr>
        <p:txBody>
          <a:bodyPr wrap="square">
            <a:spAutoFit/>
          </a:bodyPr>
          <a:lstStyle/>
          <a:p>
            <a:pPr marL="457200"/>
            <a:r>
              <a:rPr lang="en-GB" sz="2000" kern="100" dirty="0">
                <a:solidFill>
                  <a:srgbClr val="121212"/>
                </a:solidFill>
                <a:effectLst/>
                <a:latin typeface="Arial" panose="020B0604020202020204" pitchFamily="34" charset="0"/>
                <a:ea typeface="Aptos" panose="020B0004020202020204" pitchFamily="34" charset="0"/>
                <a:cs typeface="Times New Roman" panose="02020603050405020304" pitchFamily="18" charset="0"/>
              </a:rPr>
              <a:t>Media, screen, journalism and communication studies subjects are sometimes dismissed as ‘low-value’ or ‘Mickey Mouse’ subjects. Our report provides very substantial evidence to counter these claims. These subjects are highly popular among young people. They play an essential role in the creative industries which contribute £108bn annually to the economy, and education in these subjects supports a globally leading cultural sector.</a:t>
            </a:r>
            <a:endParaRPr lang="en-GB"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AEFC67B-9CA4-6E54-0CD1-C64943237544}"/>
              </a:ext>
            </a:extLst>
          </p:cNvPr>
          <p:cNvSpPr/>
          <p:nvPr/>
        </p:nvSpPr>
        <p:spPr>
          <a:xfrm>
            <a:off x="1150227" y="943588"/>
            <a:ext cx="1895071" cy="4195892"/>
          </a:xfrm>
          <a:prstGeom prst="rect">
            <a:avLst/>
          </a:prstGeom>
          <a:ln>
            <a:noFill/>
          </a:ln>
          <a:effectLst/>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endParaRPr lang="en-GB" sz="26666" dirty="0">
              <a:solidFill>
                <a:srgbClr val="FFC000"/>
              </a:solidFill>
              <a:effectLst>
                <a:innerShdw blurRad="63500" dist="50800" dir="13500000">
                  <a:prstClr val="black">
                    <a:alpha val="50000"/>
                  </a:prstClr>
                </a:innerShdw>
              </a:effectLst>
            </a:endParaRPr>
          </a:p>
        </p:txBody>
      </p:sp>
      <p:sp>
        <p:nvSpPr>
          <p:cNvPr id="8" name="Rectangle 7">
            <a:extLst>
              <a:ext uri="{FF2B5EF4-FFF2-40B4-BE49-F238E27FC236}">
                <a16:creationId xmlns:a16="http://schemas.microsoft.com/office/drawing/2014/main" id="{53364CB9-6DCD-00C8-4940-2F718040F6B9}"/>
              </a:ext>
            </a:extLst>
          </p:cNvPr>
          <p:cNvSpPr/>
          <p:nvPr/>
        </p:nvSpPr>
        <p:spPr>
          <a:xfrm>
            <a:off x="8552193" y="4074709"/>
            <a:ext cx="1895071" cy="4195892"/>
          </a:xfrm>
          <a:prstGeom prst="rect">
            <a:avLst/>
          </a:prstGeom>
          <a:ln w="3175">
            <a:noFill/>
          </a:ln>
        </p:spPr>
        <p:txBody>
          <a:bodyPr wrap="none">
            <a:spAutoFit/>
          </a:bodyPr>
          <a:lstStyle/>
          <a:p>
            <a:r>
              <a:rPr lang="en-GB" sz="26666" dirty="0">
                <a:solidFill>
                  <a:srgbClr val="FFC000"/>
                </a:solidFill>
                <a:effectLst>
                  <a:innerShdw blurRad="63500" dist="50800" dir="13500000">
                    <a:prstClr val="black">
                      <a:alpha val="50000"/>
                    </a:prstClr>
                  </a:innerShdw>
                </a:effectLst>
                <a:latin typeface="Arial Black" panose="020B0A04020102020204" pitchFamily="34" charset="0"/>
                <a:cs typeface="Times New Roman" panose="02020603050405020304" pitchFamily="18" charset="0"/>
              </a:rPr>
              <a:t>”</a:t>
            </a:r>
          </a:p>
        </p:txBody>
      </p:sp>
    </p:spTree>
    <p:extLst>
      <p:ext uri="{BB962C8B-B14F-4D97-AF65-F5344CB8AC3E}">
        <p14:creationId xmlns:p14="http://schemas.microsoft.com/office/powerpoint/2010/main" val="28074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B68EE-2B86-4A42-D975-D879CEA4959D}"/>
              </a:ext>
            </a:extLst>
          </p:cNvPr>
          <p:cNvPicPr>
            <a:picLocks noChangeAspect="1"/>
          </p:cNvPicPr>
          <p:nvPr/>
        </p:nvPicPr>
        <p:blipFill>
          <a:blip r:embed="rId3">
            <a:alphaModFix amt="27000"/>
          </a:blip>
          <a:srcRect l="8025" r="8025"/>
          <a:stretch/>
        </p:blipFill>
        <p:spPr>
          <a:xfrm>
            <a:off x="21" y="6141"/>
            <a:ext cx="12191979" cy="6857990"/>
          </a:xfrm>
          <a:prstGeom prst="rect">
            <a:avLst/>
          </a:prstGeom>
        </p:spPr>
      </p:pic>
      <p:sp>
        <p:nvSpPr>
          <p:cNvPr id="2" name="Title 1">
            <a:extLst>
              <a:ext uri="{FF2B5EF4-FFF2-40B4-BE49-F238E27FC236}">
                <a16:creationId xmlns:a16="http://schemas.microsoft.com/office/drawing/2014/main" id="{9D4EE26A-DEC4-284C-0B37-4FCC24D984D1}"/>
              </a:ext>
            </a:extLst>
          </p:cNvPr>
          <p:cNvSpPr>
            <a:spLocks noGrp="1"/>
          </p:cNvSpPr>
          <p:nvPr>
            <p:ph type="title"/>
          </p:nvPr>
        </p:nvSpPr>
        <p:spPr>
          <a:xfrm>
            <a:off x="1115568" y="548640"/>
            <a:ext cx="10497312" cy="1179576"/>
          </a:xfrm>
        </p:spPr>
        <p:txBody>
          <a:bodyPr>
            <a:normAutofit/>
          </a:bodyPr>
          <a:lstStyle/>
          <a:p>
            <a:r>
              <a:rPr lang="en-GB" dirty="0">
                <a:ln w="3175">
                  <a:solidFill>
                    <a:schemeClr val="tx1"/>
                  </a:solidFill>
                </a:ln>
                <a:solidFill>
                  <a:srgbClr val="FFC000"/>
                </a:solidFill>
              </a:rPr>
              <a:t>CONDITIONS FOR SUCCESS</a:t>
            </a:r>
          </a:p>
        </p:txBody>
      </p:sp>
      <p:sp>
        <p:nvSpPr>
          <p:cNvPr id="7" name="Rectangle 6">
            <a:extLst>
              <a:ext uri="{FF2B5EF4-FFF2-40B4-BE49-F238E27FC236}">
                <a16:creationId xmlns:a16="http://schemas.microsoft.com/office/drawing/2014/main" id="{CB74F10C-D5BF-A229-A5CB-6EAAF3942828}"/>
              </a:ext>
            </a:extLst>
          </p:cNvPr>
          <p:cNvSpPr/>
          <p:nvPr/>
        </p:nvSpPr>
        <p:spPr>
          <a:xfrm>
            <a:off x="1115568" y="6309360"/>
            <a:ext cx="12380976" cy="276229"/>
          </a:xfrm>
          <a:prstGeom prst="rect">
            <a:avLst/>
          </a:prstGeom>
        </p:spPr>
        <p:txBody>
          <a:bodyPr wrap="square">
            <a:spAutoFit/>
          </a:bodyPr>
          <a:lstStyle/>
          <a:p>
            <a:pPr algn="just">
              <a:lnSpc>
                <a:spcPct val="125000"/>
              </a:lnSpc>
              <a:defRPr/>
            </a:pPr>
            <a:r>
              <a:rPr lang="en-GB" sz="1050" dirty="0"/>
              <a:t>https://</a:t>
            </a:r>
            <a:r>
              <a:rPr lang="en-GB" sz="1050" dirty="0" err="1"/>
              <a:t>www.gov.uk</a:t>
            </a:r>
            <a:r>
              <a:rPr lang="en-GB" sz="1050" dirty="0"/>
              <a:t>/government/publications/statement-of-levelling-up-missions/statement-of-levelling-up-missions</a:t>
            </a:r>
            <a:endParaRPr lang="en-GB" sz="1330" dirty="0">
              <a:cs typeface="Arial" charset="0"/>
            </a:endParaRPr>
          </a:p>
        </p:txBody>
      </p:sp>
      <p:sp>
        <p:nvSpPr>
          <p:cNvPr id="5" name="Rectangle 4">
            <a:extLst>
              <a:ext uri="{FF2B5EF4-FFF2-40B4-BE49-F238E27FC236}">
                <a16:creationId xmlns:a16="http://schemas.microsoft.com/office/drawing/2014/main" id="{59E65FAE-2D5C-D5E4-B534-618E99C9CBBE}"/>
              </a:ext>
            </a:extLst>
          </p:cNvPr>
          <p:cNvSpPr/>
          <p:nvPr/>
        </p:nvSpPr>
        <p:spPr>
          <a:xfrm>
            <a:off x="1115568" y="1928456"/>
            <a:ext cx="10497312" cy="3785652"/>
          </a:xfrm>
          <a:prstGeom prst="rect">
            <a:avLst/>
          </a:prstGeom>
          <a:noFill/>
        </p:spPr>
        <p:txBody>
          <a:bodyPr wrap="square">
            <a:spAutoFit/>
          </a:bodyPr>
          <a:lstStyle/>
          <a:p>
            <a:pPr algn="l">
              <a:buFont typeface="+mj-lt"/>
              <a:buAutoNum type="arabicPeriod"/>
            </a:pPr>
            <a:r>
              <a:rPr lang="en-GB" sz="2000" b="0" i="0" u="none" strike="noStrike" dirty="0">
                <a:effectLst/>
                <a:latin typeface="GDS Transport"/>
                <a:hlinkClick r:id="rId4">
                  <a:extLst>
                    <a:ext uri="{A12FA001-AC4F-418D-AE19-62706E023703}">
                      <ahyp:hlinkClr xmlns:ahyp="http://schemas.microsoft.com/office/drawing/2018/hyperlinkcolor" val="tx"/>
                    </a:ext>
                  </a:extLst>
                </a:hlinkClick>
              </a:rPr>
              <a:t>Mission 1: Living standards</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5">
                  <a:extLst>
                    <a:ext uri="{A12FA001-AC4F-418D-AE19-62706E023703}">
                      <ahyp:hlinkClr xmlns:ahyp="http://schemas.microsoft.com/office/drawing/2018/hyperlinkcolor" val="tx"/>
                    </a:ext>
                  </a:extLst>
                </a:hlinkClick>
              </a:rPr>
              <a:t>Mission 2: Research and development</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6">
                  <a:extLst>
                    <a:ext uri="{A12FA001-AC4F-418D-AE19-62706E023703}">
                      <ahyp:hlinkClr xmlns:ahyp="http://schemas.microsoft.com/office/drawing/2018/hyperlinkcolor" val="tx"/>
                    </a:ext>
                  </a:extLst>
                </a:hlinkClick>
              </a:rPr>
              <a:t>Mission 3: Transport</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7">
                  <a:extLst>
                    <a:ext uri="{A12FA001-AC4F-418D-AE19-62706E023703}">
                      <ahyp:hlinkClr xmlns:ahyp="http://schemas.microsoft.com/office/drawing/2018/hyperlinkcolor" val="tx"/>
                    </a:ext>
                  </a:extLst>
                </a:hlinkClick>
              </a:rPr>
              <a:t>Mission 4: Digital connectivity</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8">
                  <a:extLst>
                    <a:ext uri="{A12FA001-AC4F-418D-AE19-62706E023703}">
                      <ahyp:hlinkClr xmlns:ahyp="http://schemas.microsoft.com/office/drawing/2018/hyperlinkcolor" val="tx"/>
                    </a:ext>
                  </a:extLst>
                </a:hlinkClick>
              </a:rPr>
              <a:t>Mission 5: Education</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9">
                  <a:extLst>
                    <a:ext uri="{A12FA001-AC4F-418D-AE19-62706E023703}">
                      <ahyp:hlinkClr xmlns:ahyp="http://schemas.microsoft.com/office/drawing/2018/hyperlinkcolor" val="tx"/>
                    </a:ext>
                  </a:extLst>
                </a:hlinkClick>
              </a:rPr>
              <a:t>Mission 6: Skills</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10">
                  <a:extLst>
                    <a:ext uri="{A12FA001-AC4F-418D-AE19-62706E023703}">
                      <ahyp:hlinkClr xmlns:ahyp="http://schemas.microsoft.com/office/drawing/2018/hyperlinkcolor" val="tx"/>
                    </a:ext>
                  </a:extLst>
                </a:hlinkClick>
              </a:rPr>
              <a:t>Mission 7: Health</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11">
                  <a:extLst>
                    <a:ext uri="{A12FA001-AC4F-418D-AE19-62706E023703}">
                      <ahyp:hlinkClr xmlns:ahyp="http://schemas.microsoft.com/office/drawing/2018/hyperlinkcolor" val="tx"/>
                    </a:ext>
                  </a:extLst>
                </a:hlinkClick>
              </a:rPr>
              <a:t>Mission 8: Well-being</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12">
                  <a:extLst>
                    <a:ext uri="{A12FA001-AC4F-418D-AE19-62706E023703}">
                      <ahyp:hlinkClr xmlns:ahyp="http://schemas.microsoft.com/office/drawing/2018/hyperlinkcolor" val="tx"/>
                    </a:ext>
                  </a:extLst>
                </a:hlinkClick>
              </a:rPr>
              <a:t>Mission 9: Pride in Place</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13">
                  <a:extLst>
                    <a:ext uri="{A12FA001-AC4F-418D-AE19-62706E023703}">
                      <ahyp:hlinkClr xmlns:ahyp="http://schemas.microsoft.com/office/drawing/2018/hyperlinkcolor" val="tx"/>
                    </a:ext>
                  </a:extLst>
                </a:hlinkClick>
              </a:rPr>
              <a:t>Mission 10: Housing</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14">
                  <a:extLst>
                    <a:ext uri="{A12FA001-AC4F-418D-AE19-62706E023703}">
                      <ahyp:hlinkClr xmlns:ahyp="http://schemas.microsoft.com/office/drawing/2018/hyperlinkcolor" val="tx"/>
                    </a:ext>
                  </a:extLst>
                </a:hlinkClick>
              </a:rPr>
              <a:t>Mission 11: Crime</a:t>
            </a:r>
            <a:endParaRPr lang="en-GB" sz="2000" b="0" i="0" dirty="0">
              <a:effectLst/>
              <a:latin typeface="GDS Transport"/>
            </a:endParaRPr>
          </a:p>
          <a:p>
            <a:pPr algn="l">
              <a:buFont typeface="+mj-lt"/>
              <a:buAutoNum type="arabicPeriod"/>
            </a:pPr>
            <a:r>
              <a:rPr lang="en-GB" sz="2000" b="0" i="0" u="none" strike="noStrike" dirty="0">
                <a:effectLst/>
                <a:latin typeface="GDS Transport"/>
                <a:hlinkClick r:id="rId15">
                  <a:extLst>
                    <a:ext uri="{A12FA001-AC4F-418D-AE19-62706E023703}">
                      <ahyp:hlinkClr xmlns:ahyp="http://schemas.microsoft.com/office/drawing/2018/hyperlinkcolor" val="tx"/>
                    </a:ext>
                  </a:extLst>
                </a:hlinkClick>
              </a:rPr>
              <a:t>Mission 12: Local leadership</a:t>
            </a:r>
            <a:endParaRPr lang="en-GB" sz="2000" b="0" i="0" dirty="0">
              <a:effectLst/>
              <a:latin typeface="GDS Transport"/>
            </a:endParaRPr>
          </a:p>
        </p:txBody>
      </p:sp>
    </p:spTree>
    <p:extLst>
      <p:ext uri="{BB962C8B-B14F-4D97-AF65-F5344CB8AC3E}">
        <p14:creationId xmlns:p14="http://schemas.microsoft.com/office/powerpoint/2010/main" val="2671205099"/>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2499</TotalTime>
  <Words>610</Words>
  <Application>Microsoft Macintosh PowerPoint</Application>
  <PresentationFormat>Widescreen</PresentationFormat>
  <Paragraphs>62</Paragraphs>
  <Slides>10</Slides>
  <Notes>10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Aptos</vt:lpstr>
      <vt:lpstr>Arial</vt:lpstr>
      <vt:lpstr>Arial Black</vt:lpstr>
      <vt:lpstr>Avenir Next LT Pro</vt:lpstr>
      <vt:lpstr>Calibri</vt:lpstr>
      <vt:lpstr>Century Gothic</vt:lpstr>
      <vt:lpstr>GDS Transport</vt:lpstr>
      <vt:lpstr>Neue Haas Grotesk Text Pro</vt:lpstr>
      <vt:lpstr>Plaax</vt:lpstr>
      <vt:lpstr>AccentBoxVTI</vt:lpstr>
      <vt:lpstr>TELLING  A DIFFERENT STORY</vt:lpstr>
      <vt:lpstr>LEVELLING UP THE SCREEN INDUSTRIES</vt:lpstr>
      <vt:lpstr>LEVELLING UP THE SCREEN INDUSTRIES</vt:lpstr>
      <vt:lpstr>HOLLYWOOD ON THE WEAR</vt:lpstr>
      <vt:lpstr>HOLLYWOOD ON THE WEAR</vt:lpstr>
      <vt:lpstr>THE MOST AMBITIOUS CITY CENTRE REGENERATION PROJECT IN THE UK </vt:lpstr>
      <vt:lpstr>THE ROLE OF EDUCATION  IN LEVELLING UP</vt:lpstr>
      <vt:lpstr>THE VALUE OF MEDIA EDUCATION</vt:lpstr>
      <vt:lpstr>CONDITIONS FOR SUCCESS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Mckenna</dc:creator>
  <cp:lastModifiedBy>Mark Mckenna</cp:lastModifiedBy>
  <cp:revision>4</cp:revision>
  <dcterms:created xsi:type="dcterms:W3CDTF">2024-06-12T14:20:50Z</dcterms:created>
  <dcterms:modified xsi:type="dcterms:W3CDTF">2024-07-04T19:37:59Z</dcterms:modified>
</cp:coreProperties>
</file>