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6" r:id="rId13"/>
    <p:sldId id="267" r:id="rId14"/>
    <p:sldId id="268" r:id="rId15"/>
    <p:sldId id="270" r:id="rId16"/>
    <p:sldId id="272" r:id="rId17"/>
    <p:sldId id="273" r:id="rId18"/>
    <p:sldId id="274" r:id="rId19"/>
    <p:sldId id="275" r:id="rId20"/>
    <p:sldId id="277" r:id="rId21"/>
    <p:sldId id="278" r:id="rId22"/>
    <p:sldId id="276" r:id="rId23"/>
    <p:sldId id="279" r:id="rId24"/>
    <p:sldId id="281" r:id="rId25"/>
    <p:sldId id="282" r:id="rId26"/>
    <p:sldId id="285" r:id="rId27"/>
    <p:sldId id="286" r:id="rId28"/>
    <p:sldId id="293" r:id="rId29"/>
    <p:sldId id="290" r:id="rId30"/>
    <p:sldId id="291" r:id="rId31"/>
    <p:sldId id="292" r:id="rId32"/>
    <p:sldId id="287" r:id="rId33"/>
    <p:sldId id="300" r:id="rId34"/>
    <p:sldId id="288" r:id="rId35"/>
    <p:sldId id="289" r:id="rId36"/>
    <p:sldId id="297" r:id="rId37"/>
    <p:sldId id="299" r:id="rId38"/>
    <p:sldId id="302" r:id="rId39"/>
    <p:sldId id="303" r:id="rId40"/>
    <p:sldId id="304" r:id="rId41"/>
    <p:sldId id="305" r:id="rId42"/>
    <p:sldId id="314" r:id="rId43"/>
    <p:sldId id="298" r:id="rId44"/>
    <p:sldId id="307" r:id="rId45"/>
    <p:sldId id="308" r:id="rId46"/>
    <p:sldId id="309" r:id="rId47"/>
    <p:sldId id="310" r:id="rId48"/>
    <p:sldId id="311" r:id="rId49"/>
    <p:sldId id="312" r:id="rId50"/>
    <p:sldId id="313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C472CBB-F31C-4D40-B311-4268DF76C9D2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6"/>
            <p14:sldId id="267"/>
            <p14:sldId id="268"/>
            <p14:sldId id="270"/>
            <p14:sldId id="272"/>
            <p14:sldId id="273"/>
            <p14:sldId id="274"/>
          </p14:sldIdLst>
        </p14:section>
        <p14:section name="Part 2" id="{6B393DC6-B743-EB45-A840-12EC419B9330}">
          <p14:sldIdLst>
            <p14:sldId id="275"/>
            <p14:sldId id="277"/>
            <p14:sldId id="278"/>
            <p14:sldId id="276"/>
            <p14:sldId id="279"/>
            <p14:sldId id="281"/>
            <p14:sldId id="282"/>
            <p14:sldId id="285"/>
            <p14:sldId id="286"/>
            <p14:sldId id="293"/>
            <p14:sldId id="290"/>
            <p14:sldId id="291"/>
            <p14:sldId id="292"/>
          </p14:sldIdLst>
        </p14:section>
        <p14:section name="Part 3" id="{6B006F0D-C240-EB4C-B95A-E32FACBD43B6}">
          <p14:sldIdLst>
            <p14:sldId id="287"/>
            <p14:sldId id="300"/>
            <p14:sldId id="288"/>
            <p14:sldId id="289"/>
            <p14:sldId id="297"/>
            <p14:sldId id="299"/>
            <p14:sldId id="302"/>
            <p14:sldId id="303"/>
            <p14:sldId id="304"/>
            <p14:sldId id="305"/>
            <p14:sldId id="314"/>
            <p14:sldId id="298"/>
            <p14:sldId id="307"/>
          </p14:sldIdLst>
        </p14:section>
        <p14:section name="Bibliography" id="{4E3F9B84-33D6-D44F-A289-A09950D7A74D}">
          <p14:sldIdLst>
            <p14:sldId id="308"/>
            <p14:sldId id="309"/>
            <p14:sldId id="310"/>
            <p14:sldId id="311"/>
            <p14:sldId id="312"/>
            <p14:sldId id="3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58D1"/>
    <a:srgbClr val="AD4EC8"/>
    <a:srgbClr val="DC80A1"/>
    <a:srgbClr val="F1AE89"/>
    <a:srgbClr val="FDC9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5659"/>
  </p:normalViewPr>
  <p:slideViewPr>
    <p:cSldViewPr snapToGrid="0">
      <p:cViewPr varScale="1">
        <p:scale>
          <a:sx n="102" d="100"/>
          <a:sy n="102" d="100"/>
        </p:scale>
        <p:origin x="9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Chappell" userId="90cf3f7f-9e64-4ae2-acdb-d47001570aa0" providerId="ADAL" clId="{61684D19-41E4-4332-83A2-F21DFA73BF13}"/>
    <pc:docChg chg="modSld">
      <pc:chgData name="Katie Chappell" userId="90cf3f7f-9e64-4ae2-acdb-d47001570aa0" providerId="ADAL" clId="{61684D19-41E4-4332-83A2-F21DFA73BF13}" dt="2024-05-21T11:16:40.858" v="8" actId="20577"/>
      <pc:docMkLst>
        <pc:docMk/>
      </pc:docMkLst>
      <pc:sldChg chg="modSp mod">
        <pc:chgData name="Katie Chappell" userId="90cf3f7f-9e64-4ae2-acdb-d47001570aa0" providerId="ADAL" clId="{61684D19-41E4-4332-83A2-F21DFA73BF13}" dt="2024-05-21T11:16:32.929" v="1" actId="2711"/>
        <pc:sldMkLst>
          <pc:docMk/>
          <pc:sldMk cId="1290812443" sldId="256"/>
        </pc:sldMkLst>
        <pc:spChg chg="mod">
          <ac:chgData name="Katie Chappell" userId="90cf3f7f-9e64-4ae2-acdb-d47001570aa0" providerId="ADAL" clId="{61684D19-41E4-4332-83A2-F21DFA73BF13}" dt="2024-05-21T11:16:28.832" v="0" actId="2711"/>
          <ac:spMkLst>
            <pc:docMk/>
            <pc:sldMk cId="1290812443" sldId="256"/>
            <ac:spMk id="2" creationId="{7F5C985E-BE9D-BA2E-0F5A-01F2C12225B0}"/>
          </ac:spMkLst>
        </pc:spChg>
        <pc:spChg chg="mod">
          <ac:chgData name="Katie Chappell" userId="90cf3f7f-9e64-4ae2-acdb-d47001570aa0" providerId="ADAL" clId="{61684D19-41E4-4332-83A2-F21DFA73BF13}" dt="2024-05-21T11:16:32.929" v="1" actId="2711"/>
          <ac:spMkLst>
            <pc:docMk/>
            <pc:sldMk cId="1290812443" sldId="256"/>
            <ac:spMk id="3" creationId="{A72D3F56-0E7A-C63D-3B6F-882A682C2E2D}"/>
          </ac:spMkLst>
        </pc:spChg>
      </pc:sldChg>
      <pc:sldChg chg="modSp mod">
        <pc:chgData name="Katie Chappell" userId="90cf3f7f-9e64-4ae2-acdb-d47001570aa0" providerId="ADAL" clId="{61684D19-41E4-4332-83A2-F21DFA73BF13}" dt="2024-05-21T11:16:40.858" v="8" actId="20577"/>
        <pc:sldMkLst>
          <pc:docMk/>
          <pc:sldMk cId="2165618678" sldId="257"/>
        </pc:sldMkLst>
        <pc:spChg chg="mod">
          <ac:chgData name="Katie Chappell" userId="90cf3f7f-9e64-4ae2-acdb-d47001570aa0" providerId="ADAL" clId="{61684D19-41E4-4332-83A2-F21DFA73BF13}" dt="2024-05-21T11:16:40.858" v="8" actId="20577"/>
          <ac:spMkLst>
            <pc:docMk/>
            <pc:sldMk cId="2165618678" sldId="257"/>
            <ac:spMk id="2" creationId="{D05A0D47-A329-AE74-E007-687C3F13F50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925B2-50A4-6E4A-A3D1-F4D516DA9F26}" type="datetimeFigureOut">
              <a:rPr lang="en-US" smtClean="0"/>
              <a:t>6/21/24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7B23D-7638-2C47-A5B7-B627F30F5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55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7B23D-7638-2C47-A5B7-B627F30F5F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27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7B23D-7638-2C47-A5B7-B627F30F5F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22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7B23D-7638-2C47-A5B7-B627F30F5F6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54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=QQNI-cS09m4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7B23D-7638-2C47-A5B7-B627F30F5F6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57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7B23D-7638-2C47-A5B7-B627F30F5F6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17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7B23D-7638-2C47-A5B7-B627F30F5F6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28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7B23D-7638-2C47-A5B7-B627F30F5F6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69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7B23D-7638-2C47-A5B7-B627F30F5F6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81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7B23D-7638-2C47-A5B7-B627F30F5F6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9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49995-2649-0ECE-A391-6249AFA121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DAF75F-9682-701E-AF16-4ACE8B109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FBEE0-40A5-7AF2-8878-38D8B1710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6B8-8C32-45D8-A854-34DDA3D6224F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161E8-F58A-C30B-173F-3CCEB4CE7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6311E-5BA7-875C-5F29-9040282A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72E8-51A6-436B-B845-8A41D0249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191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41263-C20D-4EE5-78B7-76F4A265D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82AA1-4CEF-982D-C03D-2BDCCD5BC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E39C2-7BE9-95E0-A493-81708963C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6B8-8C32-45D8-A854-34DDA3D6224F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A35E6-DC19-FBBC-D2DD-9A24C3581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EDCE3-7936-F99E-9B3A-0E2693114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72E8-51A6-436B-B845-8A41D0249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181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7EFD6-9C4F-0C03-3F2C-ACB0FDBF9D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5E51ED-102A-97D7-5228-20FB63C4E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76620-3D06-F6F7-4969-597E27923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6B8-8C32-45D8-A854-34DDA3D6224F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EFAEC-A0EC-80C0-743D-72C14981F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38252-E351-46CC-3595-C4A3D1193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72E8-51A6-436B-B845-8A41D0249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508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F99D4-0738-16EC-C017-7536AD3C1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9413D-0DD1-F478-0A8C-905DF87D8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F4D09-5E29-269D-9259-B8409B91D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6B8-8C32-45D8-A854-34DDA3D6224F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971CD-37AA-CAAE-80DD-7FF8C93C7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8E2D0-DF53-6500-343D-8B7E686F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72E8-51A6-436B-B845-8A41D0249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61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0B41-ACE8-E236-1396-1707743A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283F9-6B99-06DD-8E7F-484E40E6E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BCF0B-DE39-4D32-5E84-5F3CB38C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6B8-8C32-45D8-A854-34DDA3D6224F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6C2-50C7-B6F5-2D74-96CC8013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B6D08-D0E2-CC82-9D2F-2F418C179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72E8-51A6-436B-B845-8A41D0249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88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286DB-B71C-1339-8472-B139AAB17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7647-F292-3F90-AFF7-A7A969A9D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ADE86-D7E3-0BCC-18D8-66929E9BB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40BFF-DBD4-77B8-28CC-1340821B9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6B8-8C32-45D8-A854-34DDA3D6224F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49EC59-6BF4-04D7-CFC8-08E432FC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C2886-F6C6-4FEA-853F-CE5F76DA6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72E8-51A6-436B-B845-8A41D0249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25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49C7C-1D44-869A-A447-640838D4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A3567-1FF0-28BF-E206-25117E81B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755D6-79D0-B4F2-D916-8AB7ACF77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30999-B2AB-5106-6489-0ED83D8685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C083F3-7553-CCBD-C2B0-815B7B1C4C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3D694E-6919-3E85-3793-6181EB4B9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6B8-8C32-45D8-A854-34DDA3D6224F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69CDB3-752E-0019-DCDA-6186C4FF3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EB155E-11BF-50F4-0DE4-D77F9CB16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72E8-51A6-436B-B845-8A41D0249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878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5636B-A8AE-52E8-88AC-A840EF8EB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919D08-2C6C-130D-FA6D-37606C33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6B8-8C32-45D8-A854-34DDA3D6224F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B78DF5-C351-63BD-DE71-EBE31CFF4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514618-73BE-0683-C15D-5843DA72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72E8-51A6-436B-B845-8A41D0249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391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98DC30-A7E0-DEE4-6E3B-C5FC715CF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6B8-8C32-45D8-A854-34DDA3D6224F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AC780B-F119-6660-1EFD-A3B81EB8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F35A4-783D-F9E8-A02F-E785A1DBE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72E8-51A6-436B-B845-8A41D0249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481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2EC63-2528-B2AC-D71F-416FE33E9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F4C89-FFFA-839C-145C-013FA410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532A51-AE29-478B-1262-588C56ADC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A308F-88B9-1A9C-6411-7CA9D9E4C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6B8-8C32-45D8-A854-34DDA3D6224F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EBEF8-CDCC-31B7-8498-3E190862D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26D7C-0E4D-0289-34AF-F8AA34F03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72E8-51A6-436B-B845-8A41D0249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55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6A591-B80D-07A4-B383-2AA51ED5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831C39-480C-1DE0-3540-4C3AD658E0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D705F-D9AB-99ED-CDE2-919C9E0B9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4CD1C-108B-9204-7150-C7AF75697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DC6B8-8C32-45D8-A854-34DDA3D6224F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66EC6-3175-D811-4C69-D5FF291C6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20A33-A2EA-CE5D-6822-F9983FED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F72E8-51A6-436B-B845-8A41D0249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302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CBA99-E43B-BD7B-DE26-9A2900DC5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5D7E7-97FA-F9CC-F813-E345D04DD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8B741-250C-E20E-9A6F-027B15CB9F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3DC6B8-8C32-45D8-A854-34DDA3D6224F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70B30-6A63-DEBE-8F6B-B8EBF736B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849A2-BEB6-7033-D5E4-3DBF8CC47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F72E8-51A6-436B-B845-8A41D02499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08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t.Dalgleish@staffs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PVoQGvmyD8?feature=oembed" TargetMode="Externa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3s7V6zL9hg?feature=oembed" TargetMode="Externa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07/978-1-4471-2990-5_6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ethw.org/w/images/d/d0/Davies.pdf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hmi.org.uk/about.html" TargetMode="External"/><Relationship Id="rId2" Type="http://schemas.openxmlformats.org/officeDocument/2006/relationships/hyperlink" Target="https://doi.org/10.5281/zenodo.481329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ime.org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sonami.net/portfolio/items/ladys-glove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C985E-BE9D-BA2E-0F5A-01F2C1222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0036" y="1741200"/>
            <a:ext cx="7150266" cy="2387600"/>
          </a:xfrm>
        </p:spPr>
        <p:txBody>
          <a:bodyPr>
            <a:noAutofit/>
          </a:bodyPr>
          <a:lstStyle/>
          <a:p>
            <a:pPr algn="l"/>
            <a:r>
              <a:rPr lang="en-US" sz="4200" dirty="0">
                <a:latin typeface="Source Sans Pro Semibold" panose="020B0603030403020204" pitchFamily="34" charset="0"/>
              </a:rPr>
              <a:t>Beyond Novelty: A More Social and Reflective Take on Musical Interfaces and Music Technology</a:t>
            </a:r>
            <a:endParaRPr lang="en-GB" sz="4200" dirty="0">
              <a:latin typeface="Source Sans Pro Semibold" panose="020B06030304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2D3F56-0E7A-C63D-3B6F-882A682C2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0036" y="4405603"/>
            <a:ext cx="6797964" cy="1655762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latin typeface="Source Sans Pro" panose="020B0503030403020204" pitchFamily="34" charset="0"/>
              </a:rPr>
              <a:t>Dr. Mathew Dalgleish</a:t>
            </a:r>
          </a:p>
          <a:p>
            <a:pPr algn="l"/>
            <a:r>
              <a:rPr lang="en-US" sz="3200" dirty="0">
                <a:latin typeface="Source Sans Pro" panose="020B0503030403020204" pitchFamily="34" charset="0"/>
                <a:hlinkClick r:id="rId2"/>
              </a:rPr>
              <a:t>mat.dalgleish@staffs.ac.uk</a:t>
            </a:r>
            <a:r>
              <a:rPr lang="en-US" sz="3200" dirty="0">
                <a:latin typeface="Source Sans Pro" panose="020B0503030403020204" pitchFamily="34" charset="0"/>
              </a:rPr>
              <a:t> </a:t>
            </a:r>
            <a:endParaRPr lang="en-GB" sz="3200" dirty="0">
              <a:latin typeface="Source Sans Pro" panose="020B0503030403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47A28-9D2F-CC3D-23EB-103CADE508FB}"/>
              </a:ext>
            </a:extLst>
          </p:cNvPr>
          <p:cNvSpPr/>
          <p:nvPr/>
        </p:nvSpPr>
        <p:spPr>
          <a:xfrm>
            <a:off x="-1" y="0"/>
            <a:ext cx="2761673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812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The EMS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492672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latin typeface="Source Sans Pro" panose="020B0503030403020204" pitchFamily="34" charset="0"/>
              </a:rPr>
              <a:t>The post-WWII electronic music studio separated and promised control over every musical parameter - at the expense of speed, labour, size, and expense (Manning, 2013).</a:t>
            </a: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Source Sans Pro" panose="020B0503030403020204" pitchFamily="34" charset="0"/>
              </a:rPr>
              <a:t>Reactions against the EMS:</a:t>
            </a:r>
          </a:p>
          <a:p>
            <a:r>
              <a:rPr lang="en-GB" dirty="0">
                <a:latin typeface="Source Sans Pro" panose="020B0503030403020204" pitchFamily="34" charset="0"/>
              </a:rPr>
              <a:t>The modular synthesizer</a:t>
            </a:r>
          </a:p>
          <a:p>
            <a:r>
              <a:rPr lang="en-GB" dirty="0">
                <a:latin typeface="Source Sans Pro" panose="020B0503030403020204" pitchFamily="34" charset="0"/>
              </a:rPr>
              <a:t>Live electronics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F99101F-94FA-7626-310F-3A35B853A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265275" y="0"/>
            <a:ext cx="4926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823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Modular Synths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5582033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Early work by Harald Bode (et al.).</a:t>
            </a:r>
          </a:p>
          <a:p>
            <a:r>
              <a:rPr lang="en-GB" dirty="0">
                <a:latin typeface="Source Sans Pro" panose="020B0503030403020204" pitchFamily="34" charset="0"/>
              </a:rPr>
              <a:t>Commercial electronic instruments independently developed by Don Buchla and Bob Moog (Dunn, 1992; Manning, 2013).</a:t>
            </a:r>
          </a:p>
          <a:p>
            <a:r>
              <a:rPr lang="en-GB" dirty="0">
                <a:latin typeface="Source Sans Pro" panose="020B0503030403020204" pitchFamily="34" charset="0"/>
              </a:rPr>
              <a:t>The Moog modular made no distinction between audio and CV - any output could be connected to and act on any input.</a:t>
            </a:r>
          </a:p>
          <a:p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7" name="Picture 2" descr="The Moog Prototype Arrives at the Moogseum for Moogmentum - The Bob Moog  Foundation">
            <a:extLst>
              <a:ext uri="{FF2B5EF4-FFF2-40B4-BE49-F238E27FC236}">
                <a16:creationId xmlns:a16="http://schemas.microsoft.com/office/drawing/2014/main" id="{7BDEA528-AA00-54DD-CA3B-29D80597C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r="17496"/>
          <a:stretch/>
        </p:blipFill>
        <p:spPr bwMode="auto">
          <a:xfrm>
            <a:off x="7835705" y="0"/>
            <a:ext cx="4356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026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Live Electronics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4335018" cy="4351338"/>
          </a:xfrm>
        </p:spPr>
        <p:txBody>
          <a:bodyPr>
            <a:normAutofit fontScale="92500"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DIY-led (</a:t>
            </a:r>
            <a:r>
              <a:rPr lang="en-GB" dirty="0" err="1">
                <a:latin typeface="Source Sans Pro" panose="020B0503030403020204" pitchFamily="34" charset="0"/>
              </a:rPr>
              <a:t>Nakai</a:t>
            </a:r>
            <a:r>
              <a:rPr lang="en-GB" dirty="0">
                <a:latin typeface="Source Sans Pro" panose="020B0503030403020204" pitchFamily="34" charset="0"/>
              </a:rPr>
              <a:t>, 2021).</a:t>
            </a:r>
          </a:p>
          <a:p>
            <a:r>
              <a:rPr lang="en-GB" dirty="0">
                <a:latin typeface="Source Sans Pro" panose="020B0503030403020204" pitchFamily="34" charset="0"/>
              </a:rPr>
              <a:t>Made the separation of the instrument’s elements explicit - any type, size and shape of interface can be (loosely) connected to any means of sound generation.</a:t>
            </a:r>
          </a:p>
          <a:p>
            <a:r>
              <a:rPr lang="en-GB" dirty="0">
                <a:latin typeface="Source Sans Pro" panose="020B0503030403020204" pitchFamily="34" charset="0"/>
              </a:rPr>
              <a:t>The interface can be designed around the needs and/or body of the performer(s).</a:t>
            </a: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6" name="Picture 2" descr="The Evolution of David Tudor's Rainforest | Magazine | MoMA">
            <a:extLst>
              <a:ext uri="{FF2B5EF4-FFF2-40B4-BE49-F238E27FC236}">
                <a16:creationId xmlns:a16="http://schemas.microsoft.com/office/drawing/2014/main" id="{E6FF5042-76C5-5431-47FB-AE79F4970A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4351"/>
          <a:stretch/>
        </p:blipFill>
        <p:spPr bwMode="auto">
          <a:xfrm>
            <a:off x="6798707" y="1795472"/>
            <a:ext cx="4555092" cy="30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F434C8-035A-B434-1D1A-9BA1D7E29422}"/>
              </a:ext>
            </a:extLst>
          </p:cNvPr>
          <p:cNvSpPr txBox="1">
            <a:spLocks/>
          </p:cNvSpPr>
          <p:nvPr/>
        </p:nvSpPr>
        <p:spPr>
          <a:xfrm>
            <a:off x="6798707" y="4830831"/>
            <a:ext cx="45550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i="1" dirty="0">
                <a:latin typeface="Source Sans Pro" panose="020B0503030403020204" pitchFamily="34" charset="0"/>
              </a:rPr>
              <a:t>Rainforest IV </a:t>
            </a:r>
            <a:r>
              <a:rPr lang="en-GB" sz="1800" dirty="0">
                <a:latin typeface="Source Sans Pro" panose="020B0503030403020204" pitchFamily="34" charset="0"/>
              </a:rPr>
              <a:t>(1969-72) by David Tudor, an early participatory installation.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36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MIDI (1982)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227594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Source Sans Pro" panose="020B0503030403020204" pitchFamily="34" charset="0"/>
              </a:rPr>
              <a:t>The separated (keyboard) instrument designed into the MIDI protocol v1 (Lanier, 2011) </a:t>
            </a: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DBFD2BC-99A8-943F-67B9-40824803F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99" y="1715294"/>
            <a:ext cx="660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031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Towards Human Instruments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1" y="1825625"/>
            <a:ext cx="527809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latin typeface="Source Sans Pro" panose="020B0503030403020204" pitchFamily="34" charset="0"/>
              </a:rPr>
              <a:t>Human-focussed instruments in the 1980s and 1990s:</a:t>
            </a:r>
          </a:p>
          <a:p>
            <a:r>
              <a:rPr lang="en-GB" dirty="0">
                <a:latin typeface="Source Sans Pro" panose="020B0503030403020204" pitchFamily="34" charset="0"/>
              </a:rPr>
              <a:t>Very Nervous System (1983) by David Rokeby</a:t>
            </a:r>
          </a:p>
          <a:p>
            <a:r>
              <a:rPr lang="en-GB" dirty="0">
                <a:latin typeface="Source Sans Pro" panose="020B0503030403020204" pitchFamily="34" charset="0"/>
              </a:rPr>
              <a:t>SOUND=SPACE (right) (1984) by Rolf </a:t>
            </a:r>
            <a:r>
              <a:rPr lang="en-GB" dirty="0" err="1">
                <a:latin typeface="Source Sans Pro" panose="020B0503030403020204" pitchFamily="34" charset="0"/>
              </a:rPr>
              <a:t>Gelhlhaar</a:t>
            </a:r>
            <a:r>
              <a:rPr lang="en-GB" dirty="0">
                <a:latin typeface="Source Sans Pro" panose="020B0503030403020204" pitchFamily="34" charset="0"/>
              </a:rPr>
              <a:t>.</a:t>
            </a:r>
          </a:p>
          <a:p>
            <a:r>
              <a:rPr lang="en-GB" dirty="0">
                <a:latin typeface="Source Sans Pro" panose="020B0503030403020204" pitchFamily="34" charset="0"/>
              </a:rPr>
              <a:t>The Hands (1985) by Michel </a:t>
            </a:r>
            <a:r>
              <a:rPr lang="en-GB" dirty="0" err="1">
                <a:latin typeface="Source Sans Pro" panose="020B0503030403020204" pitchFamily="34" charset="0"/>
              </a:rPr>
              <a:t>Waisvisz</a:t>
            </a:r>
            <a:r>
              <a:rPr lang="en-GB" dirty="0">
                <a:latin typeface="Source Sans Pro" panose="020B0503030403020204" pitchFamily="34" charset="0"/>
              </a:rPr>
              <a:t>.</a:t>
            </a:r>
          </a:p>
          <a:p>
            <a:r>
              <a:rPr lang="en-GB" dirty="0">
                <a:latin typeface="Source Sans Pro" panose="020B0503030403020204" pitchFamily="34" charset="0"/>
              </a:rPr>
              <a:t>Lady’s Glove (1991) by Laetitia </a:t>
            </a:r>
            <a:r>
              <a:rPr lang="en-GB" dirty="0" err="1">
                <a:latin typeface="Source Sans Pro" panose="020B0503030403020204" pitchFamily="34" charset="0"/>
              </a:rPr>
              <a:t>Sonami</a:t>
            </a:r>
            <a:r>
              <a:rPr lang="en-GB" dirty="0">
                <a:latin typeface="Source Sans Pro" panose="020B050303040302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6" name="Picture 2" descr="PDF) Sound=Space Opera: choreographing life within an interactive musical  environment">
            <a:extLst>
              <a:ext uri="{FF2B5EF4-FFF2-40B4-BE49-F238E27FC236}">
                <a16:creationId xmlns:a16="http://schemas.microsoft.com/office/drawing/2014/main" id="{79071D30-C253-4A07-E22F-840EEE01F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b="9341"/>
          <a:stretch/>
        </p:blipFill>
        <p:spPr bwMode="auto">
          <a:xfrm>
            <a:off x="7825839" y="2159113"/>
            <a:ext cx="3527960" cy="368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427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NIME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4363048" cy="4351338"/>
          </a:xfrm>
        </p:spPr>
        <p:txBody>
          <a:bodyPr>
            <a:normAutofit fontScale="92500" lnSpcReduction="20000"/>
          </a:bodyPr>
          <a:lstStyle/>
          <a:p>
            <a:r>
              <a:rPr lang="en-GB" sz="3000" dirty="0">
                <a:latin typeface="Source Sans Pro" panose="020B0503030403020204" pitchFamily="34" charset="0"/>
              </a:rPr>
              <a:t>New Interfaces for Musical Expression (NIME) conference founded in 2001 as a workshop at CHI in Seattle.</a:t>
            </a:r>
          </a:p>
          <a:p>
            <a:r>
              <a:rPr lang="en-GB" sz="3000" dirty="0">
                <a:latin typeface="Source Sans Pro" panose="020B0503030403020204" pitchFamily="34" charset="0"/>
              </a:rPr>
              <a:t>Held annually since and field has expanded significantly.</a:t>
            </a:r>
          </a:p>
          <a:p>
            <a:r>
              <a:rPr lang="en-GB" sz="3000" dirty="0">
                <a:latin typeface="Source Sans Pro" panose="020B0503030403020204" pitchFamily="34" charset="0"/>
              </a:rPr>
              <a:t>Hundreds of new instruments and interfaces presented over the last twenty-two years.</a:t>
            </a: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2" descr="Diemo Schwarz at NIME 2023 - Imera">
            <a:extLst>
              <a:ext uri="{FF2B5EF4-FFF2-40B4-BE49-F238E27FC236}">
                <a16:creationId xmlns:a16="http://schemas.microsoft.com/office/drawing/2014/main" id="{6578ABD9-46B8-0380-23F9-342D22E4F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112" y="1690688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071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My Background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5061528" cy="4351338"/>
          </a:xfrm>
        </p:spPr>
        <p:txBody>
          <a:bodyPr>
            <a:normAutofit fontScale="92500"/>
          </a:bodyPr>
          <a:lstStyle/>
          <a:p>
            <a:r>
              <a:rPr lang="en-GB" sz="3000" dirty="0">
                <a:latin typeface="Source Sans Pro" panose="020B0503030403020204" pitchFamily="34" charset="0"/>
              </a:rPr>
              <a:t>Born without a left arm below the elbow, and with significant lower limb orthopaedic issues.</a:t>
            </a:r>
          </a:p>
          <a:p>
            <a:r>
              <a:rPr lang="en-GB" sz="3000" dirty="0">
                <a:latin typeface="Source Sans Pro" panose="020B0503030403020204" pitchFamily="34" charset="0"/>
              </a:rPr>
              <a:t>Grew up and went to school on the outskirts of Birmingham.</a:t>
            </a:r>
          </a:p>
          <a:p>
            <a:r>
              <a:rPr lang="en-GB" sz="3000" dirty="0">
                <a:latin typeface="Source Sans Pro" panose="020B0503030403020204" pitchFamily="34" charset="0"/>
              </a:rPr>
              <a:t>Instruments:</a:t>
            </a:r>
          </a:p>
          <a:p>
            <a:pPr lvl="1"/>
            <a:r>
              <a:rPr lang="en-GB" sz="2600" dirty="0">
                <a:latin typeface="Source Sans Pro" panose="020B0503030403020204" pitchFamily="34" charset="0"/>
              </a:rPr>
              <a:t>Trumpet from age 6 - lessons from regional music service.</a:t>
            </a:r>
          </a:p>
          <a:p>
            <a:pPr lvl="1"/>
            <a:r>
              <a:rPr lang="en-GB" sz="2600" dirty="0">
                <a:latin typeface="Source Sans Pro" panose="020B0503030403020204" pitchFamily="34" charset="0"/>
              </a:rPr>
              <a:t>Guitar from age 12 - self-taught.</a:t>
            </a:r>
          </a:p>
          <a:p>
            <a:endParaRPr lang="en-GB" sz="3000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CE356FC-7E86-3092-EF2C-813CA1FB5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72"/>
          <a:stretch/>
        </p:blipFill>
        <p:spPr bwMode="auto">
          <a:xfrm>
            <a:off x="7791202" y="2358512"/>
            <a:ext cx="3562597" cy="328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733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>
                <a:latin typeface="Source Sans Pro Semibold" panose="020B0603030403020204" pitchFamily="34" charset="0"/>
              </a:rPr>
              <a:t>Loop (2004)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5174262" cy="4351338"/>
          </a:xfrm>
        </p:spPr>
        <p:txBody>
          <a:bodyPr>
            <a:noAutofit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Created at Northumbria Univ.</a:t>
            </a:r>
          </a:p>
          <a:p>
            <a:r>
              <a:rPr lang="en-GB" dirty="0">
                <a:latin typeface="Source Sans Pro" panose="020B0503030403020204" pitchFamily="34" charset="0"/>
              </a:rPr>
              <a:t>Ambient sound recorded at one end of a tape loop then played back 2 minutes later.</a:t>
            </a:r>
          </a:p>
          <a:p>
            <a:r>
              <a:rPr lang="en-GB" dirty="0">
                <a:latin typeface="Source Sans Pro" panose="020B0503030403020204" pitchFamily="34" charset="0"/>
              </a:rPr>
              <a:t>Modified C90 cassette tape and four track recorder - already obsolete.</a:t>
            </a:r>
          </a:p>
          <a:p>
            <a:r>
              <a:rPr lang="en-GB" dirty="0">
                <a:latin typeface="Source Sans Pro" panose="020B0503030403020204" pitchFamily="34" charset="0"/>
              </a:rPr>
              <a:t>[…] </a:t>
            </a:r>
            <a:r>
              <a:rPr lang="en-GB" i="1" dirty="0">
                <a:latin typeface="Source Sans Pro" panose="020B0503030403020204" pitchFamily="34" charset="0"/>
              </a:rPr>
              <a:t>the obsolete no longer needs to be useful and thus, is free to be reimagined.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41082CC-D17A-AC43-9D8D-9A1508F2D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592" y="2602150"/>
            <a:ext cx="4014536" cy="281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350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Troika Ranch workshop (2005)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50615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Source Sans Pro" panose="020B0503030403020204" pitchFamily="34" charset="0"/>
              </a:rPr>
              <a:t>“involves a hybrid of three artistic disciplines, dance/</a:t>
            </a:r>
            <a:r>
              <a:rPr lang="en-GB" dirty="0" err="1">
                <a:latin typeface="Source Sans Pro" panose="020B0503030403020204" pitchFamily="34" charset="0"/>
              </a:rPr>
              <a:t>theater</a:t>
            </a:r>
            <a:r>
              <a:rPr lang="en-GB" dirty="0">
                <a:latin typeface="Source Sans Pro" panose="020B0503030403020204" pitchFamily="34" charset="0"/>
              </a:rPr>
              <a:t>/media (the Troika), in cooperative artistic interaction (the Ranch).”</a:t>
            </a:r>
          </a:p>
          <a:p>
            <a:pPr marL="0" indent="0">
              <a:buNone/>
            </a:pPr>
            <a:r>
              <a:rPr lang="en-GB" dirty="0">
                <a:latin typeface="Source Sans Pro" panose="020B0503030403020204" pitchFamily="34" charset="0"/>
              </a:rPr>
              <a:t>Isadora - independent real-time media manipulation software developed since 1999. </a:t>
            </a:r>
          </a:p>
          <a:p>
            <a:pPr marL="0" indent="0">
              <a:buNone/>
            </a:pPr>
            <a:r>
              <a:rPr lang="en-GB" dirty="0">
                <a:latin typeface="Source Sans Pro" panose="020B0503030403020204" pitchFamily="34" charset="0"/>
              </a:rPr>
              <a:t>Plus IO hardware!</a:t>
            </a: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3074" name="Picture 2" descr="Troika Ranch, 16 [R]evolutions, 2006. Photo Credit: Author Unknown. |  Download Scientific Diagram">
            <a:extLst>
              <a:ext uri="{FF2B5EF4-FFF2-40B4-BE49-F238E27FC236}">
                <a16:creationId xmlns:a16="http://schemas.microsoft.com/office/drawing/2014/main" id="{9FC5A0CF-45A1-91E7-3F06-859421146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44" y="2538611"/>
            <a:ext cx="3895055" cy="292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978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 err="1">
                <a:latin typeface="Source Sans Pro Semibold" panose="020B0603030403020204" pitchFamily="34" charset="0"/>
              </a:rPr>
              <a:t>Gehlhaar’s</a:t>
            </a:r>
            <a:r>
              <a:rPr lang="en-US" dirty="0">
                <a:latin typeface="Source Sans Pro Semibold" panose="020B0603030403020204" pitchFamily="34" charset="0"/>
              </a:rPr>
              <a:t> HEAD=SPACE (2005/6)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5328228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Head-mounted, breath-activated interface and accompanying software, written in </a:t>
            </a:r>
            <a:r>
              <a:rPr lang="en-GB" dirty="0" err="1">
                <a:latin typeface="Source Sans Pro" panose="020B0503030403020204" pitchFamily="34" charset="0"/>
              </a:rPr>
              <a:t>MaxMSP</a:t>
            </a:r>
            <a:r>
              <a:rPr lang="en-GB" dirty="0">
                <a:latin typeface="Source Sans Pro" panose="020B0503030403020204" pitchFamily="34" charset="0"/>
              </a:rPr>
              <a:t>, for trumpeter Clarence </a:t>
            </a:r>
            <a:r>
              <a:rPr lang="en-GB" dirty="0" err="1">
                <a:latin typeface="Source Sans Pro" panose="020B0503030403020204" pitchFamily="34" charset="0"/>
              </a:rPr>
              <a:t>Adoo</a:t>
            </a:r>
            <a:r>
              <a:rPr lang="en-GB" dirty="0">
                <a:latin typeface="Source Sans Pro" panose="020B0503030403020204" pitchFamily="34" charset="0"/>
              </a:rPr>
              <a:t>.</a:t>
            </a:r>
          </a:p>
          <a:p>
            <a:r>
              <a:rPr lang="en-GB" dirty="0">
                <a:latin typeface="Source Sans Pro" panose="020B0503030403020204" pitchFamily="34" charset="0"/>
              </a:rPr>
              <a:t>Levelling the playing field:</a:t>
            </a:r>
          </a:p>
          <a:p>
            <a:pPr lvl="1"/>
            <a:r>
              <a:rPr lang="en-GB" dirty="0">
                <a:latin typeface="Source Sans Pro" panose="020B0503030403020204" pitchFamily="34" charset="0"/>
              </a:rPr>
              <a:t>"It makes me feel like a [real] musician again."</a:t>
            </a: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70DD86-006F-F8DE-274B-D0DEDE8F2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027" y="1843904"/>
            <a:ext cx="3182772" cy="236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F2FEC07C-18C3-10B5-4FF3-FCF930B8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027" y="4395788"/>
            <a:ext cx="3168668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791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Overview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9100127" cy="4351338"/>
          </a:xfrm>
        </p:spPr>
        <p:txBody>
          <a:bodyPr/>
          <a:lstStyle/>
          <a:p>
            <a:r>
              <a:rPr lang="en-US" dirty="0">
                <a:latin typeface="Source Sans Pro" panose="020B0503030403020204" pitchFamily="34" charset="0"/>
              </a:rPr>
              <a:t>Towards human instruments</a:t>
            </a:r>
          </a:p>
          <a:p>
            <a:r>
              <a:rPr lang="en-US" dirty="0">
                <a:latin typeface="Source Sans Pro" panose="020B0503030403020204" pitchFamily="34" charset="0"/>
              </a:rPr>
              <a:t>My background and early work</a:t>
            </a:r>
          </a:p>
          <a:p>
            <a:r>
              <a:rPr lang="en-US" dirty="0">
                <a:latin typeface="Source Sans Pro" panose="020B0503030403020204" pitchFamily="34" charset="0"/>
              </a:rPr>
              <a:t>The N in NIME (the relentless drive for newness)</a:t>
            </a:r>
          </a:p>
          <a:p>
            <a:r>
              <a:rPr lang="en-GB" dirty="0">
                <a:latin typeface="Source Sans Pro" panose="020B0503030403020204" pitchFamily="34" charset="0"/>
              </a:rPr>
              <a:t>Slower approaches, with examples</a:t>
            </a:r>
          </a:p>
          <a:p>
            <a:r>
              <a:rPr lang="en-GB" dirty="0">
                <a:latin typeface="Source Sans Pro" panose="020B0503030403020204" pitchFamily="34" charset="0"/>
              </a:rPr>
              <a:t>Concluding remarks</a:t>
            </a:r>
          </a:p>
          <a:p>
            <a:r>
              <a:rPr lang="en-GB" dirty="0">
                <a:latin typeface="Source Sans Pro" panose="020B0503030403020204" pitchFamily="34" charset="0"/>
              </a:rPr>
              <a:t>Bibliography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618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ource Sans Pro Semibold" panose="020B0603030403020204" pitchFamily="34" charset="0"/>
              </a:rPr>
              <a:t>Virtual Squares of World Culture (2006), with TMA Dresden and Frieder Weiss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9100126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Different topologies for the same installation.</a:t>
            </a:r>
          </a:p>
          <a:p>
            <a:r>
              <a:rPr lang="en-GB" dirty="0">
                <a:latin typeface="Source Sans Pro" panose="020B0503030403020204" pitchFamily="34" charset="0"/>
              </a:rPr>
              <a:t>Instrument as platform.</a:t>
            </a:r>
          </a:p>
          <a:p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1673922-9E77-9EE7-536D-746C5FF22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3066636"/>
            <a:ext cx="4399097" cy="311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BD5E8E2-AB02-565D-620A-58F420B11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694" y="3066636"/>
            <a:ext cx="4147104" cy="311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026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32037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Physical Sequencer (2009)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5958184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latin typeface="Source Sans Pro" panose="020B0503030403020204" pitchFamily="34" charset="0"/>
              </a:rPr>
              <a:t>By Giuseppe Guerriero, with Tom Mudd Mat Dalgleish, and Yamaha Design.</a:t>
            </a: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</a:rPr>
              <a:t>Simple/simplified, binary interaction:</a:t>
            </a:r>
          </a:p>
          <a:p>
            <a:pPr lvl="1"/>
            <a:r>
              <a:rPr lang="en-GB" dirty="0">
                <a:latin typeface="Source Sans Pro" panose="020B0503030403020204" pitchFamily="34" charset="0"/>
              </a:rPr>
              <a:t>Seen as essential for accessibility.</a:t>
            </a:r>
          </a:p>
          <a:p>
            <a:pPr lvl="1"/>
            <a:r>
              <a:rPr lang="en-GB" dirty="0">
                <a:latin typeface="Source Sans Pro" panose="020B0503030403020204" pitchFamily="34" charset="0"/>
              </a:rPr>
              <a:t>Quickly unsatisfying.</a:t>
            </a:r>
          </a:p>
          <a:p>
            <a:r>
              <a:rPr lang="en-GB" dirty="0">
                <a:latin typeface="Source Sans Pro" panose="020B0503030403020204" pitchFamily="34" charset="0"/>
              </a:rPr>
              <a:t>Prompted a move away from direct or close control towards influence:</a:t>
            </a:r>
          </a:p>
          <a:p>
            <a:pPr lvl="1"/>
            <a:r>
              <a:rPr lang="en-GB" dirty="0">
                <a:latin typeface="Source Sans Pro" panose="020B0503030403020204" pitchFamily="34" charset="0"/>
              </a:rPr>
              <a:t>David Tudor-inspired (Dalgleish, 2016).</a:t>
            </a:r>
          </a:p>
          <a:p>
            <a:pPr lvl="1"/>
            <a:r>
              <a:rPr lang="en-GB" dirty="0">
                <a:latin typeface="Source Sans Pro" panose="020B0503030403020204" pitchFamily="34" charset="0"/>
              </a:rPr>
              <a:t>Embrace of unpredictability.</a:t>
            </a:r>
          </a:p>
          <a:p>
            <a:pPr lvl="1"/>
            <a:r>
              <a:rPr lang="en-GB" dirty="0">
                <a:latin typeface="Source Sans Pro" panose="020B0503030403020204" pitchFamily="34" charset="0"/>
              </a:rPr>
              <a:t>More focus on listening.</a:t>
            </a:r>
          </a:p>
          <a:p>
            <a:pPr lvl="1"/>
            <a:r>
              <a:rPr lang="en-GB" dirty="0">
                <a:latin typeface="Source Sans Pro" panose="020B0503030403020204" pitchFamily="34" charset="0"/>
              </a:rPr>
              <a:t>Implications for virtuosity and accessibility.</a:t>
            </a: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F70CF-6426-9319-EDF3-34B4551B2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08"/>
          <a:stretch/>
        </p:blipFill>
        <p:spPr>
          <a:xfrm>
            <a:off x="8833042" y="1825625"/>
            <a:ext cx="2741007" cy="422198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E6DBD0-323D-F347-F0BF-E735F2A13EDE}"/>
              </a:ext>
            </a:extLst>
          </p:cNvPr>
          <p:cNvSpPr txBox="1">
            <a:spLocks/>
          </p:cNvSpPr>
          <p:nvPr/>
        </p:nvSpPr>
        <p:spPr>
          <a:xfrm>
            <a:off x="8211856" y="5336827"/>
            <a:ext cx="336219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20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Eden 3 v1-2 (2009-10)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45535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Source Sans Pro" panose="020B0503030403020204" pitchFamily="34" charset="0"/>
              </a:rPr>
              <a:t>By Reiko </a:t>
            </a:r>
            <a:r>
              <a:rPr lang="en-GB" dirty="0" err="1">
                <a:latin typeface="Source Sans Pro" panose="020B0503030403020204" pitchFamily="34" charset="0"/>
              </a:rPr>
              <a:t>Goto</a:t>
            </a:r>
            <a:r>
              <a:rPr lang="en-GB" dirty="0">
                <a:latin typeface="Source Sans Pro" panose="020B0503030403020204" pitchFamily="34" charset="0"/>
              </a:rPr>
              <a:t> and Tim Collins (Collins-</a:t>
            </a:r>
            <a:r>
              <a:rPr lang="en-GB" dirty="0" err="1">
                <a:latin typeface="Source Sans Pro" panose="020B0503030403020204" pitchFamily="34" charset="0"/>
              </a:rPr>
              <a:t>Goto</a:t>
            </a:r>
            <a:r>
              <a:rPr lang="en-GB" dirty="0">
                <a:latin typeface="Source Sans Pro" panose="020B0503030403020204" pitchFamily="34" charset="0"/>
              </a:rPr>
              <a:t> studio), with Mat Dalgleish, Trevor Hocking, and Carola Boehm.</a:t>
            </a: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90168328-BF4B-2E39-6B9E-242FA51B9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r="9573"/>
          <a:stretch/>
        </p:blipFill>
        <p:spPr bwMode="auto">
          <a:xfrm>
            <a:off x="8457096" y="807183"/>
            <a:ext cx="3014134" cy="262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nline Media 6" descr="The Tent Gallery, ASN, ECA,  Plein Air  clip 1">
            <a:hlinkClick r:id="" action="ppaction://media"/>
            <a:extLst>
              <a:ext uri="{FF2B5EF4-FFF2-40B4-BE49-F238E27FC236}">
                <a16:creationId xmlns:a16="http://schemas.microsoft.com/office/drawing/2014/main" id="{08C19EA5-E11A-6025-E178-98E732DAFA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53403" y="4001294"/>
            <a:ext cx="3817827" cy="23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1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Vanishing Point (2011)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3842328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The slow interface – slit-scan photography-influenced technique</a:t>
            </a:r>
          </a:p>
          <a:p>
            <a:r>
              <a:rPr lang="en-GB" dirty="0">
                <a:latin typeface="Source Sans Pro" panose="020B0503030403020204" pitchFamily="34" charset="0"/>
              </a:rPr>
              <a:t>X</a:t>
            </a:r>
          </a:p>
          <a:p>
            <a:r>
              <a:rPr lang="en-GB" dirty="0">
                <a:latin typeface="Source Sans Pro" panose="020B0503030403020204" pitchFamily="34" charset="0"/>
              </a:rPr>
              <a:t>X</a:t>
            </a: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273E93D-BDA0-BF48-F9D3-25A866DF9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30547"/>
          <a:stretch/>
        </p:blipFill>
        <p:spPr bwMode="auto">
          <a:xfrm>
            <a:off x="6096000" y="1960562"/>
            <a:ext cx="558585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409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 err="1">
                <a:latin typeface="Source Sans Pro Semibold" panose="020B0603030403020204" pitchFamily="34" charset="0"/>
              </a:rPr>
              <a:t>ServoString</a:t>
            </a:r>
            <a:r>
              <a:rPr lang="en-US" dirty="0">
                <a:latin typeface="Source Sans Pro Semibold" panose="020B0603030403020204" pitchFamily="34" charset="0"/>
              </a:rPr>
              <a:t> (2009)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1" y="1825625"/>
            <a:ext cx="4159003" cy="4351338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With Rolf </a:t>
            </a:r>
            <a:r>
              <a:rPr lang="en-GB" dirty="0" err="1">
                <a:latin typeface="Source Sans Pro" panose="020B0503030403020204" pitchFamily="34" charset="0"/>
              </a:rPr>
              <a:t>Gehlhaar</a:t>
            </a:r>
            <a:r>
              <a:rPr lang="en-GB" dirty="0">
                <a:latin typeface="Source Sans Pro" panose="020B0503030403020204" pitchFamily="34" charset="0"/>
              </a:rPr>
              <a:t>.</a:t>
            </a:r>
          </a:p>
          <a:p>
            <a:r>
              <a:rPr lang="en-GB" dirty="0">
                <a:latin typeface="Source Sans Pro" panose="020B0503030403020204" pitchFamily="34" charset="0"/>
              </a:rPr>
              <a:t>US rangefinder-controlled robotic string instruments.</a:t>
            </a:r>
          </a:p>
          <a:p>
            <a:r>
              <a:rPr lang="en-GB" dirty="0">
                <a:latin typeface="Source Sans Pro" panose="020B0503030403020204" pitchFamily="34" charset="0"/>
              </a:rPr>
              <a:t>Foldable - fits easily in train and plane hand luggage.</a:t>
            </a:r>
          </a:p>
          <a:p>
            <a:r>
              <a:rPr lang="en-GB" dirty="0">
                <a:latin typeface="Source Sans Pro" panose="020B0503030403020204" pitchFamily="34" charset="0"/>
              </a:rPr>
              <a:t>Reusable and repairable.</a:t>
            </a:r>
          </a:p>
          <a:p>
            <a:r>
              <a:rPr lang="en-GB" dirty="0">
                <a:latin typeface="Source Sans Pro" panose="020B0503030403020204" pitchFamily="34" charset="0"/>
              </a:rPr>
              <a:t>Open design, easily replicated.</a:t>
            </a: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70F5EFE-F6A2-D7AF-3F0A-0B744385F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421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WBHSP (2010-11)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3" y="1825625"/>
            <a:ext cx="4955614" cy="4351338"/>
          </a:xfrm>
        </p:spPr>
        <p:txBody>
          <a:bodyPr>
            <a:normAutofit fontScale="92500"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Builds on earlier work by Simon Holland.</a:t>
            </a:r>
          </a:p>
          <a:p>
            <a:r>
              <a:rPr lang="en-GB" dirty="0">
                <a:latin typeface="Source Sans Pro" panose="020B0503030403020204" pitchFamily="34" charset="0"/>
              </a:rPr>
              <a:t>Musical harmony considered to be abstract and technical.</a:t>
            </a:r>
          </a:p>
          <a:p>
            <a:r>
              <a:rPr lang="en-GB" dirty="0">
                <a:latin typeface="Source Sans Pro" panose="020B0503030403020204" pitchFamily="34" charset="0"/>
              </a:rPr>
              <a:t>Usually taught via abstract, domain-specific concepts, principles, rules, and heuristics. </a:t>
            </a:r>
          </a:p>
          <a:p>
            <a:r>
              <a:rPr lang="en-GB" dirty="0">
                <a:latin typeface="Source Sans Pro" panose="020B0503030403020204" pitchFamily="34" charset="0"/>
              </a:rPr>
              <a:t>WBHSP (Holland et al., 2011) focuses on concrete locations, objects, areas and trajectories.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E4C339A-09FC-D644-B73E-F9ACEF51C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79" y="3364373"/>
            <a:ext cx="3750120" cy="281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FA42238-AA11-8649-80E3-1FE53EB2F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3"/>
          <a:stretch/>
        </p:blipFill>
        <p:spPr bwMode="auto">
          <a:xfrm>
            <a:off x="7603679" y="547314"/>
            <a:ext cx="3750120" cy="271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570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Haptic Drum Kit (2009-10)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5458570" cy="4351338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HDK (Holland et al., 2010) employs vibrotactile devices, one attached to each limb, that generate pulses to help play rhythmic patterns.</a:t>
            </a:r>
          </a:p>
          <a:p>
            <a:r>
              <a:rPr lang="en-GB" dirty="0">
                <a:latin typeface="Source Sans Pro" panose="020B0503030403020204" pitchFamily="34" charset="0"/>
              </a:rPr>
              <a:t>Aim is to foster rhythm skills and multi-limb coordination. </a:t>
            </a:r>
          </a:p>
          <a:p>
            <a:r>
              <a:rPr lang="en-GB" dirty="0">
                <a:latin typeface="Source Sans Pro" panose="020B0503030403020204" pitchFamily="34" charset="0"/>
              </a:rPr>
              <a:t>Pilot study compared the efficacy of audio and haptic guidance for learning to play polyphonic drum patterns of varying complexity.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A539F9-52CD-1AE9-2F9A-AB62FBB8D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296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46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Music Jacket (2011)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4556201" cy="4351338"/>
          </a:xfrm>
        </p:spPr>
        <p:txBody>
          <a:bodyPr>
            <a:normAutofit fontScale="92500"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Prototype provides vibrotactile feedback to indicate how to correctly hold and bow the violin (van der Linden et al., 2011). </a:t>
            </a:r>
          </a:p>
          <a:p>
            <a:r>
              <a:rPr lang="en-GB" dirty="0">
                <a:latin typeface="Source Sans Pro" panose="020B0503030403020204" pitchFamily="34" charset="0"/>
              </a:rPr>
              <a:t>Prototype tested in a pilot study with four beginners.</a:t>
            </a:r>
          </a:p>
          <a:p>
            <a:r>
              <a:rPr lang="en-GB" dirty="0">
                <a:latin typeface="Source Sans Pro" panose="020B0503030403020204" pitchFamily="34" charset="0"/>
              </a:rPr>
              <a:t>Observations showed improvements compared to no feedback in 3 of 4 players.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DAAFECF-5813-FAF5-468A-D2305BB9E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582" y="1837301"/>
            <a:ext cx="4276217" cy="318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979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 err="1">
                <a:latin typeface="Source Sans Pro Semibold" panose="020B0603030403020204" pitchFamily="34" charset="0"/>
              </a:rPr>
              <a:t>Postrum</a:t>
            </a:r>
            <a:r>
              <a:rPr lang="en-US" dirty="0">
                <a:latin typeface="Source Sans Pro Semibold" panose="020B0603030403020204" pitchFamily="34" charset="0"/>
              </a:rPr>
              <a:t> (2014)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3" y="1825625"/>
            <a:ext cx="3842328" cy="4351338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Intended for solo trumpet practice (Dalgleish and Spencer, 2014). </a:t>
            </a:r>
          </a:p>
          <a:p>
            <a:r>
              <a:rPr lang="en-GB" dirty="0">
                <a:latin typeface="Source Sans Pro" panose="020B0503030403020204" pitchFamily="34" charset="0"/>
              </a:rPr>
              <a:t>Player posture surveyed by 3-D camera.</a:t>
            </a:r>
          </a:p>
          <a:p>
            <a:r>
              <a:rPr lang="en-GB" dirty="0">
                <a:latin typeface="Source Sans Pro" panose="020B0503030403020204" pitchFamily="34" charset="0"/>
              </a:rPr>
              <a:t>Haptic belt nudges the player if posture lapses from the ideal on either of two axes.</a:t>
            </a: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E58A413-6F7F-0BB9-F721-D5C589CF4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087" y="3429000"/>
            <a:ext cx="3827712" cy="28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03E0B87E-FE7B-FC8B-2D5D-0CCB9700E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t="1275" r="3039" b="2902"/>
          <a:stretch/>
        </p:blipFill>
        <p:spPr bwMode="auto">
          <a:xfrm>
            <a:off x="7554851" y="479342"/>
            <a:ext cx="3731171" cy="286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035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NIME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1" y="1825625"/>
            <a:ext cx="9100127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The NIME community has continued to grow worldwide. </a:t>
            </a:r>
          </a:p>
          <a:p>
            <a:r>
              <a:rPr lang="en-GB" dirty="0">
                <a:latin typeface="Source Sans Pro" panose="020B0503030403020204" pitchFamily="34" charset="0"/>
              </a:rPr>
              <a:t>Hundreds of new instruments and interfaces have been presented over the last 22 years.</a:t>
            </a:r>
          </a:p>
          <a:p>
            <a:r>
              <a:rPr lang="en-GB" dirty="0">
                <a:latin typeface="Source Sans Pro" panose="020B0503030403020204" pitchFamily="34" charset="0"/>
              </a:rPr>
              <a:t>Remember - we can design electronic and digital musical instruments around individual bodies or needs (what I early called human instruments), and this has little or no impact on sound generation.</a:t>
            </a:r>
            <a:endParaRPr lang="en-GB" b="1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4758D1"/>
                </a:solidFill>
                <a:latin typeface="Source Sans Pro" panose="020B0503030403020204" pitchFamily="34" charset="0"/>
              </a:rPr>
              <a:t>Why then, are there still relatively few examples of long-term NIME use, particularly by disabled players?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918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Acoustic Instruments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9100127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Source Sans Pro" panose="020B0503030403020204" pitchFamily="34" charset="0"/>
              </a:rPr>
              <a:t>The earliest musical instruments date back ~50,000 years (</a:t>
            </a:r>
            <a:r>
              <a:rPr lang="en-US" dirty="0" err="1">
                <a:latin typeface="Source Sans Pro" panose="020B0503030403020204" pitchFamily="34" charset="0"/>
              </a:rPr>
              <a:t>Atema</a:t>
            </a:r>
            <a:r>
              <a:rPr lang="en-US" dirty="0">
                <a:latin typeface="Source Sans Pro" panose="020B0503030403020204" pitchFamily="34" charset="0"/>
              </a:rPr>
              <a:t>, 2004).</a:t>
            </a:r>
          </a:p>
          <a:p>
            <a:r>
              <a:rPr lang="en-US" dirty="0">
                <a:latin typeface="Source Sans Pro" panose="020B0503030403020204" pitchFamily="34" charset="0"/>
              </a:rPr>
              <a:t>The traditional (Western) musical instruments still in use today have evolved very slowly (over 100s-1000s of years), but their designs stagnated in the late 18</a:t>
            </a:r>
            <a:r>
              <a:rPr lang="en-US" baseline="30000" dirty="0">
                <a:latin typeface="Source Sans Pro" panose="020B0503030403020204" pitchFamily="34" charset="0"/>
              </a:rPr>
              <a:t>th</a:t>
            </a:r>
            <a:r>
              <a:rPr lang="en-US" dirty="0">
                <a:latin typeface="Source Sans Pro" panose="020B0503030403020204" pitchFamily="34" charset="0"/>
              </a:rPr>
              <a:t> Century (Magnusson, 2019). </a:t>
            </a:r>
          </a:p>
          <a:p>
            <a:r>
              <a:rPr lang="en-US" dirty="0">
                <a:latin typeface="Source Sans Pro" panose="020B0503030403020204" pitchFamily="34" charset="0"/>
              </a:rPr>
              <a:t>This has given the impression that they are fixed, optimal, or </a:t>
            </a:r>
            <a:r>
              <a:rPr lang="en-US" dirty="0" err="1">
                <a:latin typeface="Source Sans Pro" panose="020B0503030403020204" pitchFamily="34" charset="0"/>
              </a:rPr>
              <a:t>idealised</a:t>
            </a:r>
            <a:r>
              <a:rPr lang="en-US" dirty="0">
                <a:latin typeface="Source Sans Pro" panose="020B0503030403020204" pitchFamily="34" charset="0"/>
              </a:rPr>
              <a:t> designs (Marshall, 2009).</a:t>
            </a:r>
          </a:p>
          <a:p>
            <a:r>
              <a:rPr lang="en-US" dirty="0">
                <a:latin typeface="Source Sans Pro" panose="020B0503030403020204" pitchFamily="34" charset="0"/>
              </a:rPr>
              <a:t>But fundamentally imbalanced designs - emerged primarily for acoustical (sound projection) rather than human reasons (comfort, ease of use, etc.).</a:t>
            </a: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247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The N in NIME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1" y="1825625"/>
            <a:ext cx="9100127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The N in NIME is for ‘New’</a:t>
            </a:r>
          </a:p>
          <a:p>
            <a:r>
              <a:rPr lang="en-GB" dirty="0">
                <a:latin typeface="Source Sans Pro" panose="020B0503030403020204" pitchFamily="34" charset="0"/>
              </a:rPr>
              <a:t>The relentless drive for novelty isn’t always helpful:</a:t>
            </a: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Source Sans Pro" panose="020B0503030403020204" pitchFamily="34" charset="0"/>
              </a:rPr>
              <a:t>[It] “often ends up explicitly promoting cutting-edge technologies (such as maker processes, high performance computing, machine learning) whose wide-scale environmental impact is largely unknown and not yet discussed.” (</a:t>
            </a:r>
            <a:r>
              <a:rPr lang="en-GB" dirty="0" err="1">
                <a:latin typeface="Source Sans Pro" panose="020B0503030403020204" pitchFamily="34" charset="0"/>
              </a:rPr>
              <a:t>Morreale</a:t>
            </a:r>
            <a:r>
              <a:rPr lang="en-GB" dirty="0">
                <a:latin typeface="Source Sans Pro" panose="020B0503030403020204" pitchFamily="34" charset="0"/>
              </a:rPr>
              <a:t> et al., 2020)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618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Co-Design?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1" y="1825625"/>
            <a:ext cx="9100127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There is a broad consensus as to the benefits of participatory design/co-design.</a:t>
            </a: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Source Sans Pro" panose="020B0503030403020204" pitchFamily="34" charset="0"/>
              </a:rPr>
              <a:t>But: </a:t>
            </a:r>
          </a:p>
          <a:p>
            <a:endParaRPr lang="en-GB" dirty="0">
              <a:latin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</a:rPr>
              <a:t>Only a few examples of meaningful involvement of disabled people in new instrument design.</a:t>
            </a:r>
          </a:p>
          <a:p>
            <a:pPr marL="0" indent="0">
              <a:buNone/>
            </a:pPr>
            <a:endParaRPr lang="en-GB" sz="3000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971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Additionally…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1" y="1825625"/>
            <a:ext cx="9100127" cy="4351338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It takes a lot of time to find productive player-instrument fits/matches.</a:t>
            </a:r>
          </a:p>
          <a:p>
            <a:pPr lvl="1"/>
            <a:r>
              <a:rPr lang="en-GB" sz="2600" dirty="0">
                <a:latin typeface="Source Sans Pro" panose="020B0503030403020204" pitchFamily="34" charset="0"/>
              </a:rPr>
              <a:t>Even more so where there are unknowns. </a:t>
            </a:r>
          </a:p>
          <a:p>
            <a:pPr lvl="1"/>
            <a:r>
              <a:rPr lang="en-GB" sz="2600" dirty="0">
                <a:latin typeface="Source Sans Pro" panose="020B0503030403020204" pitchFamily="34" charset="0"/>
              </a:rPr>
              <a:t>As relatively untried and untested, new instruments are full of unknowns!</a:t>
            </a:r>
          </a:p>
          <a:p>
            <a:r>
              <a:rPr lang="en-GB" dirty="0">
                <a:latin typeface="Source Sans Pro" panose="020B0503030403020204" pitchFamily="34" charset="0"/>
              </a:rPr>
              <a:t>Testing itself takes a lot of time (and resources).</a:t>
            </a:r>
          </a:p>
          <a:p>
            <a:r>
              <a:rPr lang="en-GB" dirty="0">
                <a:latin typeface="Source Sans Pro" panose="020B0503030403020204" pitchFamily="34" charset="0"/>
              </a:rPr>
              <a:t>Shortage of expertise (especially in facilitation and evaluation).</a:t>
            </a:r>
          </a:p>
          <a:p>
            <a:r>
              <a:rPr lang="en-GB" dirty="0">
                <a:latin typeface="Source Sans Pro" panose="020B0503030403020204" pitchFamily="34" charset="0"/>
              </a:rPr>
              <a:t>Delayed interest in and uncertainties around evaluation (</a:t>
            </a:r>
            <a:r>
              <a:rPr lang="en-GB" dirty="0" err="1">
                <a:latin typeface="Source Sans Pro" panose="020B0503030403020204" pitchFamily="34" charset="0"/>
              </a:rPr>
              <a:t>Jorda</a:t>
            </a:r>
            <a:r>
              <a:rPr lang="en-GB" dirty="0">
                <a:latin typeface="Source Sans Pro" panose="020B0503030403020204" pitchFamily="34" charset="0"/>
              </a:rPr>
              <a:t> and </a:t>
            </a:r>
            <a:r>
              <a:rPr lang="en-GB" dirty="0" err="1">
                <a:latin typeface="Source Sans Pro" panose="020B0503030403020204" pitchFamily="34" charset="0"/>
              </a:rPr>
              <a:t>Mealla</a:t>
            </a:r>
            <a:r>
              <a:rPr lang="en-GB" dirty="0">
                <a:latin typeface="Source Sans Pro" panose="020B0503030403020204" pitchFamily="34" charset="0"/>
              </a:rPr>
              <a:t>, 2014; Barbosa et al., 2015).</a:t>
            </a:r>
          </a:p>
          <a:p>
            <a:pPr marL="0" indent="0">
              <a:buNone/>
            </a:pPr>
            <a:endParaRPr lang="en-GB" sz="3000" dirty="0"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437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Taking It Slow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1" y="1825625"/>
            <a:ext cx="5987503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Slow Food - </a:t>
            </a:r>
            <a:r>
              <a:rPr lang="en-GB" dirty="0" err="1">
                <a:latin typeface="Source Sans Pro" panose="020B0503030403020204" pitchFamily="34" charset="0"/>
              </a:rPr>
              <a:t>Petrini</a:t>
            </a:r>
            <a:r>
              <a:rPr lang="en-GB" dirty="0">
                <a:latin typeface="Source Sans Pro" panose="020B0503030403020204" pitchFamily="34" charset="0"/>
              </a:rPr>
              <a:t> (2003):</a:t>
            </a:r>
          </a:p>
          <a:p>
            <a:pPr lvl="1"/>
            <a:r>
              <a:rPr lang="en-GB" dirty="0">
                <a:latin typeface="Source Sans Pro" panose="020B0503030403020204" pitchFamily="34" charset="0"/>
              </a:rPr>
              <a:t>Reaction against fast life (seen as harmful and unfair) and the disappearance of local food traditions.</a:t>
            </a:r>
          </a:p>
          <a:p>
            <a:r>
              <a:rPr lang="en-GB" dirty="0">
                <a:latin typeface="Source Sans Pro" panose="020B0503030403020204" pitchFamily="34" charset="0"/>
              </a:rPr>
              <a:t>Slow Design - </a:t>
            </a:r>
            <a:r>
              <a:rPr lang="en-GB" dirty="0" err="1">
                <a:latin typeface="Source Sans Pro" panose="020B0503030403020204" pitchFamily="34" charset="0"/>
              </a:rPr>
              <a:t>Faud</a:t>
            </a:r>
            <a:r>
              <a:rPr lang="en-GB" dirty="0">
                <a:latin typeface="Source Sans Pro" panose="020B0503030403020204" pitchFamily="34" charset="0"/>
              </a:rPr>
              <a:t>-Luke (2002):</a:t>
            </a:r>
          </a:p>
          <a:p>
            <a:pPr lvl="1"/>
            <a:r>
              <a:rPr lang="en-GB" dirty="0">
                <a:latin typeface="Source Sans Pro" panose="020B0503030403020204" pitchFamily="34" charset="0"/>
              </a:rPr>
              <a:t>New values for design and a shift towards sustainability.</a:t>
            </a:r>
          </a:p>
          <a:p>
            <a:r>
              <a:rPr lang="en-GB" dirty="0">
                <a:latin typeface="Source Sans Pro" panose="020B0503030403020204" pitchFamily="34" charset="0"/>
              </a:rPr>
              <a:t>Slow Tech: Designs for Digital Downtime exhibition curated by Protein and Henrietta Thompson of Wallpaper (2011):</a:t>
            </a:r>
          </a:p>
          <a:p>
            <a:pPr lvl="1"/>
            <a:r>
              <a:rPr lang="en-GB" dirty="0">
                <a:latin typeface="Source Sans Pro" panose="020B0503030403020204" pitchFamily="34" charset="0"/>
              </a:rPr>
              <a:t>Design and technology intended to counteract busy lifestyles.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2050" name="Picture 2" descr="The Philosophy of Slow Food Travel - Funes/Villnöss Valley">
            <a:extLst>
              <a:ext uri="{FF2B5EF4-FFF2-40B4-BE49-F238E27FC236}">
                <a16:creationId xmlns:a16="http://schemas.microsoft.com/office/drawing/2014/main" id="{14AA7470-3063-042B-7453-C0709ACF1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4" r="11974"/>
          <a:stretch/>
        </p:blipFill>
        <p:spPr bwMode="auto">
          <a:xfrm>
            <a:off x="8328129" y="1825625"/>
            <a:ext cx="302567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687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Slower: A Provisional Process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1" y="1825625"/>
            <a:ext cx="9100127" cy="4351338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Fully considering the suitability of existing solutions (which often have advantages in terms of price, access, sustainability, </a:t>
            </a:r>
            <a:r>
              <a:rPr lang="en-GB" dirty="0" err="1">
                <a:latin typeface="Source Sans Pro" panose="020B0503030403020204" pitchFamily="34" charset="0"/>
              </a:rPr>
              <a:t>testedness</a:t>
            </a:r>
            <a:r>
              <a:rPr lang="en-GB" dirty="0">
                <a:latin typeface="Source Sans Pro" panose="020B0503030403020204" pitchFamily="34" charset="0"/>
              </a:rPr>
              <a:t>, expressivity, etc.).</a:t>
            </a:r>
          </a:p>
          <a:p>
            <a:r>
              <a:rPr lang="en-GB" dirty="0">
                <a:latin typeface="Source Sans Pro" panose="020B0503030403020204" pitchFamily="34" charset="0"/>
              </a:rPr>
              <a:t>This includes: </a:t>
            </a:r>
          </a:p>
          <a:p>
            <a:pPr lvl="1"/>
            <a:r>
              <a:rPr lang="en-GB" dirty="0">
                <a:latin typeface="Source Sans Pro" panose="020B0503030403020204" pitchFamily="34" charset="0"/>
              </a:rPr>
              <a:t>The possibility of incidental fit.</a:t>
            </a:r>
          </a:p>
          <a:p>
            <a:pPr lvl="1"/>
            <a:r>
              <a:rPr lang="en-GB" dirty="0">
                <a:latin typeface="Source Sans Pro" panose="020B0503030403020204" pitchFamily="34" charset="0"/>
              </a:rPr>
              <a:t>The possibility of adaptation.</a:t>
            </a:r>
          </a:p>
          <a:p>
            <a:pPr lvl="1"/>
            <a:r>
              <a:rPr lang="en-GB" dirty="0">
                <a:latin typeface="Source Sans Pro" panose="020B0503030403020204" pitchFamily="34" charset="0"/>
              </a:rPr>
              <a:t>Testing as much as possible and rethinking if needed.</a:t>
            </a:r>
          </a:p>
          <a:p>
            <a:r>
              <a:rPr lang="en-GB" dirty="0">
                <a:latin typeface="Source Sans Pro" panose="020B0503030403020204" pitchFamily="34" charset="0"/>
              </a:rPr>
              <a:t>If existing solutions are insufficient or unsuitable, proceed with the development of new designs.</a:t>
            </a:r>
          </a:p>
          <a:p>
            <a:r>
              <a:rPr lang="en-GB" dirty="0">
                <a:latin typeface="Source Sans Pro" panose="020B0503030403020204" pitchFamily="34" charset="0"/>
              </a:rPr>
              <a:t>Importance of the design funnel (iterative processes of sketching, prototyping, etc.).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527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Bert (2017)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3" y="1825625"/>
            <a:ext cx="5489039" cy="4351338"/>
          </a:xfrm>
        </p:spPr>
        <p:txBody>
          <a:bodyPr>
            <a:normAutofit fontScale="92500" lnSpcReduction="10000"/>
          </a:bodyPr>
          <a:lstStyle/>
          <a:p>
            <a:r>
              <a:rPr lang="en-GB" sz="2600" dirty="0">
                <a:latin typeface="Source Sans Pro" panose="020B0503030403020204" pitchFamily="34" charset="0"/>
              </a:rPr>
              <a:t>Theatre as a slow context (sound as kind of interface).</a:t>
            </a:r>
          </a:p>
          <a:p>
            <a:r>
              <a:rPr lang="en-GB" sz="2600" dirty="0">
                <a:latin typeface="Source Sans Pro" panose="020B0503030403020204" pitchFamily="34" charset="0"/>
              </a:rPr>
              <a:t>Audio Description (AD) for theatre widely but not universally adopted - has limitations and can be othering.</a:t>
            </a:r>
          </a:p>
          <a:p>
            <a:r>
              <a:rPr lang="en-GB" sz="2600" dirty="0">
                <a:latin typeface="Source Sans Pro" panose="020B0503030403020204" pitchFamily="34" charset="0"/>
              </a:rPr>
              <a:t>Project explored supplementing and replacing AD for theatre with ambiently diffused sound design.</a:t>
            </a:r>
          </a:p>
          <a:p>
            <a:r>
              <a:rPr lang="en-GB" sz="2600" dirty="0">
                <a:latin typeface="Source Sans Pro" panose="020B0503030403020204" pitchFamily="34" charset="0"/>
              </a:rPr>
              <a:t>Blind and visually impaired audience from around Midlands (~25 people).</a:t>
            </a:r>
          </a:p>
          <a:p>
            <a:r>
              <a:rPr lang="en-GB" sz="2600" dirty="0">
                <a:latin typeface="Source Sans Pro" panose="020B0503030403020204" pitchFamily="34" charset="0"/>
              </a:rPr>
              <a:t>Modest but unexpected social legacy/afterlife.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575764-F3C4-C001-4A7C-F6D7FF51A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978" y="2958630"/>
            <a:ext cx="3525197" cy="208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25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Procedural Audio Objects (2019-20)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1" y="1825625"/>
            <a:ext cx="4099628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latin typeface="Source Sans Pro" panose="020B0503030403020204" pitchFamily="34" charset="0"/>
              </a:rPr>
              <a:t>Part 1:</a:t>
            </a:r>
          </a:p>
          <a:p>
            <a:r>
              <a:rPr lang="en-GB" dirty="0">
                <a:latin typeface="Source Sans Pro" panose="020B0503030403020204" pitchFamily="34" charset="0"/>
              </a:rPr>
              <a:t>A lo-fi prop prototype - a 1950s-style Sci-Fi ray gun.</a:t>
            </a:r>
          </a:p>
          <a:p>
            <a:r>
              <a:rPr lang="en-GB" dirty="0">
                <a:latin typeface="Source Sans Pro" panose="020B0503030403020204" pitchFamily="34" charset="0"/>
              </a:rPr>
              <a:t>Bela DSP board (small and close to zero latency) embedded, plus integrated small amplifier and speaker.</a:t>
            </a:r>
          </a:p>
          <a:p>
            <a:r>
              <a:rPr lang="en-GB" dirty="0">
                <a:latin typeface="Source Sans Pro" panose="020B0503030403020204" pitchFamily="34" charset="0"/>
              </a:rPr>
              <a:t>Importance of throwaway - disposable idea, but reusable technology.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Online Media 4" descr="RayGun">
            <a:hlinkClick r:id="" action="ppaction://media"/>
            <a:extLst>
              <a:ext uri="{FF2B5EF4-FFF2-40B4-BE49-F238E27FC236}">
                <a16:creationId xmlns:a16="http://schemas.microsoft.com/office/drawing/2014/main" id="{602E98FC-624C-86CE-0762-AA87A24E21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044450" y="2780120"/>
            <a:ext cx="4309349" cy="243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3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Procedural Audio Objects (2019-20)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1" y="1825625"/>
            <a:ext cx="5916552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>
                <a:latin typeface="Source Sans Pro" panose="020B0503030403020204" pitchFamily="34" charset="0"/>
              </a:rPr>
              <a:t>Part 2:</a:t>
            </a:r>
          </a:p>
          <a:p>
            <a:r>
              <a:rPr lang="en-GB" dirty="0">
                <a:latin typeface="Source Sans Pro" panose="020B0503030403020204" pitchFamily="34" charset="0"/>
              </a:rPr>
              <a:t>A procedurally-generated audio play that’s different each time it runs. Reused same Bela platform as Part 1.</a:t>
            </a:r>
          </a:p>
          <a:p>
            <a:r>
              <a:rPr lang="en-GB" dirty="0">
                <a:latin typeface="Source Sans Pro" panose="020B0503030403020204" pitchFamily="34" charset="0"/>
              </a:rPr>
              <a:t>Reimagines Maeterlinck’s </a:t>
            </a:r>
            <a:r>
              <a:rPr lang="en-GB" i="1" dirty="0">
                <a:latin typeface="Source Sans Pro" panose="020B0503030403020204" pitchFamily="34" charset="0"/>
              </a:rPr>
              <a:t>The Interior</a:t>
            </a:r>
            <a:r>
              <a:rPr lang="en-GB" dirty="0">
                <a:latin typeface="Source Sans Pro" panose="020B0503030403020204" pitchFamily="34" charset="0"/>
              </a:rPr>
              <a:t> (1895), originally for toy theatre.</a:t>
            </a:r>
          </a:p>
          <a:p>
            <a:r>
              <a:rPr lang="en-GB" dirty="0">
                <a:latin typeface="Source Sans Pro" panose="020B0503030403020204" pitchFamily="34" charset="0"/>
              </a:rPr>
              <a:t>Radio-style TUI with the play hidden amongst 10+ simulated radio stations.</a:t>
            </a:r>
          </a:p>
          <a:p>
            <a:r>
              <a:rPr lang="en-GB" dirty="0">
                <a:latin typeface="Source Sans Pro" panose="020B0503030403020204" pitchFamily="34" charset="0"/>
              </a:rPr>
              <a:t>Designed to be posted as a standard parcel (pandemic-friendly). </a:t>
            </a:r>
          </a:p>
          <a:p>
            <a:r>
              <a:rPr lang="en-GB" dirty="0">
                <a:latin typeface="Source Sans Pro" panose="020B0503030403020204" pitchFamily="34" charset="0"/>
              </a:rPr>
              <a:t>12 users in study. Delivery model encouraged more/longer engagement?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026" name="Picture 2" descr="My package from Virpil arrived...water damage. : r/hotas">
            <a:extLst>
              <a:ext uri="{FF2B5EF4-FFF2-40B4-BE49-F238E27FC236}">
                <a16:creationId xmlns:a16="http://schemas.microsoft.com/office/drawing/2014/main" id="{EC29AECF-BEC9-2630-BF51-A4405CAC9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r="16362"/>
          <a:stretch/>
        </p:blipFill>
        <p:spPr bwMode="auto">
          <a:xfrm>
            <a:off x="8363722" y="3985966"/>
            <a:ext cx="2990077" cy="219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534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Small Modular Synthesizers as One-Handed Instrument (2022-)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1" y="1825625"/>
            <a:ext cx="5916552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X</a:t>
            </a:r>
          </a:p>
          <a:p>
            <a:r>
              <a:rPr lang="en-GB" dirty="0">
                <a:latin typeface="Source Sans Pro" panose="020B0503030403020204" pitchFamily="34" charset="0"/>
              </a:rPr>
              <a:t>X</a:t>
            </a:r>
          </a:p>
          <a:p>
            <a:r>
              <a:rPr lang="en-GB" dirty="0">
                <a:latin typeface="Source Sans Pro" panose="020B0503030403020204" pitchFamily="34" charset="0"/>
              </a:rPr>
              <a:t>X</a:t>
            </a: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5488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TYG (2024-)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1" y="1825625"/>
            <a:ext cx="5916552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X</a:t>
            </a:r>
          </a:p>
          <a:p>
            <a:r>
              <a:rPr lang="en-GB" dirty="0">
                <a:latin typeface="Source Sans Pro" panose="020B0503030403020204" pitchFamily="34" charset="0"/>
              </a:rPr>
              <a:t>X</a:t>
            </a:r>
          </a:p>
          <a:p>
            <a:r>
              <a:rPr lang="en-GB" dirty="0">
                <a:latin typeface="Source Sans Pro" panose="020B0503030403020204" pitchFamily="34" charset="0"/>
              </a:rPr>
              <a:t>X</a:t>
            </a: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931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The Acoustic Instrument Paradox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91001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Source Sans Pro" panose="020B0503030403020204" pitchFamily="34" charset="0"/>
              </a:rPr>
              <a:t>On one side:</a:t>
            </a:r>
          </a:p>
          <a:p>
            <a:r>
              <a:rPr lang="en-US" dirty="0">
                <a:latin typeface="Source Sans Pro" panose="020B0503030403020204" pitchFamily="34" charset="0"/>
              </a:rPr>
              <a:t>As Joel Ryan (1991) notes, “effort is closely related to expression in the playing of traditional instruments.”</a:t>
            </a:r>
          </a:p>
          <a:p>
            <a:r>
              <a:rPr lang="en-US" dirty="0">
                <a:latin typeface="Source Sans Pro" panose="020B0503030403020204" pitchFamily="34" charset="0"/>
              </a:rPr>
              <a:t>For performers, overcoming the challenges imposed by their instruments can support a lifetime of rich engagement and learning.</a:t>
            </a:r>
          </a:p>
          <a:p>
            <a:r>
              <a:rPr lang="en-US" dirty="0">
                <a:latin typeface="Source Sans Pro" panose="020B0503030403020204" pitchFamily="34" charset="0"/>
              </a:rPr>
              <a:t>Many examples of extreme virtuosity.</a:t>
            </a:r>
          </a:p>
          <a:p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991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Signs of Change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1" y="1825625"/>
            <a:ext cx="91001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Source Sans Pro" panose="020B0503030403020204" pitchFamily="34" charset="0"/>
              </a:rPr>
              <a:t>Some positive examples:</a:t>
            </a:r>
          </a:p>
          <a:p>
            <a:r>
              <a:rPr lang="en-GB" dirty="0">
                <a:latin typeface="Source Sans Pro" panose="020B0503030403020204" pitchFamily="34" charset="0"/>
              </a:rPr>
              <a:t>The OHMI Trust </a:t>
            </a:r>
          </a:p>
          <a:p>
            <a:pPr lvl="1"/>
            <a:r>
              <a:rPr lang="en-GB" dirty="0">
                <a:latin typeface="Source Sans Pro" panose="020B0503030403020204" pitchFamily="34" charset="0"/>
              </a:rPr>
              <a:t>Survey followed by video assessment before WCET begins.</a:t>
            </a:r>
          </a:p>
          <a:p>
            <a:r>
              <a:rPr lang="en-GB" dirty="0">
                <a:latin typeface="Source Sans Pro" panose="020B0503030403020204" pitchFamily="34" charset="0"/>
              </a:rPr>
              <a:t>Andrew McPherson’s adapted instruments.</a:t>
            </a:r>
          </a:p>
          <a:p>
            <a:r>
              <a:rPr lang="en-GB" dirty="0">
                <a:latin typeface="Source Sans Pro" panose="020B0503030403020204" pitchFamily="34" charset="0"/>
              </a:rPr>
              <a:t>Renewed interest in the circuit bent instruments of Nic Collins and Reed Ghazala.</a:t>
            </a:r>
          </a:p>
          <a:p>
            <a:r>
              <a:rPr lang="en-GB" dirty="0">
                <a:latin typeface="Source Sans Pro" panose="020B0503030403020204" pitchFamily="34" charset="0"/>
              </a:rPr>
              <a:t>The third wave of HCI is starting to influence NIME.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674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Concluding Remarks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9100127" cy="4351338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Not all design is social, but many design issues and social issues are closely entwined (need to think holistically).</a:t>
            </a:r>
          </a:p>
          <a:p>
            <a:r>
              <a:rPr lang="en-GB" dirty="0">
                <a:latin typeface="Source Sans Pro" panose="020B0503030403020204" pitchFamily="34" charset="0"/>
              </a:rPr>
              <a:t>Related contexts can offer new insights.</a:t>
            </a:r>
          </a:p>
          <a:p>
            <a:r>
              <a:rPr lang="en-GB" dirty="0">
                <a:latin typeface="Source Sans Pro" panose="020B0503030403020204" pitchFamily="34" charset="0"/>
              </a:rPr>
              <a:t>By slowing down, and moving past the creation of new designs as a default or first action, we can:</a:t>
            </a:r>
          </a:p>
          <a:p>
            <a:pPr lvl="1"/>
            <a:r>
              <a:rPr lang="en-GB" dirty="0">
                <a:latin typeface="Source Sans Pro" panose="020B0503030403020204" pitchFamily="34" charset="0"/>
              </a:rPr>
              <a:t>Leverage tried and tested designs (or aspects of).</a:t>
            </a:r>
          </a:p>
          <a:p>
            <a:pPr lvl="1"/>
            <a:r>
              <a:rPr lang="en-GB" dirty="0">
                <a:latin typeface="Source Sans Pro" panose="020B0503030403020204" pitchFamily="34" charset="0"/>
              </a:rPr>
              <a:t>Get the most out of existing solutions (which may have benefits in terms of cost, access, etc.).</a:t>
            </a:r>
          </a:p>
          <a:p>
            <a:pPr lvl="2"/>
            <a:r>
              <a:rPr lang="en-GB" dirty="0">
                <a:latin typeface="Source Sans Pro" panose="020B0503030403020204" pitchFamily="34" charset="0"/>
              </a:rPr>
              <a:t>Discover new uses - and new users. </a:t>
            </a:r>
          </a:p>
          <a:p>
            <a:pPr lvl="1"/>
            <a:r>
              <a:rPr lang="en-GB" dirty="0">
                <a:latin typeface="Source Sans Pro" panose="020B0503030403020204" pitchFamily="34" charset="0"/>
              </a:rPr>
              <a:t>Less waste.</a:t>
            </a:r>
          </a:p>
          <a:p>
            <a:pPr lvl="1"/>
            <a:r>
              <a:rPr lang="en-GB" b="1" dirty="0">
                <a:solidFill>
                  <a:srgbClr val="4758D1"/>
                </a:solidFill>
                <a:latin typeface="Source Sans Pro" panose="020B0503030403020204" pitchFamily="34" charset="0"/>
              </a:rPr>
              <a:t>Better focus on what the new should really mean.</a:t>
            </a:r>
          </a:p>
          <a:p>
            <a:pPr marL="0" indent="0">
              <a:buNone/>
            </a:pPr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b="1" dirty="0">
              <a:solidFill>
                <a:srgbClr val="4758D1"/>
              </a:solidFill>
              <a:latin typeface="Source Sans Pro" panose="020B0503030403020204" pitchFamily="34" charset="0"/>
            </a:endParaRPr>
          </a:p>
          <a:p>
            <a:endParaRPr lang="en-GB" b="1" dirty="0">
              <a:solidFill>
                <a:srgbClr val="4758D1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336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Bibliography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9100127" cy="435133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GB" sz="45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Atema</a:t>
            </a:r>
            <a:r>
              <a:rPr lang="en-GB" sz="45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J. (2004) Old Bone Flutes. PAN, December 2004.</a:t>
            </a:r>
          </a:p>
          <a:p>
            <a:pPr marL="0" indent="0">
              <a:buNone/>
            </a:pPr>
            <a:r>
              <a:rPr lang="en-GB" sz="45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Barbosa, J., Malloch, J., Wanderley, M. and </a:t>
            </a:r>
            <a:r>
              <a:rPr lang="en-GB" sz="45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Huot</a:t>
            </a:r>
            <a:r>
              <a:rPr lang="en-GB" sz="45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S. (2015) What Does Evaluation Mean for the NIME Community? In Proceedings of the international conference on New Interfaces for Musical Expression (NIME 2015). The School of Music and the </a:t>
            </a:r>
            <a:r>
              <a:rPr lang="en-GB" sz="45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Center</a:t>
            </a:r>
            <a:r>
              <a:rPr lang="en-GB" sz="45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for Computation and Technology (CCT), Louisiana State University, Baton Rouge, Louisiana, USA, pp. 156-161.</a:t>
            </a:r>
          </a:p>
          <a:p>
            <a:pPr marL="0" indent="0">
              <a:buNone/>
            </a:pPr>
            <a:r>
              <a:rPr lang="en-GB" sz="45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Bouwer, A., Holland, S. and Dalgleish, M. (2013) The Haptic Bracelets: Learning Multi-Limb Rhythm Skills from Haptic Stimuli While Reading. In Holland, S., </a:t>
            </a:r>
            <a:r>
              <a:rPr lang="en-GB" sz="45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Wilkie</a:t>
            </a:r>
            <a:r>
              <a:rPr lang="en-GB" sz="45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K., Mulholland, P. and Seago, A. (eds.) Music and Human-Computer Interaction. Cultural Computing. Springer. </a:t>
            </a:r>
            <a:r>
              <a:rPr lang="en-GB" sz="45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https://doi.org/10.1007/978-1-4471-2990-5_6</a:t>
            </a:r>
            <a:endParaRPr lang="en-GB" sz="4500" b="0" i="0" dirty="0">
              <a:solidFill>
                <a:srgbClr val="0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sz="4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Bouwer, A., Holland, S. and Dalgleish, M. (2013) Song Walker Harmony Space: Embodied Interaction Design for Complex Musical skills. In Holland, S., </a:t>
            </a:r>
            <a:r>
              <a:rPr lang="en-GB" sz="45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Wilkie</a:t>
            </a:r>
            <a:r>
              <a:rPr lang="en-GB" sz="4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K., Mulholland, P. and Seago, A. (eds.) Music and Human-Computer Interaction. Cultural Computing. Springer. </a:t>
            </a:r>
          </a:p>
          <a:p>
            <a:pPr marL="0" indent="0">
              <a:buNone/>
            </a:pPr>
            <a:r>
              <a:rPr lang="en-GB" sz="4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Dalgleish, M. (2014) Reconsidering Process: Bringing Thoughtfulness to the Design of Digital Musical Instruments for Disabled Users. In Proceedings of INTER-FACE: the 2nd International Conference on Live Interfaces (ICLI 2014), Lisbon, Portugal, 20-23 November 2014, pp. 308-315.</a:t>
            </a:r>
          </a:p>
          <a:p>
            <a:pPr marL="0" indent="0">
              <a:buNone/>
            </a:pPr>
            <a:r>
              <a:rPr lang="en-GB" sz="4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Dalgleish, M. (2016) The Modular Synthesizer Divided: The Keyboard and Its Discontents. </a:t>
            </a:r>
            <a:r>
              <a:rPr lang="en-GB" sz="45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eContact</a:t>
            </a:r>
            <a:r>
              <a:rPr lang="en-GB" sz="4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! Journal for Electroacoustic Practices, vol. 17.4 (April 2016).</a:t>
            </a:r>
            <a:endParaRPr lang="en-GB" b="1" dirty="0">
              <a:solidFill>
                <a:srgbClr val="4758D1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674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Bibliography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91001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latin typeface="Source Sans Pro" panose="020B0503030403020204" pitchFamily="34" charset="0"/>
              </a:rPr>
              <a:t>Dalgleish, M. (2016). Wiring the Ear: Instrumentality and Aural Primacy in and After David Tudor’s Unstable Circuits. Leonardo Music Journal, vol. 26 (Dec 2016), pp. 73-74. https://</a:t>
            </a:r>
            <a:r>
              <a:rPr lang="en-GB" sz="1800" dirty="0" err="1">
                <a:latin typeface="Source Sans Pro" panose="020B0503030403020204" pitchFamily="34" charset="0"/>
              </a:rPr>
              <a:t>doi.org</a:t>
            </a:r>
            <a:r>
              <a:rPr lang="en-GB" sz="1800" dirty="0">
                <a:latin typeface="Source Sans Pro" panose="020B0503030403020204" pitchFamily="34" charset="0"/>
              </a:rPr>
              <a:t>/10.1162/LMJ_x_00988 </a:t>
            </a:r>
          </a:p>
          <a:p>
            <a:pPr marL="0" indent="0">
              <a:buNone/>
            </a:pPr>
            <a:r>
              <a:rPr lang="en-GB" sz="1800" dirty="0">
                <a:latin typeface="Source Sans Pro" panose="020B0503030403020204" pitchFamily="34" charset="0"/>
              </a:rPr>
              <a:t>Dalgleish, M. (2016). Unconventional Inputs: Old/New Instruments, Design, DIY and Disability. </a:t>
            </a:r>
            <a:r>
              <a:rPr lang="en-GB" sz="1800" dirty="0" err="1">
                <a:latin typeface="Source Sans Pro" panose="020B0503030403020204" pitchFamily="34" charset="0"/>
              </a:rPr>
              <a:t>eContact</a:t>
            </a:r>
            <a:r>
              <a:rPr lang="en-GB" sz="1800" dirty="0">
                <a:latin typeface="Source Sans Pro" panose="020B0503030403020204" pitchFamily="34" charset="0"/>
              </a:rPr>
              <a:t>! Journal for Electroacoustic Practices. vol. 18.3 (Dec 2016).</a:t>
            </a:r>
          </a:p>
          <a:p>
            <a:pPr marL="0" indent="0">
              <a:buNone/>
            </a:pPr>
            <a:r>
              <a:rPr lang="en-GB" sz="1800" dirty="0">
                <a:latin typeface="Source Sans Pro" panose="020B0503030403020204" pitchFamily="34" charset="0"/>
              </a:rPr>
              <a:t>Dalgleish, M. (2017) Loop: A Circular Ferric Memory in Slow Decline. Leonardo Music Journal, vol. 27 (2017), pp. 49-50. https://</a:t>
            </a:r>
            <a:r>
              <a:rPr lang="en-GB" sz="1800" dirty="0" err="1">
                <a:latin typeface="Source Sans Pro" panose="020B0503030403020204" pitchFamily="34" charset="0"/>
              </a:rPr>
              <a:t>direct.mit.edu</a:t>
            </a:r>
            <a:r>
              <a:rPr lang="en-GB" sz="1800" dirty="0">
                <a:latin typeface="Source Sans Pro" panose="020B0503030403020204" pitchFamily="34" charset="0"/>
              </a:rPr>
              <a:t>/</a:t>
            </a:r>
            <a:r>
              <a:rPr lang="en-GB" sz="1800" dirty="0" err="1">
                <a:latin typeface="Source Sans Pro" panose="020B0503030403020204" pitchFamily="34" charset="0"/>
              </a:rPr>
              <a:t>lmj</a:t>
            </a:r>
            <a:r>
              <a:rPr lang="en-GB" sz="1800" dirty="0">
                <a:latin typeface="Source Sans Pro" panose="020B0503030403020204" pitchFamily="34" charset="0"/>
              </a:rPr>
              <a:t>/article-abstract/</a:t>
            </a:r>
            <a:r>
              <a:rPr lang="en-GB" sz="1800" dirty="0" err="1">
                <a:latin typeface="Source Sans Pro" panose="020B0503030403020204" pitchFamily="34" charset="0"/>
              </a:rPr>
              <a:t>doi</a:t>
            </a:r>
            <a:r>
              <a:rPr lang="en-GB" sz="1800" dirty="0">
                <a:latin typeface="Source Sans Pro" panose="020B0503030403020204" pitchFamily="34" charset="0"/>
              </a:rPr>
              <a:t>/10.1162/LMJ_a_01011/69469</a:t>
            </a:r>
          </a:p>
          <a:p>
            <a:pPr marL="0" indent="0">
              <a:buNone/>
            </a:pPr>
            <a:r>
              <a:rPr lang="en-GB" sz="1800" dirty="0">
                <a:latin typeface="Source Sans Pro" panose="020B0503030403020204" pitchFamily="34" charset="0"/>
              </a:rPr>
              <a:t>Dalgleish, M. and Reading, N. (2019) Seeing With One’s Own Ears: Soundtrack As Interface for Theatre. In I. </a:t>
            </a:r>
            <a:r>
              <a:rPr lang="en-GB" sz="1800" dirty="0" err="1">
                <a:latin typeface="Source Sans Pro" panose="020B0503030403020204" pitchFamily="34" charset="0"/>
              </a:rPr>
              <a:t>Soveral</a:t>
            </a:r>
            <a:r>
              <a:rPr lang="en-GB" sz="1800" dirty="0">
                <a:latin typeface="Source Sans Pro" panose="020B0503030403020204" pitchFamily="34" charset="0"/>
              </a:rPr>
              <a:t> and F. Pombo (eds.). SYNCHRESIS: Audio Vision Tales. University of Aveiro Press.</a:t>
            </a:r>
          </a:p>
          <a:p>
            <a:pPr marL="0" indent="0">
              <a:buNone/>
            </a:pPr>
            <a:r>
              <a:rPr lang="en-GB" sz="1800" dirty="0">
                <a:latin typeface="Source Sans Pro" panose="020B0503030403020204" pitchFamily="34" charset="0"/>
              </a:rPr>
              <a:t>Dalgleish, M. and Spencer, S. (2014) </a:t>
            </a:r>
            <a:r>
              <a:rPr lang="en-GB" sz="1800" dirty="0" err="1">
                <a:latin typeface="Source Sans Pro" panose="020B0503030403020204" pitchFamily="34" charset="0"/>
              </a:rPr>
              <a:t>Postrum</a:t>
            </a:r>
            <a:r>
              <a:rPr lang="en-GB" sz="1800" dirty="0">
                <a:latin typeface="Source Sans Pro" panose="020B0503030403020204" pitchFamily="34" charset="0"/>
              </a:rPr>
              <a:t>: Developing Good Posture in Trumpet Players Through Directional Haptic Feedback. In Proceedings of the 9th Conference on International Musicology (CIM14), </a:t>
            </a:r>
            <a:r>
              <a:rPr lang="en-GB" sz="1800" dirty="0" err="1">
                <a:latin typeface="Source Sans Pro" panose="020B0503030403020204" pitchFamily="34" charset="0"/>
              </a:rPr>
              <a:t>Staatliches</a:t>
            </a:r>
            <a:r>
              <a:rPr lang="en-GB" sz="1800" dirty="0">
                <a:latin typeface="Source Sans Pro" panose="020B0503030403020204" pitchFamily="34" charset="0"/>
              </a:rPr>
              <a:t> </a:t>
            </a:r>
            <a:r>
              <a:rPr lang="en-GB" sz="1800" dirty="0" err="1">
                <a:latin typeface="Source Sans Pro" panose="020B0503030403020204" pitchFamily="34" charset="0"/>
              </a:rPr>
              <a:t>Institut</a:t>
            </a:r>
            <a:r>
              <a:rPr lang="en-GB" sz="1800" dirty="0">
                <a:latin typeface="Source Sans Pro" panose="020B0503030403020204" pitchFamily="34" charset="0"/>
              </a:rPr>
              <a:t> für </a:t>
            </a:r>
            <a:r>
              <a:rPr lang="en-GB" sz="1800" dirty="0" err="1">
                <a:latin typeface="Source Sans Pro" panose="020B0503030403020204" pitchFamily="34" charset="0"/>
              </a:rPr>
              <a:t>Musikforschung</a:t>
            </a:r>
            <a:r>
              <a:rPr lang="en-GB" sz="1800" dirty="0">
                <a:latin typeface="Source Sans Pro" panose="020B0503030403020204" pitchFamily="34" charset="0"/>
              </a:rPr>
              <a:t>, Berlin, Germany, 4-6 December, pp. 334-338.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7884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Bibliography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91001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Dalgleish, M. and Whitfield, S. (2021) Sound Objects: Exploring Embedded Computing for Procedural Audio in Theatre. In R. Toulson et al. (eds.) Music and Innovation. Routledge. https://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www.taylorfrancis.com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/chapters/edit/10.4324/9780429345388-14</a:t>
            </a:r>
          </a:p>
          <a:p>
            <a:pPr marL="0" indent="0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Dalgleish, M and Williams, N. (2022) The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Eurorack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Synthesizer as One-Handed Instrument, in Innovation in Music ‘22, Royal College of Music, Stockholm, Sweden, 17-19 June 2022.</a:t>
            </a:r>
          </a:p>
          <a:p>
            <a:pPr marL="0" indent="0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Davies, H. (2004) Creative Explorations of the Glitch in Music. Available at: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https://ethw.org/w/images/d/d0/Davies.pdf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marL="0" indent="0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Dunn, D. (1992) A History of Electronic Music Pioneers.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Eigenwelt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der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Apparatewelt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: Pioneers of Electronic Art. Ars Electronica.</a:t>
            </a:r>
          </a:p>
          <a:p>
            <a:pPr marL="0" indent="0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Fuad-Luke, A (2002) 'Slow Design': A paradigm shift in design philosophy?, Development by Design, Bangalore, India, 01-02 December 2002.</a:t>
            </a:r>
          </a:p>
          <a:p>
            <a:pPr marL="0" indent="0">
              <a:buNone/>
            </a:pPr>
            <a:r>
              <a:rPr lang="en-GB" sz="18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Gehlhaar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R. (1991) SOUND = SPACE: an interactive musical environment, Contemporary Music Review, 6(1), pp. 59–72.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doi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: 10.1080/07494469100640061</a:t>
            </a:r>
          </a:p>
          <a:p>
            <a:pPr marL="0" indent="0">
              <a:buNone/>
            </a:pPr>
            <a:r>
              <a:rPr lang="en-GB" sz="180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Glinsky</a:t>
            </a: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A. (2000) Theremin: Ether Music and Espionage. University of Illinois Press.</a:t>
            </a:r>
            <a:endParaRPr lang="en-GB" sz="1800" b="0" i="0" dirty="0">
              <a:solidFill>
                <a:srgbClr val="0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374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Bibliography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910012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18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Goto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R. and Collins, T. (2018) Plein Air: The Ethical Aesthetic Impulse. Available at: https://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collinsandgoto.com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wp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-content/uploads/2018/10/2011-GOTO-COLLINS-WEAD-Plein-Air-Ethics-and-Art.pdf</a:t>
            </a:r>
          </a:p>
          <a:p>
            <a:pPr marL="0" indent="0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Holland, S., Bouwer, A. and Dalgleish, M. (2011) Whole Body Interaction in Abstract Domains. In D. England (ed.) Whole Body Interaction (Human-Computer Interaction Series), Springer Verlag, pp. 19-34.</a:t>
            </a:r>
          </a:p>
          <a:p>
            <a:pPr marL="0" indent="0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Holland, S. Bouwer, A., Dalgleish, M. and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Hurtig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T. (2010) Feeling the Beat Where It Counts: Fostering Multi-Limb Rhythm Skills with the Haptic Drum Kit. In Proceedings of the 4th International Conference on Tangible, Embedded and Embodied Interaction (TEI’10), Cambridge, Massachusetts, USA, 25-27 January 2010.</a:t>
            </a:r>
          </a:p>
          <a:p>
            <a:pPr marL="0" indent="0">
              <a:buNone/>
            </a:pPr>
            <a:r>
              <a:rPr lang="en-GB" sz="18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Jorda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S. and 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Mealla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S. (2014) A Methodological Framework for Teaching , Evaluating and Informing NIME Design with a Focus on Expressiveness and Mapping. In Proceedings of the International Conference on New Interfaces for Musical Expression, pp. 233-238.</a:t>
            </a:r>
          </a:p>
          <a:p>
            <a:pPr marL="0" indent="0">
              <a:buNone/>
            </a:pPr>
            <a:r>
              <a:rPr lang="en-GB" sz="18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Kaszynska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P. (2021) The genealogies and archaeologies of social design – the architectures of the common good. Presented at Design as Common Good, online conference, 25-26 March 2021.</a:t>
            </a:r>
          </a:p>
          <a:p>
            <a:pPr marL="0" indent="0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Lanier, J. (2010) You are not a gadget. Knopf Doubleday.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6854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Bibliography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910012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Leman, M. (2008) Embodied Music Cognition and Mediation Technology. The MIT Press.</a:t>
            </a:r>
            <a:endParaRPr lang="en-GB" sz="18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Magnusson, T. (2019) Sonic Writing. Technologies of Material, Symbolic and Signal Inscriptions. London: Bloomsbury.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Manning, P. (2013) Electronic and Computer Music (4</a:t>
            </a:r>
            <a:r>
              <a:rPr lang="en-GB" sz="1800" baseline="300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</a:t>
            </a: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ed.). Oxford University Press.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Marshall, M.T. (2009) Physical interface design for digital musical instruments, PhD thesis, McGill University Canada.</a:t>
            </a:r>
          </a:p>
          <a:p>
            <a:pPr marL="0" indent="0">
              <a:buNone/>
            </a:pPr>
            <a:r>
              <a:rPr lang="en-GB" sz="180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Morreale</a:t>
            </a: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F., Bin, S. M. A., McPherson, A. P., Stapleton, P. and Wanderley, M. (2020). A NIME of the times: developing an outward-looking political agenda for this community. In Proceedings of the International Conference on New Interfaces for Musical Expression, pp. 191-197. </a:t>
            </a: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https://doi.org/10.5281/zenodo.4813294</a:t>
            </a:r>
            <a:endParaRPr lang="en-GB" sz="18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OHMI Trust (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u.d.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) About [online]. Available at: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https://www.ohmi.org.uk/about.html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marL="0" indent="0">
              <a:buNone/>
            </a:pPr>
            <a:r>
              <a:rPr lang="en-GB" sz="18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Nakai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Y. (2021) Reminded by the Instruments: David Tudor's Music. OUP USA.</a:t>
            </a:r>
          </a:p>
          <a:p>
            <a:pPr marL="0" indent="0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NIME (</a:t>
            </a:r>
            <a:r>
              <a:rPr lang="en-GB" sz="18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u.d.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) The International Conference on New Interfaces for Musical Expression [online]. Availabl</a:t>
            </a: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 at: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4"/>
              </a:rPr>
              <a:t>https://www.nime.org/</a:t>
            </a:r>
            <a:endParaRPr lang="en-GB" sz="1800" b="0" i="0" dirty="0">
              <a:solidFill>
                <a:srgbClr val="0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sz="1800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Petrini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C. (2003) Slow Food. Grub Street Publishing.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5076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Bibliography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91001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Rebelo</a:t>
            </a: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P. (2006) Haptic sensation and instrumental transgression. Contemporary Music Review 25 (1-2), pp. 27-35.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Ryan, J. (1992) Effort and Expression. In Proceedings of the 1991 International Computer Music Conference, Montreal, Quebec, Canada, October 16-20, 1991, Strange. San Francisco: Computer Music Association, 1992.</a:t>
            </a:r>
          </a:p>
          <a:p>
            <a:pPr marL="0" indent="0">
              <a:buNone/>
            </a:pPr>
            <a:r>
              <a:rPr lang="en-GB" sz="180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Sonami</a:t>
            </a: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L. (2023) Lady’s Glove instruments [online]. Available at: </a:t>
            </a: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https://sonami.net/portfolio/items/ladys-glove/</a:t>
            </a:r>
            <a:endParaRPr lang="en-GB" sz="18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Torre, G., Andersen, K. and </a:t>
            </a:r>
            <a:r>
              <a:rPr lang="en-GB" sz="180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Baldé</a:t>
            </a: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F. (2016) The Hands: The Making of a Digital Musical Instrument. Computer Music Journal, 40(2), pp. 22–34. doi:10.1162/COMJ a 00356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van der Linden, J., Rogers, Y., </a:t>
            </a:r>
            <a:r>
              <a:rPr lang="en-GB" sz="180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Crissman</a:t>
            </a: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T. and Dalgleish, M. (2011) Technology Inspired Design for Pervasive Healthcare. In Workshop on User-</a:t>
            </a:r>
            <a:r>
              <a:rPr lang="en-GB" sz="180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Centered</a:t>
            </a: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Design of Pervasive Healthcare Applications, part of the 6th Pervasive Healthcare conference, Dublin, Ireland, 23 May 2011.</a:t>
            </a:r>
          </a:p>
          <a:p>
            <a:pPr marL="0" indent="0">
              <a:buNone/>
            </a:pPr>
            <a:r>
              <a:rPr lang="en-GB" sz="1800" dirty="0" err="1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Weidenaar</a:t>
            </a:r>
            <a:r>
              <a:rPr lang="en-GB" sz="1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R. (1995) Magic Music from the Telharmonium. Scarecrow Press.</a:t>
            </a:r>
          </a:p>
          <a:p>
            <a:pPr marL="0" indent="0">
              <a:buNone/>
            </a:pPr>
            <a:endParaRPr lang="en-GB" sz="18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795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The Acoustic Instrument Paradox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910012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Source Sans Pro" panose="020B0503030403020204" pitchFamily="34" charset="0"/>
              </a:rPr>
              <a:t>On the other side:</a:t>
            </a:r>
          </a:p>
          <a:p>
            <a:r>
              <a:rPr lang="en-US" dirty="0">
                <a:latin typeface="Source Sans Pro" panose="020B0503030403020204" pitchFamily="34" charset="0"/>
              </a:rPr>
              <a:t>The demands made by traditional instruments (strength, dexterity, etc.) are significant to the extent that some people are inevitably excluded from participation.</a:t>
            </a:r>
          </a:p>
          <a:p>
            <a:r>
              <a:rPr lang="en-US" dirty="0">
                <a:latin typeface="Source Sans Pro" panose="020B0503030403020204" pitchFamily="34" charset="0"/>
              </a:rPr>
              <a:t>Instrument responses are predictable and repeatable, and perfection is seen as a sign of performance attainment - any errors are placed on the shoulders of the performer.</a:t>
            </a:r>
            <a:endParaRPr lang="en-GB" b="1" dirty="0">
              <a:solidFill>
                <a:srgbClr val="4758D1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4758D1"/>
                </a:solidFill>
                <a:latin typeface="Source Sans Pro" panose="020B0503030403020204" pitchFamily="34" charset="0"/>
              </a:rPr>
              <a:t>i.e. Design (and lutherie) issues are often closely entwined with social issues (</a:t>
            </a:r>
            <a:r>
              <a:rPr lang="en-GB" b="1" dirty="0" err="1">
                <a:solidFill>
                  <a:srgbClr val="4758D1"/>
                </a:solidFill>
                <a:latin typeface="Source Sans Pro" panose="020B0503030403020204" pitchFamily="34" charset="0"/>
              </a:rPr>
              <a:t>Kaszynska</a:t>
            </a:r>
            <a:r>
              <a:rPr lang="en-GB" b="1" dirty="0">
                <a:solidFill>
                  <a:srgbClr val="4758D1"/>
                </a:solidFill>
                <a:latin typeface="Source Sans Pro" panose="020B0503030403020204" pitchFamily="34" charset="0"/>
              </a:rPr>
              <a:t>, 2021).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931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Acoustic Instrument IO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1825625"/>
            <a:ext cx="9100127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Performance interface rarely considered in isolation.</a:t>
            </a:r>
          </a:p>
          <a:p>
            <a:r>
              <a:rPr lang="en-GB" dirty="0">
                <a:latin typeface="Source Sans Pro" panose="020B0503030403020204" pitchFamily="34" charset="0"/>
              </a:rPr>
              <a:t>Choice of sound generation mechanism and compatible interface largely determines the form of the instrument.</a:t>
            </a:r>
          </a:p>
          <a:p>
            <a:r>
              <a:rPr lang="en-GB" dirty="0">
                <a:latin typeface="Source Sans Pro" panose="020B0503030403020204" pitchFamily="34" charset="0"/>
              </a:rPr>
              <a:t>Physical connection between sound gen mechanism and performance interface passes rich haptic vibrations to the performer (Marshall, 2009). </a:t>
            </a:r>
          </a:p>
          <a:p>
            <a:r>
              <a:rPr lang="en-GB" dirty="0">
                <a:latin typeface="Source Sans Pro" panose="020B0503030403020204" pitchFamily="34" charset="0"/>
              </a:rPr>
              <a:t>Haptic sensation the primary means of navigation for experienced players and main conduit of performer-instrument intimacy (Marshall, 2009; </a:t>
            </a:r>
            <a:r>
              <a:rPr lang="en-GB" dirty="0" err="1">
                <a:latin typeface="Source Sans Pro" panose="020B0503030403020204" pitchFamily="34" charset="0"/>
              </a:rPr>
              <a:t>Rebelo</a:t>
            </a:r>
            <a:r>
              <a:rPr lang="en-GB" dirty="0">
                <a:latin typeface="Source Sans Pro" panose="020B0503030403020204" pitchFamily="34" charset="0"/>
              </a:rPr>
              <a:t>, 2005).</a:t>
            </a: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b="1" dirty="0">
              <a:solidFill>
                <a:srgbClr val="4758D1"/>
              </a:solidFill>
              <a:latin typeface="Source Sans Pro" panose="020B0503030403020204" pitchFamily="34" charset="0"/>
            </a:endParaRPr>
          </a:p>
          <a:p>
            <a:endParaRPr lang="en-GB" b="1" dirty="0">
              <a:solidFill>
                <a:srgbClr val="4758D1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999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EEA85A0-E6DC-D239-FE3D-205FD39EB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99" y="1449986"/>
            <a:ext cx="7904430" cy="496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2" y="446211"/>
            <a:ext cx="71157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Source Sans Pro" panose="020B0503030403020204" pitchFamily="34" charset="0"/>
              </a:rPr>
              <a:t>Leman’s (2008) action-reaction cycle:</a:t>
            </a: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b="1" dirty="0">
              <a:solidFill>
                <a:srgbClr val="4758D1"/>
              </a:solidFill>
              <a:latin typeface="Source Sans Pro" panose="020B0503030403020204" pitchFamily="34" charset="0"/>
            </a:endParaRPr>
          </a:p>
          <a:p>
            <a:endParaRPr lang="en-GB" b="1" dirty="0">
              <a:solidFill>
                <a:srgbClr val="4758D1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392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Electrification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3" y="1825625"/>
            <a:ext cx="5687828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Earliest electric instruments like the Golden </a:t>
            </a:r>
            <a:r>
              <a:rPr lang="en-GB" dirty="0" err="1">
                <a:latin typeface="Source Sans Pro" panose="020B0503030403020204" pitchFamily="34" charset="0"/>
              </a:rPr>
              <a:t>Dionysis</a:t>
            </a:r>
            <a:r>
              <a:rPr lang="en-GB" dirty="0">
                <a:latin typeface="Source Sans Pro" panose="020B0503030403020204" pitchFamily="34" charset="0"/>
              </a:rPr>
              <a:t> (right) date back to 18th C. (Davies, 2004).</a:t>
            </a:r>
          </a:p>
          <a:p>
            <a:r>
              <a:rPr lang="en-GB" dirty="0">
                <a:latin typeface="Source Sans Pro" panose="020B0503030403020204" pitchFamily="34" charset="0"/>
              </a:rPr>
              <a:t>Industrialisation of electricity in 19th Century spurred a spate of new instrument designs (</a:t>
            </a:r>
            <a:r>
              <a:rPr lang="en-GB" dirty="0" err="1">
                <a:latin typeface="Source Sans Pro" panose="020B0503030403020204" pitchFamily="34" charset="0"/>
              </a:rPr>
              <a:t>Weidenaar</a:t>
            </a:r>
            <a:r>
              <a:rPr lang="en-GB" dirty="0">
                <a:latin typeface="Source Sans Pro" panose="020B0503030403020204" pitchFamily="34" charset="0"/>
              </a:rPr>
              <a:t>, 1995).</a:t>
            </a:r>
          </a:p>
          <a:p>
            <a:r>
              <a:rPr lang="en-GB" dirty="0">
                <a:latin typeface="Source Sans Pro" panose="020B0503030403020204" pitchFamily="34" charset="0"/>
              </a:rPr>
              <a:t>Many electric instruments initially augmented acoustic designs driven by desire to be heard in groups.</a:t>
            </a:r>
          </a:p>
          <a:p>
            <a:r>
              <a:rPr lang="en-GB" dirty="0">
                <a:latin typeface="Source Sans Pro" panose="020B0503030403020204" pitchFamily="34" charset="0"/>
              </a:rPr>
              <a:t>Fully electronic instruments (elec. sound gen.) soon followed.</a:t>
            </a: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b="1" dirty="0">
              <a:solidFill>
                <a:srgbClr val="4758D1"/>
              </a:solidFill>
              <a:latin typeface="Source Sans Pro" panose="020B0503030403020204" pitchFamily="34" charset="0"/>
            </a:endParaRPr>
          </a:p>
          <a:p>
            <a:endParaRPr lang="en-GB" b="1" dirty="0">
              <a:solidFill>
                <a:srgbClr val="4758D1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026" name="Picture 2" descr="Electronic Musical Instrument – 120 Years of Electronic Music">
            <a:extLst>
              <a:ext uri="{FF2B5EF4-FFF2-40B4-BE49-F238E27FC236}">
                <a16:creationId xmlns:a16="http://schemas.microsoft.com/office/drawing/2014/main" id="{B03D4778-2578-EF02-CF75-EEB831B5F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r="2244"/>
          <a:stretch/>
        </p:blipFill>
        <p:spPr bwMode="auto">
          <a:xfrm>
            <a:off x="8335894" y="0"/>
            <a:ext cx="38705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369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0D47-A329-AE74-E007-687C3F13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2" y="365125"/>
            <a:ext cx="9100127" cy="1325563"/>
          </a:xfrm>
        </p:spPr>
        <p:txBody>
          <a:bodyPr/>
          <a:lstStyle/>
          <a:p>
            <a:r>
              <a:rPr lang="en-US" dirty="0">
                <a:latin typeface="Source Sans Pro Semibold" panose="020B0603030403020204" pitchFamily="34" charset="0"/>
              </a:rPr>
              <a:t>Early Electronic Instruments</a:t>
            </a:r>
            <a:endParaRPr lang="en-GB" dirty="0">
              <a:latin typeface="Source Sans Pro Semibold" panose="020B06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C6DCE-83DD-1B15-1981-5F850CA5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673" y="1825625"/>
            <a:ext cx="6201558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Often innovative sound generation.</a:t>
            </a:r>
          </a:p>
          <a:p>
            <a:r>
              <a:rPr lang="en-GB" dirty="0">
                <a:latin typeface="Source Sans Pro" panose="020B0503030403020204" pitchFamily="34" charset="0"/>
              </a:rPr>
              <a:t>A few examples of innovative interfaces, e.g. the theremin (right) (</a:t>
            </a:r>
            <a:r>
              <a:rPr lang="en-GB" dirty="0" err="1">
                <a:latin typeface="Source Sans Pro" panose="020B0503030403020204" pitchFamily="34" charset="0"/>
              </a:rPr>
              <a:t>Glinsky</a:t>
            </a:r>
            <a:r>
              <a:rPr lang="en-GB" dirty="0">
                <a:latin typeface="Source Sans Pro" panose="020B0503030403020204" pitchFamily="34" charset="0"/>
              </a:rPr>
              <a:t>, 2000), but the familiar organ-type keyboard adopted by most electronic instruments post-1920.</a:t>
            </a:r>
          </a:p>
          <a:p>
            <a:r>
              <a:rPr lang="en-GB" dirty="0">
                <a:latin typeface="Source Sans Pro" panose="020B0503030403020204" pitchFamily="34" charset="0"/>
              </a:rPr>
              <a:t>Visual design language minimises the shock of the new.</a:t>
            </a:r>
          </a:p>
          <a:p>
            <a:r>
              <a:rPr lang="en-GB" dirty="0">
                <a:latin typeface="Source Sans Pro" panose="020B0503030403020204" pitchFamily="34" charset="0"/>
              </a:rPr>
              <a:t>Essentially still instrument-objects.</a:t>
            </a: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dirty="0">
              <a:latin typeface="Source Sans Pro" panose="020B0503030403020204" pitchFamily="34" charset="0"/>
            </a:endParaRPr>
          </a:p>
          <a:p>
            <a:endParaRPr lang="en-GB" b="1" dirty="0">
              <a:solidFill>
                <a:srgbClr val="4758D1"/>
              </a:solidFill>
              <a:latin typeface="Source Sans Pro" panose="020B0503030403020204" pitchFamily="34" charset="0"/>
            </a:endParaRPr>
          </a:p>
          <a:p>
            <a:endParaRPr lang="en-GB" b="1" dirty="0">
              <a:solidFill>
                <a:srgbClr val="4758D1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E27F1-BE94-BB87-72A5-36B2222A70E1}"/>
              </a:ext>
            </a:extLst>
          </p:cNvPr>
          <p:cNvSpPr/>
          <p:nvPr/>
        </p:nvSpPr>
        <p:spPr>
          <a:xfrm>
            <a:off x="0" y="0"/>
            <a:ext cx="1859280" cy="6858000"/>
          </a:xfrm>
          <a:prstGeom prst="rect">
            <a:avLst/>
          </a:prstGeom>
          <a:gradFill>
            <a:gsLst>
              <a:gs pos="0">
                <a:srgbClr val="FDC973"/>
              </a:gs>
              <a:gs pos="42000">
                <a:srgbClr val="DC80A1"/>
              </a:gs>
              <a:gs pos="19000">
                <a:srgbClr val="F1AE89"/>
              </a:gs>
              <a:gs pos="73000">
                <a:srgbClr val="AD4EC8"/>
              </a:gs>
              <a:gs pos="100000">
                <a:srgbClr val="4758D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B180E-1574-4C8B-E2C2-46F37B5E4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0" b="7705"/>
          <a:stretch/>
        </p:blipFill>
        <p:spPr bwMode="auto">
          <a:xfrm>
            <a:off x="8691747" y="2501005"/>
            <a:ext cx="2662052" cy="300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117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3BE941B6853244BA4283C1F6B8E818" ma:contentTypeVersion="18" ma:contentTypeDescription="Create a new document." ma:contentTypeScope="" ma:versionID="b6c9312c0b7921e340b841e714003419">
  <xsd:schema xmlns:xsd="http://www.w3.org/2001/XMLSchema" xmlns:xs="http://www.w3.org/2001/XMLSchema" xmlns:p="http://schemas.microsoft.com/office/2006/metadata/properties" xmlns:ns2="4836d18f-6f9f-4da4-9ccd-074324760a93" xmlns:ns3="32968160-a738-4d29-a412-d1acd7c18d98" targetNamespace="http://schemas.microsoft.com/office/2006/metadata/properties" ma:root="true" ma:fieldsID="c3d1c5da3a7c22b92145cea29164491d" ns2:_="" ns3:_="">
    <xsd:import namespace="4836d18f-6f9f-4da4-9ccd-074324760a93"/>
    <xsd:import namespace="32968160-a738-4d29-a412-d1acd7c18d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6d18f-6f9f-4da4-9ccd-074324760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4fa7d2b-b5a5-4064-aff9-414892249b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968160-a738-4d29-a412-d1acd7c18d9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b62ffcf-3b10-46b3-8696-e2b11c79399e}" ma:internalName="TaxCatchAll" ma:showField="CatchAllData" ma:web="32968160-a738-4d29-a412-d1acd7c18d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36d18f-6f9f-4da4-9ccd-074324760a93">
      <Terms xmlns="http://schemas.microsoft.com/office/infopath/2007/PartnerControls"/>
    </lcf76f155ced4ddcb4097134ff3c332f>
    <TaxCatchAll xmlns="32968160-a738-4d29-a412-d1acd7c18d98" xsi:nil="true"/>
  </documentManagement>
</p:properties>
</file>

<file path=customXml/itemProps1.xml><?xml version="1.0" encoding="utf-8"?>
<ds:datastoreItem xmlns:ds="http://schemas.openxmlformats.org/officeDocument/2006/customXml" ds:itemID="{385239C5-3FBA-420C-81E7-98FF20BF9E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2BF5ED-DBC4-456A-AD7F-0FB8858F78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36d18f-6f9f-4da4-9ccd-074324760a93"/>
    <ds:schemaRef ds:uri="32968160-a738-4d29-a412-d1acd7c18d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084472-5224-4B33-A353-68C6911EC5A3}">
  <ds:schemaRefs>
    <ds:schemaRef ds:uri="http://schemas.microsoft.com/office/2006/metadata/properties"/>
    <ds:schemaRef ds:uri="http://schemas.microsoft.com/office/infopath/2007/PartnerControls"/>
    <ds:schemaRef ds:uri="4836d18f-6f9f-4da4-9ccd-074324760a93"/>
    <ds:schemaRef ds:uri="32968160-a738-4d29-a412-d1acd7c18d9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8194</TotalTime>
  <Words>3638</Words>
  <Application>Microsoft Macintosh PowerPoint</Application>
  <PresentationFormat>Widescreen</PresentationFormat>
  <Paragraphs>322</Paragraphs>
  <Slides>47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Source Sans Pro</vt:lpstr>
      <vt:lpstr>Source Sans Pro Semibold</vt:lpstr>
      <vt:lpstr>Office Theme</vt:lpstr>
      <vt:lpstr>Beyond Novelty: A More Social and Reflective Take on Musical Interfaces and Music Technology</vt:lpstr>
      <vt:lpstr>Overview</vt:lpstr>
      <vt:lpstr>Acoustic Instruments</vt:lpstr>
      <vt:lpstr>The Acoustic Instrument Paradox</vt:lpstr>
      <vt:lpstr>The Acoustic Instrument Paradox</vt:lpstr>
      <vt:lpstr>Acoustic Instrument IO</vt:lpstr>
      <vt:lpstr>PowerPoint Presentation</vt:lpstr>
      <vt:lpstr>Electrification</vt:lpstr>
      <vt:lpstr>Early Electronic Instruments</vt:lpstr>
      <vt:lpstr>The EMS</vt:lpstr>
      <vt:lpstr>Modular Synths</vt:lpstr>
      <vt:lpstr>Live Electronics</vt:lpstr>
      <vt:lpstr>MIDI (1982)</vt:lpstr>
      <vt:lpstr>Towards Human Instruments</vt:lpstr>
      <vt:lpstr>NIME</vt:lpstr>
      <vt:lpstr>My Background</vt:lpstr>
      <vt:lpstr>Loop (2004)</vt:lpstr>
      <vt:lpstr>Troika Ranch workshop (2005)</vt:lpstr>
      <vt:lpstr>Gehlhaar’s HEAD=SPACE (2005/6)</vt:lpstr>
      <vt:lpstr>Virtual Squares of World Culture (2006), with TMA Dresden and Frieder Weiss</vt:lpstr>
      <vt:lpstr>Physical Sequencer (2009)</vt:lpstr>
      <vt:lpstr>Eden 3 v1-2 (2009-10)</vt:lpstr>
      <vt:lpstr>Vanishing Point (2011)</vt:lpstr>
      <vt:lpstr>ServoString (2009)</vt:lpstr>
      <vt:lpstr>WBHSP (2010-11)</vt:lpstr>
      <vt:lpstr>Haptic Drum Kit (2009-10)</vt:lpstr>
      <vt:lpstr>Music Jacket (2011)</vt:lpstr>
      <vt:lpstr>Postrum (2014)</vt:lpstr>
      <vt:lpstr>NIME</vt:lpstr>
      <vt:lpstr>The N in NIME</vt:lpstr>
      <vt:lpstr>Co-Design?</vt:lpstr>
      <vt:lpstr>Additionally…</vt:lpstr>
      <vt:lpstr>Taking It Slow</vt:lpstr>
      <vt:lpstr>Slower: A Provisional Process</vt:lpstr>
      <vt:lpstr>Bert (2017)</vt:lpstr>
      <vt:lpstr>Procedural Audio Objects (2019-20)</vt:lpstr>
      <vt:lpstr>Procedural Audio Objects (2019-20)</vt:lpstr>
      <vt:lpstr>Small Modular Synthesizers as One-Handed Instrument (2022-)</vt:lpstr>
      <vt:lpstr>TYG (2024-)</vt:lpstr>
      <vt:lpstr>Signs of Change</vt:lpstr>
      <vt:lpstr>Concluding Remarks</vt:lpstr>
      <vt:lpstr>Bibliography</vt:lpstr>
      <vt:lpstr>Bibliography</vt:lpstr>
      <vt:lpstr>Bibliography</vt:lpstr>
      <vt:lpstr>Bibliography</vt:lpstr>
      <vt:lpstr>Bibliography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Title</dc:title>
  <dc:creator>Katie Chappell</dc:creator>
  <cp:lastModifiedBy>Mathew Dalgleish</cp:lastModifiedBy>
  <cp:revision>100</cp:revision>
  <dcterms:created xsi:type="dcterms:W3CDTF">2024-05-21T11:03:28Z</dcterms:created>
  <dcterms:modified xsi:type="dcterms:W3CDTF">2024-06-21T18:01:43Z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0x010100A63BE941B6853244BA4283C1F6B8E818</vt:lpwstr>
  </property>
</Properties>
</file>