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14"/>
  </p:notesMasterIdLst>
  <p:sldIdLst>
    <p:sldId id="258" r:id="rId2"/>
    <p:sldId id="272" r:id="rId3"/>
    <p:sldId id="268" r:id="rId4"/>
    <p:sldId id="273" r:id="rId5"/>
    <p:sldId id="270" r:id="rId6"/>
    <p:sldId id="275" r:id="rId7"/>
    <p:sldId id="274" r:id="rId8"/>
    <p:sldId id="271" r:id="rId9"/>
    <p:sldId id="260" r:id="rId10"/>
    <p:sldId id="276" r:id="rId11"/>
    <p:sldId id="277" r:id="rId12"/>
    <p:sldId id="27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F49084-DF4C-AF43-BA17-E25A2EEA7CA9}" v="2" dt="2024-07-04T19:27:10.3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97"/>
    <p:restoredTop sz="65102"/>
  </p:normalViewPr>
  <p:slideViewPr>
    <p:cSldViewPr snapToGrid="0">
      <p:cViewPr varScale="1">
        <p:scale>
          <a:sx n="81" d="100"/>
          <a:sy n="81" d="100"/>
        </p:scale>
        <p:origin x="157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Mckenna" userId="f372aba0-2cac-4428-b31e-0614ce6e64f5" providerId="ADAL" clId="{62F49084-DF4C-AF43-BA17-E25A2EEA7CA9}"/>
    <pc:docChg chg="delSld modSld">
      <pc:chgData name="Mark Mckenna" userId="f372aba0-2cac-4428-b31e-0614ce6e64f5" providerId="ADAL" clId="{62F49084-DF4C-AF43-BA17-E25A2EEA7CA9}" dt="2024-07-04T19:27:10.394" v="7"/>
      <pc:docMkLst>
        <pc:docMk/>
      </pc:docMkLst>
      <pc:sldChg chg="modNotesTx">
        <pc:chgData name="Mark Mckenna" userId="f372aba0-2cac-4428-b31e-0614ce6e64f5" providerId="ADAL" clId="{62F49084-DF4C-AF43-BA17-E25A2EEA7CA9}" dt="2024-07-04T19:26:21.216" v="0" actId="20577"/>
        <pc:sldMkLst>
          <pc:docMk/>
          <pc:sldMk cId="731170141" sldId="258"/>
        </pc:sldMkLst>
      </pc:sldChg>
      <pc:sldChg chg="modNotesTx">
        <pc:chgData name="Mark Mckenna" userId="f372aba0-2cac-4428-b31e-0614ce6e64f5" providerId="ADAL" clId="{62F49084-DF4C-AF43-BA17-E25A2EEA7CA9}" dt="2024-07-04T19:26:49.255" v="4" actId="20577"/>
        <pc:sldMkLst>
          <pc:docMk/>
          <pc:sldMk cId="2274250650" sldId="260"/>
        </pc:sldMkLst>
      </pc:sldChg>
      <pc:sldChg chg="del">
        <pc:chgData name="Mark Mckenna" userId="f372aba0-2cac-4428-b31e-0614ce6e64f5" providerId="ADAL" clId="{62F49084-DF4C-AF43-BA17-E25A2EEA7CA9}" dt="2024-07-04T19:26:57.837" v="5" actId="2696"/>
        <pc:sldMkLst>
          <pc:docMk/>
          <pc:sldMk cId="966125790" sldId="267"/>
        </pc:sldMkLst>
      </pc:sldChg>
      <pc:sldChg chg="modNotesTx">
        <pc:chgData name="Mark Mckenna" userId="f372aba0-2cac-4428-b31e-0614ce6e64f5" providerId="ADAL" clId="{62F49084-DF4C-AF43-BA17-E25A2EEA7CA9}" dt="2024-07-04T19:26:30.213" v="1" actId="20577"/>
        <pc:sldMkLst>
          <pc:docMk/>
          <pc:sldMk cId="3064027754" sldId="272"/>
        </pc:sldMkLst>
      </pc:sldChg>
      <pc:sldChg chg="modNotesTx">
        <pc:chgData name="Mark Mckenna" userId="f372aba0-2cac-4428-b31e-0614ce6e64f5" providerId="ADAL" clId="{62F49084-DF4C-AF43-BA17-E25A2EEA7CA9}" dt="2024-07-04T19:26:35.295" v="2" actId="20577"/>
        <pc:sldMkLst>
          <pc:docMk/>
          <pc:sldMk cId="3441542571" sldId="273"/>
        </pc:sldMkLst>
      </pc:sldChg>
      <pc:sldChg chg="modNotesTx">
        <pc:chgData name="Mark Mckenna" userId="f372aba0-2cac-4428-b31e-0614ce6e64f5" providerId="ADAL" clId="{62F49084-DF4C-AF43-BA17-E25A2EEA7CA9}" dt="2024-07-04T19:26:42.738" v="3" actId="20577"/>
        <pc:sldMkLst>
          <pc:docMk/>
          <pc:sldMk cId="3170974211" sldId="274"/>
        </pc:sldMkLst>
      </pc:sldChg>
      <pc:sldChg chg="modSp">
        <pc:chgData name="Mark Mckenna" userId="f372aba0-2cac-4428-b31e-0614ce6e64f5" providerId="ADAL" clId="{62F49084-DF4C-AF43-BA17-E25A2EEA7CA9}" dt="2024-07-04T19:27:10.394" v="7"/>
        <pc:sldMkLst>
          <pc:docMk/>
          <pc:sldMk cId="1068486752" sldId="278"/>
        </pc:sldMkLst>
        <pc:picChg chg="mod">
          <ac:chgData name="Mark Mckenna" userId="f372aba0-2cac-4428-b31e-0614ce6e64f5" providerId="ADAL" clId="{62F49084-DF4C-AF43-BA17-E25A2EEA7CA9}" dt="2024-07-04T19:27:10.394" v="7"/>
          <ac:picMkLst>
            <pc:docMk/>
            <pc:sldMk cId="1068486752" sldId="278"/>
            <ac:picMk id="7" creationId="{E3060339-065A-92CB-BCFD-61EC18CF790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19176-3958-8F4B-ABBE-72EB8F0E5D4B}" type="datetimeFigureOut">
              <a:rPr lang="en-GB" smtClean="0"/>
              <a:t>03/07/2024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512979-BE7F-7640-B3DA-5CCC49A7AEAB}" type="slidenum">
              <a:rPr lang="en-GB" smtClean="0"/>
              <a:t>‹#›</a:t>
            </a:fld>
            <a:endParaRPr lang="en-GB"/>
          </a:p>
        </p:txBody>
      </p:sp>
    </p:spTree>
    <p:extLst>
      <p:ext uri="{BB962C8B-B14F-4D97-AF65-F5344CB8AC3E}">
        <p14:creationId xmlns:p14="http://schemas.microsoft.com/office/powerpoint/2010/main" val="4094654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512979-BE7F-7640-B3DA-5CCC49A7AEAB}" type="slidenum">
              <a:rPr lang="en-GB" smtClean="0"/>
              <a:t>1</a:t>
            </a:fld>
            <a:endParaRPr lang="en-GB"/>
          </a:p>
        </p:txBody>
      </p:sp>
    </p:spTree>
    <p:extLst>
      <p:ext uri="{BB962C8B-B14F-4D97-AF65-F5344CB8AC3E}">
        <p14:creationId xmlns:p14="http://schemas.microsoft.com/office/powerpoint/2010/main" val="2248514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512979-BE7F-7640-B3DA-5CCC49A7AEAB}" type="slidenum">
              <a:rPr lang="en-GB" smtClean="0"/>
              <a:t>10</a:t>
            </a:fld>
            <a:endParaRPr lang="en-GB"/>
          </a:p>
        </p:txBody>
      </p:sp>
    </p:spTree>
    <p:extLst>
      <p:ext uri="{BB962C8B-B14F-4D97-AF65-F5344CB8AC3E}">
        <p14:creationId xmlns:p14="http://schemas.microsoft.com/office/powerpoint/2010/main" val="649877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800" dirty="0">
                <a:effectLst/>
                <a:latin typeface="Times New Roman" panose="02020603050405020304" pitchFamily="18" charset="0"/>
                <a:ea typeface="Times New Roman" panose="02020603050405020304" pitchFamily="18" charset="0"/>
              </a:rPr>
              <a:t>The resonance and success of this success of this image inspired a wave of scholarship that continued for over a decade. That really begins with Valerie Walkerdine important essay in 1986, and that quickly leads to a series of book-length studies that are interested in the ideological implications of the masculine images that came to dominate the screen in the 1980s. These are really important studies, Steve Cohan and Ina Rae </a:t>
            </a:r>
            <a:r>
              <a:rPr lang="en-GB" sz="1800" dirty="0" err="1">
                <a:effectLst/>
                <a:latin typeface="Times New Roman" panose="02020603050405020304" pitchFamily="18" charset="0"/>
                <a:ea typeface="Times New Roman" panose="02020603050405020304" pitchFamily="18" charset="0"/>
              </a:rPr>
              <a:t>Hark’s</a:t>
            </a:r>
            <a:r>
              <a:rPr lang="en-GB" sz="1800" dirty="0">
                <a:effectLst/>
                <a:latin typeface="Times New Roman" panose="02020603050405020304" pitchFamily="18" charset="0"/>
                <a:ea typeface="Times New Roman" panose="02020603050405020304" pitchFamily="18" charset="0"/>
              </a:rPr>
              <a:t> collection </a:t>
            </a:r>
            <a:r>
              <a:rPr lang="en-GB" sz="1800" i="1" dirty="0">
                <a:effectLst/>
                <a:latin typeface="Times New Roman" panose="02020603050405020304" pitchFamily="18" charset="0"/>
                <a:ea typeface="Times New Roman" panose="02020603050405020304" pitchFamily="18" charset="0"/>
              </a:rPr>
              <a:t>Screening the Male: Exploring Masculinities in the Hollywood Cinema</a:t>
            </a:r>
            <a:r>
              <a:rPr lang="en-GB" sz="1800" dirty="0">
                <a:effectLst/>
                <a:latin typeface="Times New Roman" panose="02020603050405020304" pitchFamily="18" charset="0"/>
                <a:ea typeface="Times New Roman" panose="02020603050405020304" pitchFamily="18" charset="0"/>
              </a:rPr>
              <a:t> in 1992, Yvonne Tasker’s </a:t>
            </a:r>
            <a:r>
              <a:rPr lang="en-GB" sz="1800" i="1" dirty="0">
                <a:effectLst/>
                <a:latin typeface="Times New Roman" panose="02020603050405020304" pitchFamily="18" charset="0"/>
                <a:ea typeface="Times New Roman" panose="02020603050405020304" pitchFamily="18" charset="0"/>
              </a:rPr>
              <a:t>Spectacular Bodies: Gender, Genre and the Action Cinema</a:t>
            </a:r>
            <a:r>
              <a:rPr lang="en-GB" sz="1800" dirty="0">
                <a:effectLst/>
                <a:latin typeface="Times New Roman" panose="02020603050405020304" pitchFamily="18" charset="0"/>
                <a:ea typeface="Times New Roman" panose="02020603050405020304" pitchFamily="18" charset="0"/>
              </a:rPr>
              <a:t> the following year and Susan Jeffords </a:t>
            </a:r>
            <a:r>
              <a:rPr lang="en-GB" sz="1800" i="1" dirty="0">
                <a:effectLst/>
                <a:latin typeface="Times New Roman" panose="02020603050405020304" pitchFamily="18" charset="0"/>
                <a:ea typeface="Times New Roman" panose="02020603050405020304" pitchFamily="18" charset="0"/>
              </a:rPr>
              <a:t>Hard Bodies: Hollywood Masculinity in the Reagan Era</a:t>
            </a:r>
            <a:r>
              <a:rPr lang="en-GB" sz="1800" dirty="0">
                <a:effectLst/>
                <a:latin typeface="Times New Roman" panose="02020603050405020304" pitchFamily="18" charset="0"/>
                <a:ea typeface="Times New Roman" panose="02020603050405020304" pitchFamily="18" charset="0"/>
              </a:rPr>
              <a:t> the year after that. Books that sit at the intersection between film studies and gender studies and that have since become essential reading for anyone interested in the politics of representation, in what these images mean? In what they signify? And what is at stake in the acceptance and circulation of these images, for men, as well as for women?</a:t>
            </a:r>
          </a:p>
          <a:p>
            <a:pPr fontAlgn="base"/>
            <a:r>
              <a:rPr lang="en-GB" sz="1800" dirty="0">
                <a:effectLst/>
                <a:latin typeface="Times New Roman" panose="02020603050405020304" pitchFamily="18" charset="0"/>
                <a:ea typeface="Times New Roman" panose="02020603050405020304" pitchFamily="18" charset="0"/>
              </a:rPr>
              <a:t> </a:t>
            </a:r>
          </a:p>
          <a:p>
            <a:pPr fontAlgn="base"/>
            <a:r>
              <a:rPr lang="en-GB" sz="1800" dirty="0" err="1">
                <a:effectLst/>
                <a:latin typeface="Times New Roman" panose="02020603050405020304" pitchFamily="18" charset="0"/>
                <a:ea typeface="Times New Roman" panose="02020603050405020304" pitchFamily="18" charset="0"/>
              </a:rPr>
              <a:t>Yvvone</a:t>
            </a:r>
            <a:r>
              <a:rPr lang="en-GB" sz="1800" dirty="0">
                <a:effectLst/>
                <a:latin typeface="Times New Roman" panose="02020603050405020304" pitchFamily="18" charset="0"/>
                <a:ea typeface="Times New Roman" panose="02020603050405020304" pitchFamily="18" charset="0"/>
              </a:rPr>
              <a:t> Tasker argued, that, alongside Arnold Schwarzenegger, Sylvester Stallone was the leading exponent of what she called ‘muscular cinema’ (1993), part of a longer tradition of masculine representation that she explores in Spectacular Bodies. </a:t>
            </a:r>
          </a:p>
          <a:p>
            <a:pPr fontAlgn="base"/>
            <a:r>
              <a:rPr lang="en-GB" sz="1800" dirty="0">
                <a:effectLst/>
                <a:latin typeface="Times New Roman" panose="02020603050405020304" pitchFamily="18" charset="0"/>
                <a:ea typeface="Times New Roman" panose="02020603050405020304" pitchFamily="18" charset="0"/>
              </a:rPr>
              <a:t> </a:t>
            </a:r>
          </a:p>
          <a:p>
            <a:pPr fontAlgn="base"/>
            <a:r>
              <a:rPr lang="en-GB" sz="1800" dirty="0">
                <a:effectLst/>
                <a:latin typeface="Times New Roman" panose="02020603050405020304" pitchFamily="18" charset="0"/>
                <a:ea typeface="Times New Roman" panose="02020603050405020304" pitchFamily="18" charset="0"/>
              </a:rPr>
              <a:t>While Susan Jeffords argued that the period was marked by images of ‘hard-bodied masculinity’ (1994), that communicated ‘strength, </a:t>
            </a:r>
            <a:r>
              <a:rPr lang="en-GB" sz="1800" dirty="0" err="1">
                <a:effectLst/>
                <a:latin typeface="Times New Roman" panose="02020603050405020304" pitchFamily="18" charset="0"/>
                <a:ea typeface="Times New Roman" panose="02020603050405020304" pitchFamily="18" charset="0"/>
              </a:rPr>
              <a:t>labor</a:t>
            </a:r>
            <a:r>
              <a:rPr lang="en-GB" sz="1800" dirty="0">
                <a:effectLst/>
                <a:latin typeface="Times New Roman" panose="02020603050405020304" pitchFamily="18" charset="0"/>
                <a:ea typeface="Times New Roman" panose="02020603050405020304" pitchFamily="18" charset="0"/>
              </a:rPr>
              <a:t>, determination, loyalty, and courage,’ …’ the indefatigable, muscular, and invincible masculine body’ (Jeffords 1994, 24-25), and that stars like Stallone functioned as a ‘collective symbol’  </a:t>
            </a:r>
          </a:p>
        </p:txBody>
      </p:sp>
      <p:sp>
        <p:nvSpPr>
          <p:cNvPr id="4" name="Slide Number Placeholder 3"/>
          <p:cNvSpPr>
            <a:spLocks noGrp="1"/>
          </p:cNvSpPr>
          <p:nvPr>
            <p:ph type="sldNum" sz="quarter" idx="5"/>
          </p:nvPr>
        </p:nvSpPr>
        <p:spPr/>
        <p:txBody>
          <a:bodyPr/>
          <a:lstStyle/>
          <a:p>
            <a:fld id="{07512979-BE7F-7640-B3DA-5CCC49A7AEAB}" type="slidenum">
              <a:rPr lang="en-GB" smtClean="0"/>
              <a:t>11</a:t>
            </a:fld>
            <a:endParaRPr lang="en-GB"/>
          </a:p>
        </p:txBody>
      </p:sp>
    </p:spTree>
    <p:extLst>
      <p:ext uri="{BB962C8B-B14F-4D97-AF65-F5344CB8AC3E}">
        <p14:creationId xmlns:p14="http://schemas.microsoft.com/office/powerpoint/2010/main" val="3298127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512979-BE7F-7640-B3DA-5CCC49A7AEAB}" type="slidenum">
              <a:rPr lang="en-GB" smtClean="0"/>
              <a:t>12</a:t>
            </a:fld>
            <a:endParaRPr lang="en-GB"/>
          </a:p>
        </p:txBody>
      </p:sp>
    </p:spTree>
    <p:extLst>
      <p:ext uri="{BB962C8B-B14F-4D97-AF65-F5344CB8AC3E}">
        <p14:creationId xmlns:p14="http://schemas.microsoft.com/office/powerpoint/2010/main" val="134709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512979-BE7F-7640-B3DA-5CCC49A7AEAB}" type="slidenum">
              <a:rPr lang="en-GB" smtClean="0"/>
              <a:t>2</a:t>
            </a:fld>
            <a:endParaRPr lang="en-GB"/>
          </a:p>
        </p:txBody>
      </p:sp>
    </p:spTree>
    <p:extLst>
      <p:ext uri="{BB962C8B-B14F-4D97-AF65-F5344CB8AC3E}">
        <p14:creationId xmlns:p14="http://schemas.microsoft.com/office/powerpoint/2010/main" val="563322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512979-BE7F-7640-B3DA-5CCC49A7AEAB}" type="slidenum">
              <a:rPr lang="en-GB" smtClean="0"/>
              <a:t>3</a:t>
            </a:fld>
            <a:endParaRPr lang="en-GB"/>
          </a:p>
        </p:txBody>
      </p:sp>
    </p:spTree>
    <p:extLst>
      <p:ext uri="{BB962C8B-B14F-4D97-AF65-F5344CB8AC3E}">
        <p14:creationId xmlns:p14="http://schemas.microsoft.com/office/powerpoint/2010/main" val="3555833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512979-BE7F-7640-B3DA-5CCC49A7AEAB}" type="slidenum">
              <a:rPr lang="en-GB" smtClean="0"/>
              <a:t>4</a:t>
            </a:fld>
            <a:endParaRPr lang="en-GB"/>
          </a:p>
        </p:txBody>
      </p:sp>
    </p:spTree>
    <p:extLst>
      <p:ext uri="{BB962C8B-B14F-4D97-AF65-F5344CB8AC3E}">
        <p14:creationId xmlns:p14="http://schemas.microsoft.com/office/powerpoint/2010/main" val="1696255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512979-BE7F-7640-B3DA-5CCC49A7AEAB}" type="slidenum">
              <a:rPr lang="en-GB" smtClean="0"/>
              <a:t>5</a:t>
            </a:fld>
            <a:endParaRPr lang="en-GB"/>
          </a:p>
        </p:txBody>
      </p:sp>
    </p:spTree>
    <p:extLst>
      <p:ext uri="{BB962C8B-B14F-4D97-AF65-F5344CB8AC3E}">
        <p14:creationId xmlns:p14="http://schemas.microsoft.com/office/powerpoint/2010/main" val="3059741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512979-BE7F-7640-B3DA-5CCC49A7AEAB}" type="slidenum">
              <a:rPr lang="en-GB" smtClean="0"/>
              <a:t>6</a:t>
            </a:fld>
            <a:endParaRPr lang="en-GB"/>
          </a:p>
        </p:txBody>
      </p:sp>
    </p:spTree>
    <p:extLst>
      <p:ext uri="{BB962C8B-B14F-4D97-AF65-F5344CB8AC3E}">
        <p14:creationId xmlns:p14="http://schemas.microsoft.com/office/powerpoint/2010/main" val="3604360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512979-BE7F-7640-B3DA-5CCC49A7AEAB}" type="slidenum">
              <a:rPr lang="en-GB" smtClean="0"/>
              <a:t>7</a:t>
            </a:fld>
            <a:endParaRPr lang="en-GB"/>
          </a:p>
        </p:txBody>
      </p:sp>
    </p:spTree>
    <p:extLst>
      <p:ext uri="{BB962C8B-B14F-4D97-AF65-F5344CB8AC3E}">
        <p14:creationId xmlns:p14="http://schemas.microsoft.com/office/powerpoint/2010/main" val="681536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512979-BE7F-7640-B3DA-5CCC49A7AEAB}" type="slidenum">
              <a:rPr lang="en-GB" smtClean="0"/>
              <a:t>8</a:t>
            </a:fld>
            <a:endParaRPr lang="en-GB"/>
          </a:p>
        </p:txBody>
      </p:sp>
    </p:spTree>
    <p:extLst>
      <p:ext uri="{BB962C8B-B14F-4D97-AF65-F5344CB8AC3E}">
        <p14:creationId xmlns:p14="http://schemas.microsoft.com/office/powerpoint/2010/main" val="3201362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512979-BE7F-7640-B3DA-5CCC49A7AEAB}" type="slidenum">
              <a:rPr lang="en-GB" smtClean="0"/>
              <a:t>9</a:t>
            </a:fld>
            <a:endParaRPr lang="en-GB"/>
          </a:p>
        </p:txBody>
      </p:sp>
    </p:spTree>
    <p:extLst>
      <p:ext uri="{BB962C8B-B14F-4D97-AF65-F5344CB8AC3E}">
        <p14:creationId xmlns:p14="http://schemas.microsoft.com/office/powerpoint/2010/main" val="3130837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7/3/24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266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7/3/24</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609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7/3/24</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89009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7/3/24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15883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7/3/24</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063571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7/3/24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8567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7/3/24</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84802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7/3/24</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81828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7/3/24</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45966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7/3/24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12039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7/3/24</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22781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7/3/24</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56195980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cxnSp>
        <p:nvCxnSpPr>
          <p:cNvPr id="11" name="Straight Connector 1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0DF45B5-A844-D7C2-9340-6817A71C9339}"/>
              </a:ext>
            </a:extLst>
          </p:cNvPr>
          <p:cNvPicPr>
            <a:picLocks noChangeAspect="1"/>
          </p:cNvPicPr>
          <p:nvPr/>
        </p:nvPicPr>
        <p:blipFill>
          <a:blip r:embed="rId3"/>
          <a:srcRect t="3246" b="3246"/>
          <a:stretch/>
        </p:blipFill>
        <p:spPr>
          <a:xfrm>
            <a:off x="19152" y="10"/>
            <a:ext cx="12191979" cy="6857990"/>
          </a:xfrm>
          <a:prstGeom prst="rect">
            <a:avLst/>
          </a:prstGeom>
        </p:spPr>
      </p:pic>
      <p:sp>
        <p:nvSpPr>
          <p:cNvPr id="13" name="Rectangle 12">
            <a:extLst>
              <a:ext uri="{FF2B5EF4-FFF2-40B4-BE49-F238E27FC236}">
                <a16:creationId xmlns:a16="http://schemas.microsoft.com/office/drawing/2014/main" id="{060983C2-71F2-1B5E-5402-3E2E5AB424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167042" y="-166956"/>
            <a:ext cx="6858002" cy="7191913"/>
          </a:xfrm>
          <a:prstGeom prst="rect">
            <a:avLst/>
          </a:prstGeom>
          <a:gradFill>
            <a:gsLst>
              <a:gs pos="0">
                <a:schemeClr val="bg1">
                  <a:alpha val="0"/>
                </a:schemeClr>
              </a:gs>
              <a:gs pos="46000">
                <a:schemeClr val="bg1">
                  <a:alpha val="55000"/>
                </a:schemeClr>
              </a:gs>
              <a:gs pos="25000">
                <a:schemeClr val="bg1">
                  <a:alpha val="38000"/>
                </a:schemeClr>
              </a:gs>
              <a:gs pos="100000">
                <a:schemeClr val="bg1">
                  <a:alpha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49B9E4EC-594E-CE45-7042-F85169E609E8}"/>
              </a:ext>
            </a:extLst>
          </p:cNvPr>
          <p:cNvSpPr>
            <a:spLocks noGrp="1"/>
          </p:cNvSpPr>
          <p:nvPr>
            <p:ph type="ctrTitle"/>
          </p:nvPr>
        </p:nvSpPr>
        <p:spPr>
          <a:xfrm>
            <a:off x="7857999" y="1157901"/>
            <a:ext cx="4353132" cy="3200400"/>
          </a:xfrm>
        </p:spPr>
        <p:txBody>
          <a:bodyPr anchor="b">
            <a:normAutofit/>
          </a:bodyPr>
          <a:lstStyle/>
          <a:p>
            <a:r>
              <a:rPr lang="en-GB" sz="4700" dirty="0">
                <a:solidFill>
                  <a:srgbClr val="FFC000"/>
                </a:solidFill>
              </a:rPr>
              <a:t>THE POLITICS OF PERFORMING RAMBO</a:t>
            </a:r>
          </a:p>
        </p:txBody>
      </p:sp>
      <p:sp>
        <p:nvSpPr>
          <p:cNvPr id="3" name="Subtitle 2">
            <a:extLst>
              <a:ext uri="{FF2B5EF4-FFF2-40B4-BE49-F238E27FC236}">
                <a16:creationId xmlns:a16="http://schemas.microsoft.com/office/drawing/2014/main" id="{EFB4155D-9572-44AB-3663-B98ADCF15432}"/>
              </a:ext>
            </a:extLst>
          </p:cNvPr>
          <p:cNvSpPr>
            <a:spLocks noGrp="1"/>
          </p:cNvSpPr>
          <p:nvPr>
            <p:ph type="subTitle" idx="1"/>
          </p:nvPr>
        </p:nvSpPr>
        <p:spPr>
          <a:xfrm>
            <a:off x="7843961" y="4812909"/>
            <a:ext cx="4266635" cy="1207008"/>
          </a:xfrm>
        </p:spPr>
        <p:txBody>
          <a:bodyPr anchor="t">
            <a:normAutofit fontScale="92500" lnSpcReduction="20000"/>
          </a:bodyPr>
          <a:lstStyle/>
          <a:p>
            <a:r>
              <a:rPr lang="en-GB" sz="2000" b="1" dirty="0"/>
              <a:t>CELEBRITY STUDIES</a:t>
            </a:r>
          </a:p>
          <a:p>
            <a:r>
              <a:rPr lang="en-GB" sz="2000" dirty="0"/>
              <a:t>UNIVERSITY OF AMSTERDAM</a:t>
            </a:r>
          </a:p>
          <a:p>
            <a:r>
              <a:rPr lang="en-GB" sz="2000" dirty="0"/>
              <a:t>1-3 JULY</a:t>
            </a:r>
          </a:p>
          <a:p>
            <a:endParaRPr lang="en-GB" sz="2000" dirty="0"/>
          </a:p>
        </p:txBody>
      </p:sp>
      <p:pic>
        <p:nvPicPr>
          <p:cNvPr id="6" name="Picture 5">
            <a:extLst>
              <a:ext uri="{FF2B5EF4-FFF2-40B4-BE49-F238E27FC236}">
                <a16:creationId xmlns:a16="http://schemas.microsoft.com/office/drawing/2014/main" id="{3DE0AE3E-4C90-4119-5F72-2995EBFCE840}"/>
              </a:ext>
            </a:extLst>
          </p:cNvPr>
          <p:cNvPicPr>
            <a:picLocks noChangeAspect="1"/>
          </p:cNvPicPr>
          <p:nvPr/>
        </p:nvPicPr>
        <p:blipFill>
          <a:blip r:embed="rId4"/>
          <a:srcRect/>
          <a:stretch/>
        </p:blipFill>
        <p:spPr>
          <a:xfrm>
            <a:off x="9749480" y="5815452"/>
            <a:ext cx="2361115" cy="945987"/>
          </a:xfrm>
          <a:prstGeom prst="rect">
            <a:avLst/>
          </a:prstGeom>
        </p:spPr>
      </p:pic>
      <p:pic>
        <p:nvPicPr>
          <p:cNvPr id="5" name="Picture 4">
            <a:extLst>
              <a:ext uri="{FF2B5EF4-FFF2-40B4-BE49-F238E27FC236}">
                <a16:creationId xmlns:a16="http://schemas.microsoft.com/office/drawing/2014/main" id="{577A40CA-29EC-63B7-A077-6849FA08E8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434" y="6019917"/>
            <a:ext cx="2847267" cy="491154"/>
          </a:xfrm>
          <a:prstGeom prst="rect">
            <a:avLst/>
          </a:prstGeom>
          <a:ln>
            <a:noFill/>
          </a:ln>
        </p:spPr>
      </p:pic>
      <p:sp>
        <p:nvSpPr>
          <p:cNvPr id="17" name="Rectangle 16">
            <a:extLst>
              <a:ext uri="{FF2B5EF4-FFF2-40B4-BE49-F238E27FC236}">
                <a16:creationId xmlns:a16="http://schemas.microsoft.com/office/drawing/2014/main" id="{90E701D1-A34F-CF86-7316-8761C7835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1724" y="4546920"/>
            <a:ext cx="39776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165A4AE-FFE9-B2D5-017C-17337DDB3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040616"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17014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cxnSp>
        <p:nvCxnSpPr>
          <p:cNvPr id="11" name="Straight Connector 1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60983C2-71F2-1B5E-5402-3E2E5AB424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167042" y="-166956"/>
            <a:ext cx="6858002" cy="7191913"/>
          </a:xfrm>
          <a:prstGeom prst="rect">
            <a:avLst/>
          </a:prstGeom>
          <a:gradFill>
            <a:gsLst>
              <a:gs pos="0">
                <a:schemeClr val="bg1">
                  <a:alpha val="0"/>
                </a:schemeClr>
              </a:gs>
              <a:gs pos="46000">
                <a:schemeClr val="bg1">
                  <a:alpha val="55000"/>
                </a:schemeClr>
              </a:gs>
              <a:gs pos="25000">
                <a:schemeClr val="bg1">
                  <a:alpha val="38000"/>
                </a:schemeClr>
              </a:gs>
              <a:gs pos="100000">
                <a:schemeClr val="bg1">
                  <a:alpha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49B9E4EC-594E-CE45-7042-F85169E609E8}"/>
              </a:ext>
            </a:extLst>
          </p:cNvPr>
          <p:cNvSpPr>
            <a:spLocks noGrp="1"/>
          </p:cNvSpPr>
          <p:nvPr>
            <p:ph type="ctrTitle"/>
          </p:nvPr>
        </p:nvSpPr>
        <p:spPr>
          <a:xfrm>
            <a:off x="7857999" y="1157901"/>
            <a:ext cx="4353132" cy="3200400"/>
          </a:xfrm>
        </p:spPr>
        <p:txBody>
          <a:bodyPr anchor="b">
            <a:normAutofit/>
          </a:bodyPr>
          <a:lstStyle/>
          <a:p>
            <a:r>
              <a:rPr lang="en-GB" sz="4800" dirty="0">
                <a:solidFill>
                  <a:srgbClr val="FFC000"/>
                </a:solidFill>
              </a:rPr>
              <a:t>THANK </a:t>
            </a:r>
            <a:br>
              <a:rPr lang="en-GB" sz="4800" dirty="0">
                <a:solidFill>
                  <a:srgbClr val="FFC000"/>
                </a:solidFill>
              </a:rPr>
            </a:br>
            <a:r>
              <a:rPr lang="en-GB" sz="4800" dirty="0">
                <a:solidFill>
                  <a:srgbClr val="FFC000"/>
                </a:solidFill>
              </a:rPr>
              <a:t>YOU</a:t>
            </a:r>
          </a:p>
        </p:txBody>
      </p:sp>
      <p:sp>
        <p:nvSpPr>
          <p:cNvPr id="15" name="Rectangle 14">
            <a:extLst>
              <a:ext uri="{FF2B5EF4-FFF2-40B4-BE49-F238E27FC236}">
                <a16:creationId xmlns:a16="http://schemas.microsoft.com/office/drawing/2014/main" id="{2165A4AE-FFE9-B2D5-017C-17337DDB3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040616"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90E701D1-A34F-CF86-7316-8761C7835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1724" y="4546920"/>
            <a:ext cx="39776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77A40CA-29EC-63B7-A077-6849FA08E8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434" y="6019917"/>
            <a:ext cx="2847267" cy="491154"/>
          </a:xfrm>
          <a:prstGeom prst="rect">
            <a:avLst/>
          </a:prstGeom>
          <a:ln>
            <a:noFill/>
          </a:ln>
        </p:spPr>
      </p:pic>
      <p:pic>
        <p:nvPicPr>
          <p:cNvPr id="6" name="Picture 5">
            <a:extLst>
              <a:ext uri="{FF2B5EF4-FFF2-40B4-BE49-F238E27FC236}">
                <a16:creationId xmlns:a16="http://schemas.microsoft.com/office/drawing/2014/main" id="{3DE0AE3E-4C90-4119-5F72-2995EBFCE840}"/>
              </a:ext>
            </a:extLst>
          </p:cNvPr>
          <p:cNvPicPr>
            <a:picLocks noChangeAspect="1"/>
          </p:cNvPicPr>
          <p:nvPr/>
        </p:nvPicPr>
        <p:blipFill>
          <a:blip r:embed="rId6"/>
          <a:srcRect/>
          <a:stretch/>
        </p:blipFill>
        <p:spPr>
          <a:xfrm>
            <a:off x="9749480" y="5815452"/>
            <a:ext cx="2361115" cy="945987"/>
          </a:xfrm>
          <a:prstGeom prst="rect">
            <a:avLst/>
          </a:prstGeom>
        </p:spPr>
      </p:pic>
      <p:pic>
        <p:nvPicPr>
          <p:cNvPr id="3" name="Rambo_ Last Blood (2019 Movie) Teaser Trailer— Sylvester Stallone.mp4">
            <a:hlinkClick r:id="" action="ppaction://media"/>
            <a:extLst>
              <a:ext uri="{FF2B5EF4-FFF2-40B4-BE49-F238E27FC236}">
                <a16:creationId xmlns:a16="http://schemas.microsoft.com/office/drawing/2014/main" id="{28CA7EB0-F279-1A5B-EA2B-9149B91C651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4851095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6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B89629-C693-E233-9B9F-994490125DEF}"/>
              </a:ext>
            </a:extLst>
          </p:cNvPr>
          <p:cNvSpPr/>
          <p:nvPr/>
        </p:nvSpPr>
        <p:spPr>
          <a:xfrm>
            <a:off x="0" y="0"/>
            <a:ext cx="7457089"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37FFBC9-C552-0159-6274-6BBA213EBA82}"/>
              </a:ext>
            </a:extLst>
          </p:cNvPr>
          <p:cNvSpPr/>
          <p:nvPr/>
        </p:nvSpPr>
        <p:spPr>
          <a:xfrm>
            <a:off x="216083" y="2330041"/>
            <a:ext cx="7113631" cy="2585323"/>
          </a:xfrm>
          <a:prstGeom prst="rect">
            <a:avLst/>
          </a:prstGeom>
          <a:noFill/>
        </p:spPr>
        <p:txBody>
          <a:bodyPr wrap="square">
            <a:spAutoFit/>
          </a:bodyPr>
          <a:lstStyle/>
          <a:p>
            <a:pPr algn="just" fontAlgn="base"/>
            <a:r>
              <a:rPr lang="en-GB" dirty="0">
                <a:solidFill>
                  <a:schemeClr val="bg1"/>
                </a:solidFill>
                <a:latin typeface="Arial" panose="020B0604020202020204" pitchFamily="34" charset="0"/>
                <a:ea typeface="Times New Roman" panose="02020603050405020304" pitchFamily="18" charset="0"/>
              </a:rPr>
              <a:t>A</a:t>
            </a:r>
            <a:r>
              <a:rPr lang="en-GB" sz="1800" dirty="0">
                <a:solidFill>
                  <a:schemeClr val="bg1"/>
                </a:solidFill>
                <a:effectLst/>
                <a:latin typeface="Arial" panose="020B0604020202020204" pitchFamily="34" charset="0"/>
                <a:ea typeface="Times New Roman" panose="02020603050405020304" pitchFamily="18" charset="0"/>
              </a:rPr>
              <a:t> MAGA fever dream.</a:t>
            </a:r>
          </a:p>
          <a:p>
            <a:pPr algn="just" fontAlgn="base"/>
            <a:r>
              <a:rPr lang="en-GB" sz="1800" dirty="0">
                <a:solidFill>
                  <a:schemeClr val="bg1"/>
                </a:solidFill>
                <a:effectLst/>
                <a:latin typeface="Arial" panose="020B0604020202020204" pitchFamily="34" charset="0"/>
                <a:ea typeface="Times New Roman" panose="02020603050405020304" pitchFamily="18" charset="0"/>
              </a:rPr>
              <a:t>  </a:t>
            </a:r>
            <a:endParaRPr lang="en-GB" sz="1800" dirty="0">
              <a:solidFill>
                <a:schemeClr val="bg1"/>
              </a:solidFill>
              <a:effectLst/>
              <a:latin typeface="Times New Roman" panose="02020603050405020304" pitchFamily="18" charset="0"/>
              <a:ea typeface="Times New Roman" panose="02020603050405020304" pitchFamily="18" charset="0"/>
            </a:endParaRPr>
          </a:p>
          <a:p>
            <a:pPr algn="just" fontAlgn="base"/>
            <a:r>
              <a:rPr lang="en-GB" sz="1800" dirty="0">
                <a:solidFill>
                  <a:schemeClr val="bg1"/>
                </a:solidFill>
                <a:effectLst/>
                <a:latin typeface="Arial" panose="020B0604020202020204" pitchFamily="34" charset="0"/>
                <a:ea typeface="Times New Roman" panose="02020603050405020304" pitchFamily="18" charset="0"/>
              </a:rPr>
              <a:t>At a time when children from Latin America are being ripped away from their parents at the southern border, when the president is planning to spend billions more on a boondoggle of a border wall, when racism against racial minorities is peaking. In other words, when we live in Trump's America, it is impossible to view this film as anything other than a rationalization of the very bigotries that are hurting millions of people in our real world.</a:t>
            </a:r>
            <a:endParaRPr lang="en-GB" sz="1800" dirty="0">
              <a:solidFill>
                <a:schemeClr val="bg1"/>
              </a:solidFill>
              <a:effectLst/>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id="{3A0194AC-AFBB-6AF3-5847-B6A4C308D4BC}"/>
              </a:ext>
            </a:extLst>
          </p:cNvPr>
          <p:cNvSpPr/>
          <p:nvPr/>
        </p:nvSpPr>
        <p:spPr>
          <a:xfrm>
            <a:off x="130834" y="788275"/>
            <a:ext cx="1626834" cy="2939266"/>
          </a:xfrm>
          <a:prstGeom prst="rect">
            <a:avLst/>
          </a:prstGeom>
          <a:ln>
            <a:noFill/>
          </a:ln>
          <a:effectLst/>
        </p:spPr>
        <p:txBody>
          <a:bodyPr wrap="square">
            <a:spAutoFit/>
          </a:bodyPr>
          <a:lstStyle/>
          <a:p>
            <a:r>
              <a:rPr lang="en-GB" sz="18500"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endParaRPr lang="en-GB" sz="18500" dirty="0">
              <a:solidFill>
                <a:srgbClr val="FFC000"/>
              </a:solidFill>
              <a:effectLst>
                <a:innerShdw blurRad="63500" dist="50800" dir="13500000">
                  <a:prstClr val="black">
                    <a:alpha val="50000"/>
                  </a:prstClr>
                </a:innerShdw>
              </a:effectLst>
            </a:endParaRPr>
          </a:p>
        </p:txBody>
      </p:sp>
      <p:sp>
        <p:nvSpPr>
          <p:cNvPr id="2" name="Title 1">
            <a:extLst>
              <a:ext uri="{FF2B5EF4-FFF2-40B4-BE49-F238E27FC236}">
                <a16:creationId xmlns:a16="http://schemas.microsoft.com/office/drawing/2014/main" id="{9D4EE26A-DEC4-284C-0B37-4FCC24D984D1}"/>
              </a:ext>
            </a:extLst>
          </p:cNvPr>
          <p:cNvSpPr>
            <a:spLocks noGrp="1"/>
          </p:cNvSpPr>
          <p:nvPr>
            <p:ph type="title" idx="4294967295"/>
          </p:nvPr>
        </p:nvSpPr>
        <p:spPr>
          <a:xfrm>
            <a:off x="216084" y="111349"/>
            <a:ext cx="10496550" cy="1179513"/>
          </a:xfrm>
          <a:ln w="15875">
            <a:noFill/>
          </a:ln>
        </p:spPr>
        <p:txBody>
          <a:bodyPr>
            <a:normAutofit fontScale="90000"/>
          </a:bodyPr>
          <a:lstStyle/>
          <a:p>
            <a:r>
              <a:rPr lang="en-GB" dirty="0">
                <a:ln w="3175">
                  <a:solidFill>
                    <a:schemeClr val="tx1"/>
                  </a:solidFill>
                </a:ln>
                <a:solidFill>
                  <a:srgbClr val="FFC000"/>
                </a:solidFill>
              </a:rPr>
              <a:t>CAN EXPLOITATION </a:t>
            </a:r>
            <a:br>
              <a:rPr lang="en-GB" dirty="0">
                <a:ln w="3175">
                  <a:solidFill>
                    <a:schemeClr val="tx1"/>
                  </a:solidFill>
                </a:ln>
                <a:solidFill>
                  <a:srgbClr val="FFC000"/>
                </a:solidFill>
              </a:rPr>
            </a:br>
            <a:r>
              <a:rPr lang="en-GB" dirty="0">
                <a:ln w="3175">
                  <a:solidFill>
                    <a:schemeClr val="tx1"/>
                  </a:solidFill>
                </a:ln>
                <a:solidFill>
                  <a:srgbClr val="FFC000"/>
                </a:solidFill>
              </a:rPr>
              <a:t>BE TOO EXPLOITATIVE?</a:t>
            </a:r>
          </a:p>
        </p:txBody>
      </p:sp>
      <p:sp>
        <p:nvSpPr>
          <p:cNvPr id="19" name="Rectangle 18">
            <a:extLst>
              <a:ext uri="{FF2B5EF4-FFF2-40B4-BE49-F238E27FC236}">
                <a16:creationId xmlns:a16="http://schemas.microsoft.com/office/drawing/2014/main" id="{717FA514-FAB9-4795-F127-63946D97E4D3}"/>
              </a:ext>
            </a:extLst>
          </p:cNvPr>
          <p:cNvSpPr/>
          <p:nvPr/>
        </p:nvSpPr>
        <p:spPr>
          <a:xfrm>
            <a:off x="5624237" y="4901731"/>
            <a:ext cx="1370888" cy="2939266"/>
          </a:xfrm>
          <a:prstGeom prst="rect">
            <a:avLst/>
          </a:prstGeom>
          <a:ln w="3175">
            <a:noFill/>
          </a:ln>
        </p:spPr>
        <p:txBody>
          <a:bodyPr wrap="none">
            <a:spAutoFit/>
          </a:bodyPr>
          <a:lstStyle/>
          <a:p>
            <a:r>
              <a:rPr lang="en-GB" sz="18500"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p>
        </p:txBody>
      </p:sp>
      <p:sp>
        <p:nvSpPr>
          <p:cNvPr id="20" name="Rectangle 19">
            <a:extLst>
              <a:ext uri="{FF2B5EF4-FFF2-40B4-BE49-F238E27FC236}">
                <a16:creationId xmlns:a16="http://schemas.microsoft.com/office/drawing/2014/main" id="{8AF616D9-0236-0C92-509D-9DEC28539ED0}"/>
              </a:ext>
            </a:extLst>
          </p:cNvPr>
          <p:cNvSpPr/>
          <p:nvPr/>
        </p:nvSpPr>
        <p:spPr>
          <a:xfrm>
            <a:off x="216083" y="6457130"/>
            <a:ext cx="7113631" cy="236155"/>
          </a:xfrm>
          <a:prstGeom prst="rect">
            <a:avLst/>
          </a:prstGeom>
          <a:ln>
            <a:solidFill>
              <a:schemeClr val="bg1"/>
            </a:solidFill>
          </a:ln>
        </p:spPr>
        <p:txBody>
          <a:bodyPr wrap="square">
            <a:spAutoFit/>
          </a:bodyPr>
          <a:lstStyle/>
          <a:p>
            <a:pPr algn="just">
              <a:lnSpc>
                <a:spcPct val="125000"/>
              </a:lnSpc>
              <a:defRPr/>
            </a:pPr>
            <a:r>
              <a:rPr lang="en-GB" sz="800" b="1" i="0" dirty="0">
                <a:solidFill>
                  <a:schemeClr val="bg1"/>
                </a:solidFill>
                <a:effectLst/>
                <a:latin typeface="Aptos" panose="020B0004020202020204" pitchFamily="34" charset="0"/>
              </a:rPr>
              <a:t>Matthew (2016) MAGA fever dream of "Rambo: Last Blood, </a:t>
            </a:r>
            <a:r>
              <a:rPr lang="en-GB" sz="800" b="1" i="1" dirty="0">
                <a:solidFill>
                  <a:schemeClr val="bg1"/>
                </a:solidFill>
                <a:effectLst/>
                <a:latin typeface="Aptos" panose="020B0004020202020204" pitchFamily="34" charset="0"/>
              </a:rPr>
              <a:t>Salon.</a:t>
            </a:r>
            <a:endParaRPr lang="en-GB" sz="800" b="0" i="1" dirty="0">
              <a:solidFill>
                <a:schemeClr val="bg1"/>
              </a:solidFill>
              <a:effectLst/>
              <a:latin typeface="Aptos" panose="020B0004020202020204" pitchFamily="34" charset="0"/>
            </a:endParaRPr>
          </a:p>
        </p:txBody>
      </p:sp>
      <p:pic>
        <p:nvPicPr>
          <p:cNvPr id="22" name="Picture 21">
            <a:extLst>
              <a:ext uri="{FF2B5EF4-FFF2-40B4-BE49-F238E27FC236}">
                <a16:creationId xmlns:a16="http://schemas.microsoft.com/office/drawing/2014/main" id="{94E7D7B2-6E2D-5BE6-D03C-E4C5E5FAE39C}"/>
              </a:ext>
            </a:extLst>
          </p:cNvPr>
          <p:cNvPicPr>
            <a:picLocks noChangeAspect="1"/>
          </p:cNvPicPr>
          <p:nvPr/>
        </p:nvPicPr>
        <p:blipFill>
          <a:blip r:embed="rId3"/>
          <a:srcRect/>
          <a:stretch/>
        </p:blipFill>
        <p:spPr>
          <a:xfrm>
            <a:off x="7512025" y="1"/>
            <a:ext cx="4667422" cy="6858000"/>
          </a:xfrm>
          <a:prstGeom prst="rect">
            <a:avLst/>
          </a:prstGeom>
        </p:spPr>
      </p:pic>
    </p:spTree>
    <p:extLst>
      <p:ext uri="{BB962C8B-B14F-4D97-AF65-F5344CB8AC3E}">
        <p14:creationId xmlns:p14="http://schemas.microsoft.com/office/powerpoint/2010/main" val="3638935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165A4AE-FFE9-B2D5-017C-17337DDB3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040616"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7" name="Picture 6">
            <a:extLst>
              <a:ext uri="{FF2B5EF4-FFF2-40B4-BE49-F238E27FC236}">
                <a16:creationId xmlns:a16="http://schemas.microsoft.com/office/drawing/2014/main" id="{E3060339-065A-92CB-BCFD-61EC18CF7905}"/>
              </a:ext>
            </a:extLst>
          </p:cNvPr>
          <p:cNvPicPr>
            <a:picLocks noChangeAspect="1"/>
          </p:cNvPicPr>
          <p:nvPr/>
        </p:nvPicPr>
        <p:blipFill>
          <a:blip r:embed="rId3"/>
          <a:srcRect/>
          <a:stretch/>
        </p:blipFill>
        <p:spPr>
          <a:xfrm>
            <a:off x="0" y="-1048854"/>
            <a:ext cx="12211131" cy="8955708"/>
          </a:xfrm>
          <a:prstGeom prst="rect">
            <a:avLst/>
          </a:prstGeom>
        </p:spPr>
      </p:pic>
      <p:sp>
        <p:nvSpPr>
          <p:cNvPr id="13" name="Rectangle 12">
            <a:extLst>
              <a:ext uri="{FF2B5EF4-FFF2-40B4-BE49-F238E27FC236}">
                <a16:creationId xmlns:a16="http://schemas.microsoft.com/office/drawing/2014/main" id="{060983C2-71F2-1B5E-5402-3E2E5AB424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167042" y="-166956"/>
            <a:ext cx="6858002" cy="7191913"/>
          </a:xfrm>
          <a:prstGeom prst="rect">
            <a:avLst/>
          </a:prstGeom>
          <a:gradFill>
            <a:gsLst>
              <a:gs pos="0">
                <a:schemeClr val="bg1">
                  <a:alpha val="0"/>
                </a:schemeClr>
              </a:gs>
              <a:gs pos="46000">
                <a:schemeClr val="bg1">
                  <a:alpha val="55000"/>
                </a:schemeClr>
              </a:gs>
              <a:gs pos="25000">
                <a:schemeClr val="bg1">
                  <a:alpha val="38000"/>
                </a:schemeClr>
              </a:gs>
              <a:gs pos="100000">
                <a:schemeClr val="bg1">
                  <a:alpha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49B9E4EC-594E-CE45-7042-F85169E609E8}"/>
              </a:ext>
            </a:extLst>
          </p:cNvPr>
          <p:cNvSpPr>
            <a:spLocks noGrp="1"/>
          </p:cNvSpPr>
          <p:nvPr>
            <p:ph type="ctrTitle"/>
          </p:nvPr>
        </p:nvSpPr>
        <p:spPr>
          <a:xfrm>
            <a:off x="7857999" y="1157901"/>
            <a:ext cx="4353132" cy="3200400"/>
          </a:xfrm>
        </p:spPr>
        <p:txBody>
          <a:bodyPr anchor="b">
            <a:normAutofit/>
          </a:bodyPr>
          <a:lstStyle/>
          <a:p>
            <a:r>
              <a:rPr lang="en-GB" sz="4800" dirty="0">
                <a:solidFill>
                  <a:srgbClr val="FFC000"/>
                </a:solidFill>
              </a:rPr>
              <a:t>THANK </a:t>
            </a:r>
            <a:br>
              <a:rPr lang="en-GB" sz="4800" dirty="0">
                <a:solidFill>
                  <a:srgbClr val="FFC000"/>
                </a:solidFill>
              </a:rPr>
            </a:br>
            <a:r>
              <a:rPr lang="en-GB" sz="4800" dirty="0">
                <a:solidFill>
                  <a:srgbClr val="FFC000"/>
                </a:solidFill>
              </a:rPr>
              <a:t>YOU</a:t>
            </a:r>
          </a:p>
        </p:txBody>
      </p:sp>
      <p:sp>
        <p:nvSpPr>
          <p:cNvPr id="17" name="Rectangle 16">
            <a:extLst>
              <a:ext uri="{FF2B5EF4-FFF2-40B4-BE49-F238E27FC236}">
                <a16:creationId xmlns:a16="http://schemas.microsoft.com/office/drawing/2014/main" id="{90E701D1-A34F-CF86-7316-8761C7835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1724" y="4546920"/>
            <a:ext cx="39776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77A40CA-29EC-63B7-A077-6849FA08E8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34" y="6019917"/>
            <a:ext cx="2847267" cy="491154"/>
          </a:xfrm>
          <a:prstGeom prst="rect">
            <a:avLst/>
          </a:prstGeom>
          <a:ln>
            <a:noFill/>
          </a:ln>
        </p:spPr>
      </p:pic>
      <p:pic>
        <p:nvPicPr>
          <p:cNvPr id="6" name="Picture 5">
            <a:extLst>
              <a:ext uri="{FF2B5EF4-FFF2-40B4-BE49-F238E27FC236}">
                <a16:creationId xmlns:a16="http://schemas.microsoft.com/office/drawing/2014/main" id="{3DE0AE3E-4C90-4119-5F72-2995EBFCE840}"/>
              </a:ext>
            </a:extLst>
          </p:cNvPr>
          <p:cNvPicPr>
            <a:picLocks noChangeAspect="1"/>
          </p:cNvPicPr>
          <p:nvPr/>
        </p:nvPicPr>
        <p:blipFill>
          <a:blip r:embed="rId5"/>
          <a:srcRect/>
          <a:stretch/>
        </p:blipFill>
        <p:spPr>
          <a:xfrm>
            <a:off x="9749480" y="5815452"/>
            <a:ext cx="2361115" cy="945987"/>
          </a:xfrm>
          <a:prstGeom prst="rect">
            <a:avLst/>
          </a:prstGeom>
        </p:spPr>
      </p:pic>
    </p:spTree>
    <p:extLst>
      <p:ext uri="{BB962C8B-B14F-4D97-AF65-F5344CB8AC3E}">
        <p14:creationId xmlns:p14="http://schemas.microsoft.com/office/powerpoint/2010/main" val="106848675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B89629-C693-E233-9B9F-994490125DEF}"/>
              </a:ext>
            </a:extLst>
          </p:cNvPr>
          <p:cNvSpPr/>
          <p:nvPr/>
        </p:nvSpPr>
        <p:spPr>
          <a:xfrm>
            <a:off x="0" y="0"/>
            <a:ext cx="7457089"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37FFBC9-C552-0159-6274-6BBA213EBA82}"/>
              </a:ext>
            </a:extLst>
          </p:cNvPr>
          <p:cNvSpPr/>
          <p:nvPr/>
        </p:nvSpPr>
        <p:spPr>
          <a:xfrm>
            <a:off x="216083" y="2330041"/>
            <a:ext cx="7083351" cy="2585323"/>
          </a:xfrm>
          <a:prstGeom prst="rect">
            <a:avLst/>
          </a:prstGeom>
          <a:noFill/>
        </p:spPr>
        <p:txBody>
          <a:bodyPr wrap="square">
            <a:spAutoFit/>
          </a:bodyPr>
          <a:lstStyle/>
          <a:p>
            <a:pPr algn="just" fontAlgn="base"/>
            <a:r>
              <a:rPr lang="en-GB" b="0" i="0" dirty="0">
                <a:solidFill>
                  <a:schemeClr val="bg1"/>
                </a:solidFill>
                <a:effectLst/>
                <a:latin typeface="__PT_Serif_b6c7e3"/>
              </a:rPr>
              <a:t>This year stores are stocking up with war paraphernalia: a $150 replica of Rambo’s high-tech bow and arrow, Rambo knives and an assortment of toy guns, including a semiautomatic job that squirts a stream of water 10 ft. Youngsters will soon be able to pop Rambo vitamins, and New Yorkers can send a </a:t>
            </a:r>
            <a:r>
              <a:rPr lang="en-GB" b="0" i="0" dirty="0" err="1">
                <a:solidFill>
                  <a:schemeClr val="bg1"/>
                </a:solidFill>
                <a:effectLst/>
                <a:latin typeface="__PT_Serif_b6c7e3"/>
              </a:rPr>
              <a:t>Rambogram</a:t>
            </a:r>
            <a:r>
              <a:rPr lang="en-GB" b="0" i="0" dirty="0">
                <a:solidFill>
                  <a:schemeClr val="bg1"/>
                </a:solidFill>
                <a:effectLst/>
                <a:latin typeface="__PT_Serif_b6c7e3"/>
              </a:rPr>
              <a:t>, in which a Stallone look-alike will deliver a birthday message or carry out a tough assignment like asking the boss for a raise. The U.S. Army has started hanging Rambo posters outside its recruitment offices, hoping to lure enlistees. Rambo fever is even spreading overseas. </a:t>
            </a:r>
            <a:endParaRPr lang="en-GB" sz="1600" b="0" i="0" dirty="0">
              <a:solidFill>
                <a:schemeClr val="bg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3A0194AC-AFBB-6AF3-5847-B6A4C308D4BC}"/>
              </a:ext>
            </a:extLst>
          </p:cNvPr>
          <p:cNvSpPr/>
          <p:nvPr/>
        </p:nvSpPr>
        <p:spPr>
          <a:xfrm>
            <a:off x="130834" y="681637"/>
            <a:ext cx="1626834" cy="2939266"/>
          </a:xfrm>
          <a:prstGeom prst="rect">
            <a:avLst/>
          </a:prstGeom>
          <a:ln>
            <a:noFill/>
          </a:ln>
          <a:effectLst/>
        </p:spPr>
        <p:txBody>
          <a:bodyPr wrap="square">
            <a:spAutoFit/>
          </a:bodyPr>
          <a:lstStyle/>
          <a:p>
            <a:r>
              <a:rPr lang="en-GB" sz="18500"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endParaRPr lang="en-GB" sz="18500" dirty="0">
              <a:solidFill>
                <a:srgbClr val="FFC000"/>
              </a:solidFill>
              <a:effectLst>
                <a:innerShdw blurRad="63500" dist="50800" dir="13500000">
                  <a:prstClr val="black">
                    <a:alpha val="50000"/>
                  </a:prstClr>
                </a:innerShdw>
              </a:effectLst>
            </a:endParaRPr>
          </a:p>
        </p:txBody>
      </p:sp>
      <p:sp>
        <p:nvSpPr>
          <p:cNvPr id="2" name="Title 1">
            <a:extLst>
              <a:ext uri="{FF2B5EF4-FFF2-40B4-BE49-F238E27FC236}">
                <a16:creationId xmlns:a16="http://schemas.microsoft.com/office/drawing/2014/main" id="{9D4EE26A-DEC4-284C-0B37-4FCC24D984D1}"/>
              </a:ext>
            </a:extLst>
          </p:cNvPr>
          <p:cNvSpPr>
            <a:spLocks noGrp="1"/>
          </p:cNvSpPr>
          <p:nvPr>
            <p:ph type="title" idx="4294967295"/>
          </p:nvPr>
        </p:nvSpPr>
        <p:spPr>
          <a:xfrm>
            <a:off x="216084" y="111349"/>
            <a:ext cx="10496550" cy="1179513"/>
          </a:xfrm>
          <a:ln w="15875">
            <a:noFill/>
          </a:ln>
        </p:spPr>
        <p:txBody>
          <a:bodyPr>
            <a:normAutofit fontScale="90000"/>
          </a:bodyPr>
          <a:lstStyle/>
          <a:p>
            <a:r>
              <a:rPr lang="en-GB" dirty="0">
                <a:ln w="3175">
                  <a:solidFill>
                    <a:schemeClr val="tx1"/>
                  </a:solidFill>
                </a:ln>
                <a:solidFill>
                  <a:srgbClr val="FFC000"/>
                </a:solidFill>
              </a:rPr>
              <a:t>RAMBOMANIA </a:t>
            </a:r>
            <a:br>
              <a:rPr lang="en-GB" dirty="0">
                <a:ln w="3175">
                  <a:solidFill>
                    <a:schemeClr val="tx1"/>
                  </a:solidFill>
                </a:ln>
                <a:solidFill>
                  <a:srgbClr val="FFC000"/>
                </a:solidFill>
              </a:rPr>
            </a:br>
            <a:r>
              <a:rPr lang="en-GB" dirty="0">
                <a:ln w="3175">
                  <a:solidFill>
                    <a:schemeClr val="tx1"/>
                  </a:solidFill>
                </a:ln>
                <a:solidFill>
                  <a:srgbClr val="FFC000"/>
                </a:solidFill>
              </a:rPr>
              <a:t>IN CONTEXT</a:t>
            </a:r>
          </a:p>
        </p:txBody>
      </p:sp>
      <p:sp>
        <p:nvSpPr>
          <p:cNvPr id="7" name="Rectangle 6">
            <a:extLst>
              <a:ext uri="{FF2B5EF4-FFF2-40B4-BE49-F238E27FC236}">
                <a16:creationId xmlns:a16="http://schemas.microsoft.com/office/drawing/2014/main" id="{CB74F10C-D5BF-A229-A5CB-6EAAF3942828}"/>
              </a:ext>
            </a:extLst>
          </p:cNvPr>
          <p:cNvSpPr/>
          <p:nvPr/>
        </p:nvSpPr>
        <p:spPr>
          <a:xfrm>
            <a:off x="130834" y="6348623"/>
            <a:ext cx="7083351" cy="232436"/>
          </a:xfrm>
          <a:prstGeom prst="rect">
            <a:avLst/>
          </a:prstGeom>
          <a:ln>
            <a:solidFill>
              <a:schemeClr val="bg1"/>
            </a:solidFill>
          </a:ln>
        </p:spPr>
        <p:txBody>
          <a:bodyPr wrap="square">
            <a:spAutoFit/>
          </a:bodyPr>
          <a:lstStyle/>
          <a:p>
            <a:pPr algn="just">
              <a:lnSpc>
                <a:spcPct val="125000"/>
              </a:lnSpc>
              <a:defRPr/>
            </a:pPr>
            <a:r>
              <a:rPr lang="en-GB" sz="800" dirty="0" err="1">
                <a:solidFill>
                  <a:schemeClr val="bg1"/>
                </a:solidFill>
              </a:rPr>
              <a:t>Zoglin</a:t>
            </a:r>
            <a:r>
              <a:rPr lang="en-GB" sz="800" dirty="0">
                <a:solidFill>
                  <a:schemeClr val="bg1"/>
                </a:solidFill>
              </a:rPr>
              <a:t>, Richard (1985) ‘An Outbreak of Rambomania’, </a:t>
            </a:r>
            <a:r>
              <a:rPr lang="en-GB" sz="800" i="1" dirty="0">
                <a:solidFill>
                  <a:schemeClr val="bg1"/>
                </a:solidFill>
              </a:rPr>
              <a:t>Time Magazine, </a:t>
            </a:r>
          </a:p>
        </p:txBody>
      </p:sp>
      <p:pic>
        <p:nvPicPr>
          <p:cNvPr id="6" name="Picture 5" descr="A book cover with a person standing on a metal railing&#10;&#10;Description automatically generated">
            <a:extLst>
              <a:ext uri="{FF2B5EF4-FFF2-40B4-BE49-F238E27FC236}">
                <a16:creationId xmlns:a16="http://schemas.microsoft.com/office/drawing/2014/main" id="{0E78C1EE-2254-8D70-37A9-2E09C4A108CE}"/>
              </a:ext>
            </a:extLst>
          </p:cNvPr>
          <p:cNvPicPr>
            <a:picLocks noChangeAspect="1"/>
          </p:cNvPicPr>
          <p:nvPr/>
        </p:nvPicPr>
        <p:blipFill rotWithShape="1">
          <a:blip r:embed="rId3"/>
          <a:srcRect l="23076" t="3448" r="3325"/>
          <a:stretch/>
        </p:blipFill>
        <p:spPr>
          <a:xfrm>
            <a:off x="8858250" y="0"/>
            <a:ext cx="3333749" cy="6858000"/>
          </a:xfrm>
          <a:prstGeom prst="rect">
            <a:avLst/>
          </a:prstGeom>
        </p:spPr>
      </p:pic>
      <p:sp>
        <p:nvSpPr>
          <p:cNvPr id="19" name="Rectangle 18">
            <a:extLst>
              <a:ext uri="{FF2B5EF4-FFF2-40B4-BE49-F238E27FC236}">
                <a16:creationId xmlns:a16="http://schemas.microsoft.com/office/drawing/2014/main" id="{717FA514-FAB9-4795-F127-63946D97E4D3}"/>
              </a:ext>
            </a:extLst>
          </p:cNvPr>
          <p:cNvSpPr/>
          <p:nvPr/>
        </p:nvSpPr>
        <p:spPr>
          <a:xfrm>
            <a:off x="5943682" y="4162361"/>
            <a:ext cx="1370888" cy="2939266"/>
          </a:xfrm>
          <a:prstGeom prst="rect">
            <a:avLst/>
          </a:prstGeom>
          <a:ln w="3175">
            <a:noFill/>
          </a:ln>
        </p:spPr>
        <p:txBody>
          <a:bodyPr wrap="none">
            <a:spAutoFit/>
          </a:bodyPr>
          <a:lstStyle/>
          <a:p>
            <a:r>
              <a:rPr lang="en-GB" sz="18500"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p>
        </p:txBody>
      </p:sp>
      <p:pic>
        <p:nvPicPr>
          <p:cNvPr id="22" name="Picture 21">
            <a:extLst>
              <a:ext uri="{FF2B5EF4-FFF2-40B4-BE49-F238E27FC236}">
                <a16:creationId xmlns:a16="http://schemas.microsoft.com/office/drawing/2014/main" id="{94E7D7B2-6E2D-5BE6-D03C-E4C5E5FAE39C}"/>
              </a:ext>
            </a:extLst>
          </p:cNvPr>
          <p:cNvPicPr>
            <a:picLocks noChangeAspect="1"/>
          </p:cNvPicPr>
          <p:nvPr/>
        </p:nvPicPr>
        <p:blipFill>
          <a:blip r:embed="rId4"/>
          <a:srcRect/>
          <a:stretch/>
        </p:blipFill>
        <p:spPr>
          <a:xfrm>
            <a:off x="7486941" y="0"/>
            <a:ext cx="4676483" cy="6857999"/>
          </a:xfrm>
          <a:prstGeom prst="rect">
            <a:avLst/>
          </a:prstGeom>
        </p:spPr>
      </p:pic>
    </p:spTree>
    <p:extLst>
      <p:ext uri="{BB962C8B-B14F-4D97-AF65-F5344CB8AC3E}">
        <p14:creationId xmlns:p14="http://schemas.microsoft.com/office/powerpoint/2010/main" val="3064027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B89629-C693-E233-9B9F-994490125DEF}"/>
              </a:ext>
            </a:extLst>
          </p:cNvPr>
          <p:cNvSpPr/>
          <p:nvPr/>
        </p:nvSpPr>
        <p:spPr>
          <a:xfrm>
            <a:off x="-1" y="0"/>
            <a:ext cx="7389393"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037FFBC9-C552-0159-6274-6BBA213EBA82}"/>
              </a:ext>
            </a:extLst>
          </p:cNvPr>
          <p:cNvSpPr/>
          <p:nvPr/>
        </p:nvSpPr>
        <p:spPr>
          <a:xfrm>
            <a:off x="216083" y="2330041"/>
            <a:ext cx="6673447" cy="923330"/>
          </a:xfrm>
          <a:prstGeom prst="rect">
            <a:avLst/>
          </a:prstGeom>
          <a:noFill/>
        </p:spPr>
        <p:txBody>
          <a:bodyPr wrap="square">
            <a:spAutoFit/>
          </a:bodyPr>
          <a:lstStyle/>
          <a:p>
            <a:pPr algn="l" fontAlgn="base"/>
            <a:r>
              <a:rPr lang="en-GB" dirty="0">
                <a:solidFill>
                  <a:schemeClr val="bg1"/>
                </a:solidFill>
                <a:latin typeface="Aptos" panose="020B0004020202020204" pitchFamily="34" charset="0"/>
                <a:ea typeface="Aptos" panose="020B0004020202020204" pitchFamily="34" charset="0"/>
                <a:cs typeface="Times New Roman" panose="02020603050405020304" pitchFamily="18" charset="0"/>
              </a:rPr>
              <a:t>C</a:t>
            </a:r>
            <a:r>
              <a:rPr lang="en-GB"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onventional perceptions and clichés about the Rambo series are drawn almost entirely from the second of the […] films, which scored by far the highest returns at the box office</a:t>
            </a:r>
            <a:r>
              <a:rPr lang="en-GB" sz="1600" dirty="0">
                <a:solidFill>
                  <a:schemeClr val="bg1"/>
                </a:solidFill>
                <a:effectLst/>
              </a:rPr>
              <a:t> </a:t>
            </a:r>
            <a:endParaRPr lang="en-GB" sz="1600" b="0" i="0" dirty="0">
              <a:solidFill>
                <a:schemeClr val="bg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3A0194AC-AFBB-6AF3-5847-B6A4C308D4BC}"/>
              </a:ext>
            </a:extLst>
          </p:cNvPr>
          <p:cNvSpPr/>
          <p:nvPr/>
        </p:nvSpPr>
        <p:spPr>
          <a:xfrm>
            <a:off x="130834" y="788275"/>
            <a:ext cx="1626834" cy="2939266"/>
          </a:xfrm>
          <a:prstGeom prst="rect">
            <a:avLst/>
          </a:prstGeom>
          <a:ln>
            <a:noFill/>
          </a:ln>
          <a:effectLst/>
        </p:spPr>
        <p:txBody>
          <a:bodyPr wrap="square">
            <a:spAutoFit/>
          </a:bodyPr>
          <a:lstStyle/>
          <a:p>
            <a:r>
              <a:rPr lang="en-GB" sz="18500"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endParaRPr lang="en-GB" sz="18500" dirty="0">
              <a:solidFill>
                <a:srgbClr val="FFC000"/>
              </a:solidFill>
              <a:effectLst>
                <a:innerShdw blurRad="63500" dist="50800" dir="13500000">
                  <a:prstClr val="black">
                    <a:alpha val="50000"/>
                  </a:prstClr>
                </a:innerShdw>
              </a:effectLst>
            </a:endParaRPr>
          </a:p>
        </p:txBody>
      </p:sp>
      <p:sp>
        <p:nvSpPr>
          <p:cNvPr id="2" name="Title 1">
            <a:extLst>
              <a:ext uri="{FF2B5EF4-FFF2-40B4-BE49-F238E27FC236}">
                <a16:creationId xmlns:a16="http://schemas.microsoft.com/office/drawing/2014/main" id="{9D4EE26A-DEC4-284C-0B37-4FCC24D984D1}"/>
              </a:ext>
            </a:extLst>
          </p:cNvPr>
          <p:cNvSpPr>
            <a:spLocks noGrp="1"/>
          </p:cNvSpPr>
          <p:nvPr>
            <p:ph type="title" idx="4294967295"/>
          </p:nvPr>
        </p:nvSpPr>
        <p:spPr>
          <a:xfrm>
            <a:off x="216084" y="111349"/>
            <a:ext cx="10496550" cy="1179513"/>
          </a:xfrm>
          <a:ln w="15875">
            <a:noFill/>
          </a:ln>
        </p:spPr>
        <p:txBody>
          <a:bodyPr>
            <a:normAutofit fontScale="90000"/>
          </a:bodyPr>
          <a:lstStyle/>
          <a:p>
            <a:r>
              <a:rPr lang="en-GB" dirty="0">
                <a:ln w="3175">
                  <a:solidFill>
                    <a:schemeClr val="tx1"/>
                  </a:solidFill>
                </a:ln>
                <a:solidFill>
                  <a:srgbClr val="FFC000"/>
                </a:solidFill>
              </a:rPr>
              <a:t>COMPLICATING </a:t>
            </a:r>
            <a:br>
              <a:rPr lang="en-GB" dirty="0">
                <a:ln w="3175">
                  <a:solidFill>
                    <a:schemeClr val="tx1"/>
                  </a:solidFill>
                </a:ln>
                <a:solidFill>
                  <a:srgbClr val="FFC000"/>
                </a:solidFill>
              </a:rPr>
            </a:br>
            <a:r>
              <a:rPr lang="en-GB" dirty="0">
                <a:ln w="3175">
                  <a:solidFill>
                    <a:schemeClr val="tx1"/>
                  </a:solidFill>
                </a:ln>
                <a:solidFill>
                  <a:srgbClr val="FFC000"/>
                </a:solidFill>
              </a:rPr>
              <a:t>STALLONE’S RAMBO</a:t>
            </a:r>
          </a:p>
        </p:txBody>
      </p:sp>
      <p:sp>
        <p:nvSpPr>
          <p:cNvPr id="7" name="Rectangle 6">
            <a:extLst>
              <a:ext uri="{FF2B5EF4-FFF2-40B4-BE49-F238E27FC236}">
                <a16:creationId xmlns:a16="http://schemas.microsoft.com/office/drawing/2014/main" id="{CB74F10C-D5BF-A229-A5CB-6EAAF3942828}"/>
              </a:ext>
            </a:extLst>
          </p:cNvPr>
          <p:cNvSpPr/>
          <p:nvPr/>
        </p:nvSpPr>
        <p:spPr>
          <a:xfrm>
            <a:off x="216083" y="3371184"/>
            <a:ext cx="6779042" cy="233445"/>
          </a:xfrm>
          <a:prstGeom prst="rect">
            <a:avLst/>
          </a:prstGeom>
          <a:ln>
            <a:solidFill>
              <a:schemeClr val="bg1"/>
            </a:solidFill>
          </a:ln>
        </p:spPr>
        <p:txBody>
          <a:bodyPr wrap="square">
            <a:spAutoFit/>
          </a:bodyPr>
          <a:lstStyle/>
          <a:p>
            <a:pPr algn="just">
              <a:lnSpc>
                <a:spcPct val="125000"/>
              </a:lnSpc>
              <a:defRPr/>
            </a:pPr>
            <a:r>
              <a:rPr lang="en-GB" sz="800" dirty="0">
                <a:solidFill>
                  <a:schemeClr val="bg1"/>
                </a:solidFill>
              </a:rPr>
              <a:t>Faludi, Susan (2000) </a:t>
            </a:r>
            <a:r>
              <a:rPr lang="en-GB" sz="800" i="1" dirty="0">
                <a:solidFill>
                  <a:schemeClr val="bg1"/>
                </a:solidFill>
              </a:rPr>
              <a:t>Stiffed: The Betrayal of the American Man</a:t>
            </a:r>
            <a:r>
              <a:rPr lang="en-GB" sz="800" dirty="0">
                <a:solidFill>
                  <a:schemeClr val="bg1"/>
                </a:solidFill>
              </a:rPr>
              <a:t>, New York: William Morrow &amp; Co.</a:t>
            </a:r>
            <a:endParaRPr lang="en-GB" sz="1050" dirty="0">
              <a:solidFill>
                <a:schemeClr val="bg1"/>
              </a:solidFill>
              <a:cs typeface="Arial" charset="0"/>
            </a:endParaRPr>
          </a:p>
        </p:txBody>
      </p:sp>
      <p:pic>
        <p:nvPicPr>
          <p:cNvPr id="6" name="Picture 5" descr="A book cover with a person standing on a metal railing&#10;&#10;Description automatically generated">
            <a:extLst>
              <a:ext uri="{FF2B5EF4-FFF2-40B4-BE49-F238E27FC236}">
                <a16:creationId xmlns:a16="http://schemas.microsoft.com/office/drawing/2014/main" id="{0E78C1EE-2254-8D70-37A9-2E09C4A108CE}"/>
              </a:ext>
            </a:extLst>
          </p:cNvPr>
          <p:cNvPicPr>
            <a:picLocks noChangeAspect="1"/>
          </p:cNvPicPr>
          <p:nvPr/>
        </p:nvPicPr>
        <p:blipFill rotWithShape="1">
          <a:blip r:embed="rId3"/>
          <a:srcRect l="23076" t="3448" r="3325"/>
          <a:stretch/>
        </p:blipFill>
        <p:spPr>
          <a:xfrm>
            <a:off x="7417488" y="0"/>
            <a:ext cx="4774511" cy="6857999"/>
          </a:xfrm>
          <a:prstGeom prst="rect">
            <a:avLst/>
          </a:prstGeom>
        </p:spPr>
      </p:pic>
      <p:sp>
        <p:nvSpPr>
          <p:cNvPr id="17" name="Rectangle 16">
            <a:extLst>
              <a:ext uri="{FF2B5EF4-FFF2-40B4-BE49-F238E27FC236}">
                <a16:creationId xmlns:a16="http://schemas.microsoft.com/office/drawing/2014/main" id="{EC3DF828-D7E8-2C4D-83E5-D6133188AD41}"/>
              </a:ext>
            </a:extLst>
          </p:cNvPr>
          <p:cNvSpPr/>
          <p:nvPr/>
        </p:nvSpPr>
        <p:spPr>
          <a:xfrm>
            <a:off x="216083" y="3878444"/>
            <a:ext cx="6673447" cy="1477328"/>
          </a:xfrm>
          <a:prstGeom prst="rect">
            <a:avLst/>
          </a:prstGeom>
          <a:noFill/>
        </p:spPr>
        <p:txBody>
          <a:bodyPr wrap="square">
            <a:spAutoFit/>
          </a:bodyPr>
          <a:lstStyle/>
          <a:p>
            <a:pPr algn="l" fontAlgn="base"/>
            <a:r>
              <a:rPr lang="en-GB" dirty="0">
                <a:solidFill>
                  <a:schemeClr val="bg1"/>
                </a:solidFill>
                <a:latin typeface="Aptos" panose="020B0004020202020204" pitchFamily="34" charset="0"/>
                <a:ea typeface="Aptos" panose="020B0004020202020204" pitchFamily="34" charset="0"/>
                <a:cs typeface="Times New Roman" panose="02020603050405020304" pitchFamily="18" charset="0"/>
              </a:rPr>
              <a:t>A</a:t>
            </a:r>
            <a:r>
              <a:rPr lang="en-GB"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son who grew up and out of his father’s control.</a:t>
            </a:r>
            <a:r>
              <a:rPr lang="en-GB" dirty="0">
                <a:solidFill>
                  <a:schemeClr val="bg1"/>
                </a:solidFill>
                <a:effectLst/>
              </a:rPr>
              <a:t> </a:t>
            </a:r>
          </a:p>
          <a:p>
            <a:pPr algn="l" fontAlgn="base"/>
            <a:endParaRPr lang="en-GB"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algn="l" fontAlgn="base"/>
            <a:r>
              <a:rPr lang="en-GB" dirty="0">
                <a:solidFill>
                  <a:schemeClr val="bg1"/>
                </a:solidFill>
                <a:latin typeface="Aptos" panose="020B0004020202020204" pitchFamily="34" charset="0"/>
                <a:ea typeface="Aptos" panose="020B0004020202020204" pitchFamily="34" charset="0"/>
                <a:cs typeface="Times New Roman" panose="02020603050405020304" pitchFamily="18" charset="0"/>
              </a:rPr>
              <a:t>C</a:t>
            </a:r>
            <a:r>
              <a:rPr lang="en-GB"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omplicated, troubled, indeed haunted, too often misunderstood. [Suggesting that] If you’ve heard about him but haven’t met him before, he’s about to surprise you </a:t>
            </a:r>
            <a:endParaRPr lang="en-GB" sz="1600" b="0" i="0" dirty="0">
              <a:solidFill>
                <a:schemeClr val="bg1"/>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717FA514-FAB9-4795-F127-63946D97E4D3}"/>
              </a:ext>
            </a:extLst>
          </p:cNvPr>
          <p:cNvSpPr/>
          <p:nvPr/>
        </p:nvSpPr>
        <p:spPr>
          <a:xfrm>
            <a:off x="5768573" y="4617108"/>
            <a:ext cx="1370888" cy="2939266"/>
          </a:xfrm>
          <a:prstGeom prst="rect">
            <a:avLst/>
          </a:prstGeom>
          <a:ln w="3175">
            <a:noFill/>
          </a:ln>
        </p:spPr>
        <p:txBody>
          <a:bodyPr wrap="none">
            <a:spAutoFit/>
          </a:bodyPr>
          <a:lstStyle/>
          <a:p>
            <a:r>
              <a:rPr lang="en-GB" sz="18500"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p>
        </p:txBody>
      </p:sp>
      <p:sp>
        <p:nvSpPr>
          <p:cNvPr id="20" name="Rectangle 19">
            <a:extLst>
              <a:ext uri="{FF2B5EF4-FFF2-40B4-BE49-F238E27FC236}">
                <a16:creationId xmlns:a16="http://schemas.microsoft.com/office/drawing/2014/main" id="{8AF616D9-0236-0C92-509D-9DEC28539ED0}"/>
              </a:ext>
            </a:extLst>
          </p:cNvPr>
          <p:cNvSpPr/>
          <p:nvPr/>
        </p:nvSpPr>
        <p:spPr>
          <a:xfrm>
            <a:off x="216083" y="6368251"/>
            <a:ext cx="6673446" cy="232436"/>
          </a:xfrm>
          <a:prstGeom prst="rect">
            <a:avLst/>
          </a:prstGeom>
          <a:ln>
            <a:solidFill>
              <a:schemeClr val="bg1"/>
            </a:solidFill>
          </a:ln>
        </p:spPr>
        <p:txBody>
          <a:bodyPr wrap="square">
            <a:spAutoFit/>
          </a:bodyPr>
          <a:lstStyle/>
          <a:p>
            <a:pPr algn="just">
              <a:lnSpc>
                <a:spcPct val="125000"/>
              </a:lnSpc>
              <a:defRPr/>
            </a:pPr>
            <a:r>
              <a:rPr lang="en-GB" sz="800" dirty="0">
                <a:solidFill>
                  <a:schemeClr val="bg1"/>
                </a:solidFill>
              </a:rPr>
              <a:t>Morrell, David (2000) </a:t>
            </a:r>
            <a:r>
              <a:rPr lang="en-GB" sz="800" i="1" dirty="0">
                <a:solidFill>
                  <a:schemeClr val="bg1"/>
                </a:solidFill>
              </a:rPr>
              <a:t>First Blood</a:t>
            </a:r>
            <a:r>
              <a:rPr lang="en-GB" sz="800" dirty="0">
                <a:solidFill>
                  <a:schemeClr val="bg1"/>
                </a:solidFill>
              </a:rPr>
              <a:t>, New York: Grand Central Publishing. </a:t>
            </a:r>
            <a:endParaRPr lang="en-GB" sz="1050" dirty="0">
              <a:solidFill>
                <a:schemeClr val="bg1"/>
              </a:solidFill>
              <a:cs typeface="Arial" charset="0"/>
            </a:endParaRPr>
          </a:p>
        </p:txBody>
      </p:sp>
    </p:spTree>
    <p:extLst>
      <p:ext uri="{BB962C8B-B14F-4D97-AF65-F5344CB8AC3E}">
        <p14:creationId xmlns:p14="http://schemas.microsoft.com/office/powerpoint/2010/main" val="4167311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B89629-C693-E233-9B9F-994490125DEF}"/>
              </a:ext>
            </a:extLst>
          </p:cNvPr>
          <p:cNvSpPr/>
          <p:nvPr/>
        </p:nvSpPr>
        <p:spPr>
          <a:xfrm>
            <a:off x="0" y="-57151"/>
            <a:ext cx="748630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37FFBC9-C552-0159-6274-6BBA213EBA82}"/>
              </a:ext>
            </a:extLst>
          </p:cNvPr>
          <p:cNvSpPr/>
          <p:nvPr/>
        </p:nvSpPr>
        <p:spPr>
          <a:xfrm>
            <a:off x="216083" y="2644371"/>
            <a:ext cx="7083351" cy="2800767"/>
          </a:xfrm>
          <a:prstGeom prst="rect">
            <a:avLst/>
          </a:prstGeom>
          <a:noFill/>
        </p:spPr>
        <p:txBody>
          <a:bodyPr wrap="square">
            <a:spAutoFit/>
          </a:bodyPr>
          <a:lstStyle/>
          <a:p>
            <a:pPr algn="just" fontAlgn="base"/>
            <a:r>
              <a:rPr lang="en-GB" sz="16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Rambo II </a:t>
            </a:r>
            <a:r>
              <a:rPr lang="en-GB" sz="16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attempts no stronger assertion of the MIA issue or takes no more radical stance on their political handling of the Vietnam War itself than did either </a:t>
            </a:r>
            <a:r>
              <a:rPr lang="en-GB" sz="16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Uncommon Valor </a:t>
            </a:r>
            <a:r>
              <a:rPr lang="en-GB" sz="16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or </a:t>
            </a:r>
            <a:r>
              <a:rPr lang="en-GB" sz="16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Missing in Action</a:t>
            </a:r>
            <a:r>
              <a:rPr lang="en-GB" sz="16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yet because of the visibility of its star and its incredible box-office popularity it became a catchword of eighties social history whenever an Vietnam War issue was raised. However, of all of these films, Rambo II is the one that has been most widely recognized as an intentional comic book characterization (96). </a:t>
            </a:r>
          </a:p>
          <a:p>
            <a:pPr algn="just" fontAlgn="base"/>
            <a:endParaRPr lang="en-GB" sz="16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algn="just" fontAlgn="base"/>
            <a:r>
              <a:rPr lang="en-GB" sz="16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As their comic book designation implies, the majority of these films approach the complex problem of “coming home” from an exploitative and simplistic fantasy perspective</a:t>
            </a:r>
            <a:endParaRPr lang="en-GB" sz="1400" b="0" i="0" dirty="0">
              <a:solidFill>
                <a:schemeClr val="bg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3A0194AC-AFBB-6AF3-5847-B6A4C308D4BC}"/>
              </a:ext>
            </a:extLst>
          </p:cNvPr>
          <p:cNvSpPr/>
          <p:nvPr/>
        </p:nvSpPr>
        <p:spPr>
          <a:xfrm>
            <a:off x="145122" y="1129739"/>
            <a:ext cx="1626834" cy="2939266"/>
          </a:xfrm>
          <a:prstGeom prst="rect">
            <a:avLst/>
          </a:prstGeom>
          <a:ln>
            <a:noFill/>
          </a:ln>
          <a:effectLst/>
        </p:spPr>
        <p:txBody>
          <a:bodyPr wrap="square">
            <a:spAutoFit/>
          </a:bodyPr>
          <a:lstStyle/>
          <a:p>
            <a:r>
              <a:rPr lang="en-GB" sz="18500"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endParaRPr lang="en-GB" sz="18500" dirty="0">
              <a:solidFill>
                <a:srgbClr val="FFC000"/>
              </a:solidFill>
              <a:effectLst>
                <a:innerShdw blurRad="63500" dist="50800" dir="13500000">
                  <a:prstClr val="black">
                    <a:alpha val="50000"/>
                  </a:prstClr>
                </a:innerShdw>
              </a:effectLst>
            </a:endParaRPr>
          </a:p>
        </p:txBody>
      </p:sp>
      <p:sp>
        <p:nvSpPr>
          <p:cNvPr id="2" name="Title 1">
            <a:extLst>
              <a:ext uri="{FF2B5EF4-FFF2-40B4-BE49-F238E27FC236}">
                <a16:creationId xmlns:a16="http://schemas.microsoft.com/office/drawing/2014/main" id="{9D4EE26A-DEC4-284C-0B37-4FCC24D984D1}"/>
              </a:ext>
            </a:extLst>
          </p:cNvPr>
          <p:cNvSpPr>
            <a:spLocks noGrp="1"/>
          </p:cNvSpPr>
          <p:nvPr>
            <p:ph type="title" idx="4294967295"/>
          </p:nvPr>
        </p:nvSpPr>
        <p:spPr>
          <a:xfrm>
            <a:off x="216084" y="239941"/>
            <a:ext cx="10496550" cy="1179513"/>
          </a:xfrm>
          <a:ln w="15875">
            <a:noFill/>
          </a:ln>
        </p:spPr>
        <p:txBody>
          <a:bodyPr>
            <a:normAutofit fontScale="90000"/>
          </a:bodyPr>
          <a:lstStyle/>
          <a:p>
            <a:r>
              <a:rPr lang="en-GB" dirty="0">
                <a:ln w="3175">
                  <a:solidFill>
                    <a:schemeClr val="tx1"/>
                  </a:solidFill>
                </a:ln>
                <a:solidFill>
                  <a:srgbClr val="FFC000"/>
                </a:solidFill>
              </a:rPr>
              <a:t>RAMBO AS PART OF THE </a:t>
            </a:r>
            <a:br>
              <a:rPr lang="en-GB" dirty="0">
                <a:ln w="3175">
                  <a:solidFill>
                    <a:schemeClr val="tx1"/>
                  </a:solidFill>
                </a:ln>
                <a:solidFill>
                  <a:srgbClr val="FFC000"/>
                </a:solidFill>
              </a:rPr>
            </a:br>
            <a:r>
              <a:rPr lang="en-GB" dirty="0">
                <a:ln w="3175">
                  <a:solidFill>
                    <a:schemeClr val="tx1"/>
                  </a:solidFill>
                </a:ln>
                <a:solidFill>
                  <a:srgbClr val="FFC000"/>
                </a:solidFill>
              </a:rPr>
              <a:t>COMIC BOOK “COMING HOME” </a:t>
            </a:r>
            <a:br>
              <a:rPr lang="en-GB" dirty="0">
                <a:ln w="3175">
                  <a:solidFill>
                    <a:schemeClr val="tx1"/>
                  </a:solidFill>
                </a:ln>
                <a:solidFill>
                  <a:srgbClr val="FFC000"/>
                </a:solidFill>
              </a:rPr>
            </a:br>
            <a:r>
              <a:rPr lang="en-GB" dirty="0">
                <a:ln w="3175">
                  <a:solidFill>
                    <a:schemeClr val="tx1"/>
                  </a:solidFill>
                </a:ln>
                <a:solidFill>
                  <a:srgbClr val="FFC000"/>
                </a:solidFill>
              </a:rPr>
              <a:t>NARRATIVES</a:t>
            </a:r>
          </a:p>
        </p:txBody>
      </p:sp>
      <p:sp>
        <p:nvSpPr>
          <p:cNvPr id="7" name="Rectangle 6">
            <a:extLst>
              <a:ext uri="{FF2B5EF4-FFF2-40B4-BE49-F238E27FC236}">
                <a16:creationId xmlns:a16="http://schemas.microsoft.com/office/drawing/2014/main" id="{CB74F10C-D5BF-A229-A5CB-6EAAF3942828}"/>
              </a:ext>
            </a:extLst>
          </p:cNvPr>
          <p:cNvSpPr/>
          <p:nvPr/>
        </p:nvSpPr>
        <p:spPr>
          <a:xfrm>
            <a:off x="216083" y="6156895"/>
            <a:ext cx="7083351" cy="232436"/>
          </a:xfrm>
          <a:prstGeom prst="rect">
            <a:avLst/>
          </a:prstGeom>
          <a:ln>
            <a:solidFill>
              <a:schemeClr val="bg1"/>
            </a:solidFill>
          </a:ln>
        </p:spPr>
        <p:txBody>
          <a:bodyPr wrap="square">
            <a:spAutoFit/>
          </a:bodyPr>
          <a:lstStyle/>
          <a:p>
            <a:pPr algn="just">
              <a:lnSpc>
                <a:spcPct val="125000"/>
              </a:lnSpc>
              <a:defRPr/>
            </a:pPr>
            <a:r>
              <a:rPr lang="en-GB" sz="800" dirty="0">
                <a:solidFill>
                  <a:schemeClr val="bg1"/>
                </a:solidFill>
              </a:rPr>
              <a:t>Palmer, William J. (1993) </a:t>
            </a:r>
            <a:r>
              <a:rPr lang="en-GB" sz="800" i="1" dirty="0">
                <a:solidFill>
                  <a:schemeClr val="bg1"/>
                </a:solidFill>
              </a:rPr>
              <a:t>Films of the Eighties: A Social History, </a:t>
            </a:r>
            <a:r>
              <a:rPr lang="en-GB" sz="800" dirty="0">
                <a:solidFill>
                  <a:schemeClr val="bg1"/>
                </a:solidFill>
              </a:rPr>
              <a:t>Carbondale, Illinois: Southern Illinois University Press .</a:t>
            </a:r>
          </a:p>
        </p:txBody>
      </p:sp>
      <p:sp>
        <p:nvSpPr>
          <p:cNvPr id="19" name="Rectangle 18">
            <a:extLst>
              <a:ext uri="{FF2B5EF4-FFF2-40B4-BE49-F238E27FC236}">
                <a16:creationId xmlns:a16="http://schemas.microsoft.com/office/drawing/2014/main" id="{717FA514-FAB9-4795-F127-63946D97E4D3}"/>
              </a:ext>
            </a:extLst>
          </p:cNvPr>
          <p:cNvSpPr/>
          <p:nvPr/>
        </p:nvSpPr>
        <p:spPr>
          <a:xfrm>
            <a:off x="5928546" y="4631804"/>
            <a:ext cx="1370888" cy="2939266"/>
          </a:xfrm>
          <a:prstGeom prst="rect">
            <a:avLst/>
          </a:prstGeom>
          <a:ln w="3175">
            <a:noFill/>
          </a:ln>
        </p:spPr>
        <p:txBody>
          <a:bodyPr wrap="none">
            <a:spAutoFit/>
          </a:bodyPr>
          <a:lstStyle/>
          <a:p>
            <a:r>
              <a:rPr lang="en-GB" sz="18500"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p>
        </p:txBody>
      </p:sp>
      <p:pic>
        <p:nvPicPr>
          <p:cNvPr id="8" name="Picture 7" descr="A movie poster of a person carrying a person&#10;&#10;Description automatically generated">
            <a:extLst>
              <a:ext uri="{FF2B5EF4-FFF2-40B4-BE49-F238E27FC236}">
                <a16:creationId xmlns:a16="http://schemas.microsoft.com/office/drawing/2014/main" id="{4FD08F42-06B3-AF04-37AF-0C55C08F6162}"/>
              </a:ext>
            </a:extLst>
          </p:cNvPr>
          <p:cNvPicPr>
            <a:picLocks noChangeAspect="1"/>
          </p:cNvPicPr>
          <p:nvPr/>
        </p:nvPicPr>
        <p:blipFill>
          <a:blip r:embed="rId3"/>
          <a:stretch>
            <a:fillRect/>
          </a:stretch>
        </p:blipFill>
        <p:spPr>
          <a:xfrm>
            <a:off x="7486302" y="0"/>
            <a:ext cx="4705697" cy="6858000"/>
          </a:xfrm>
          <a:prstGeom prst="rect">
            <a:avLst/>
          </a:prstGeom>
          <a:ln w="25400">
            <a:solidFill>
              <a:schemeClr val="bg1"/>
            </a:solidFill>
          </a:ln>
        </p:spPr>
      </p:pic>
    </p:spTree>
    <p:extLst>
      <p:ext uri="{BB962C8B-B14F-4D97-AF65-F5344CB8AC3E}">
        <p14:creationId xmlns:p14="http://schemas.microsoft.com/office/powerpoint/2010/main" val="3441542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B89629-C693-E233-9B9F-994490125DEF}"/>
              </a:ext>
            </a:extLst>
          </p:cNvPr>
          <p:cNvSpPr/>
          <p:nvPr/>
        </p:nvSpPr>
        <p:spPr>
          <a:xfrm>
            <a:off x="-1" y="0"/>
            <a:ext cx="7389393"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37FFBC9-C552-0159-6274-6BBA213EBA82}"/>
              </a:ext>
            </a:extLst>
          </p:cNvPr>
          <p:cNvSpPr/>
          <p:nvPr/>
        </p:nvSpPr>
        <p:spPr>
          <a:xfrm>
            <a:off x="216084" y="2130015"/>
            <a:ext cx="6673446" cy="3477875"/>
          </a:xfrm>
          <a:prstGeom prst="rect">
            <a:avLst/>
          </a:prstGeom>
          <a:noFill/>
        </p:spPr>
        <p:txBody>
          <a:bodyPr wrap="square">
            <a:spAutoFit/>
          </a:bodyPr>
          <a:lstStyle/>
          <a:p>
            <a:pPr algn="just" fontAlgn="base"/>
            <a:r>
              <a:rPr lang="en-GB" dirty="0">
                <a:solidFill>
                  <a:schemeClr val="bg1"/>
                </a:solidFill>
                <a:latin typeface="Aptos" panose="020B0004020202020204" pitchFamily="34" charset="0"/>
                <a:ea typeface="Aptos" panose="020B0004020202020204" pitchFamily="34" charset="0"/>
                <a:cs typeface="Times New Roman" panose="02020603050405020304" pitchFamily="18" charset="0"/>
              </a:rPr>
              <a:t>Unless we assume that all audiences were right-wing revisionists, the pleasures of Rambo are mainly to be derived from factors other than its politics. </a:t>
            </a:r>
          </a:p>
          <a:p>
            <a:pPr algn="just" fontAlgn="base"/>
            <a:endParaRPr lang="en-GB"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algn="just" fontAlgn="base"/>
            <a:r>
              <a:rPr lang="en-GB" dirty="0">
                <a:solidFill>
                  <a:schemeClr val="bg1"/>
                </a:solidFill>
                <a:latin typeface="Aptos" panose="020B0004020202020204" pitchFamily="34" charset="0"/>
                <a:ea typeface="Aptos" panose="020B0004020202020204" pitchFamily="34" charset="0"/>
                <a:cs typeface="Times New Roman" panose="02020603050405020304" pitchFamily="18" charset="0"/>
              </a:rPr>
              <a:t>T</a:t>
            </a:r>
            <a:r>
              <a:rPr lang="en-GB"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he success of Rambo is due mainly to the pleasures of the action-adventure movie … i</a:t>
            </a:r>
            <a:r>
              <a:rPr lang="en-GB" sz="1600" dirty="0">
                <a:solidFill>
                  <a:schemeClr val="bg1"/>
                </a:solidFill>
              </a:rPr>
              <a:t>t belongs to a lineage of action-adventure films that also includes the likes of </a:t>
            </a:r>
            <a:r>
              <a:rPr lang="en-GB" sz="1600" i="1" dirty="0">
                <a:solidFill>
                  <a:schemeClr val="bg1"/>
                </a:solidFill>
              </a:rPr>
              <a:t>The Last of the Mohicans, Gunga Din, The Vikings </a:t>
            </a:r>
            <a:r>
              <a:rPr lang="en-GB" sz="1600" dirty="0">
                <a:solidFill>
                  <a:schemeClr val="bg1"/>
                </a:solidFill>
              </a:rPr>
              <a:t>and </a:t>
            </a:r>
            <a:r>
              <a:rPr lang="en-GB" sz="1600" i="1" dirty="0">
                <a:solidFill>
                  <a:schemeClr val="bg1"/>
                </a:solidFill>
              </a:rPr>
              <a:t>The Professionals. </a:t>
            </a:r>
            <a:endParaRPr lang="en-GB" sz="1600" b="0" i="1" dirty="0">
              <a:solidFill>
                <a:schemeClr val="bg1"/>
              </a:solidFill>
              <a:effectLst/>
              <a:latin typeface="Arial" panose="020B0604020202020204" pitchFamily="34" charset="0"/>
            </a:endParaRPr>
          </a:p>
          <a:p>
            <a:pPr algn="just" fontAlgn="base"/>
            <a:endParaRPr lang="en-GB" sz="1600" dirty="0">
              <a:solidFill>
                <a:schemeClr val="bg1"/>
              </a:solidFill>
              <a:latin typeface="Arial" panose="020B0604020202020204" pitchFamily="34" charset="0"/>
            </a:endParaRPr>
          </a:p>
          <a:p>
            <a:pPr algn="just" fontAlgn="base"/>
            <a:r>
              <a:rPr lang="en-GB" sz="1600" dirty="0">
                <a:solidFill>
                  <a:schemeClr val="bg1"/>
                </a:solidFill>
              </a:rPr>
              <a:t>Rambo himself is nothing if not a late twentieth-century version of the frontier scout ‘Hawkeye’ in James Fenimore Cooper’s Leatherstocking tales. Like Hawkeye, an Englishman who </a:t>
            </a:r>
          </a:p>
          <a:p>
            <a:pPr algn="just" fontAlgn="base"/>
            <a:r>
              <a:rPr lang="en-GB" sz="1600" dirty="0">
                <a:solidFill>
                  <a:schemeClr val="bg1"/>
                </a:solidFill>
              </a:rPr>
              <a:t>has gone native, Rambo is a ‘noble savage’.</a:t>
            </a:r>
            <a:endParaRPr lang="en-GB" sz="1600" b="0" i="0" dirty="0">
              <a:solidFill>
                <a:schemeClr val="bg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3A0194AC-AFBB-6AF3-5847-B6A4C308D4BC}"/>
              </a:ext>
            </a:extLst>
          </p:cNvPr>
          <p:cNvSpPr/>
          <p:nvPr/>
        </p:nvSpPr>
        <p:spPr>
          <a:xfrm>
            <a:off x="130834" y="616821"/>
            <a:ext cx="1626834" cy="2939266"/>
          </a:xfrm>
          <a:prstGeom prst="rect">
            <a:avLst/>
          </a:prstGeom>
          <a:ln>
            <a:noFill/>
          </a:ln>
          <a:effectLst/>
        </p:spPr>
        <p:txBody>
          <a:bodyPr wrap="square">
            <a:spAutoFit/>
          </a:bodyPr>
          <a:lstStyle/>
          <a:p>
            <a:r>
              <a:rPr lang="en-GB" sz="18500"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endParaRPr lang="en-GB" sz="18500" dirty="0">
              <a:solidFill>
                <a:srgbClr val="FFC000"/>
              </a:solidFill>
              <a:effectLst>
                <a:innerShdw blurRad="63500" dist="50800" dir="13500000">
                  <a:prstClr val="black">
                    <a:alpha val="50000"/>
                  </a:prstClr>
                </a:innerShdw>
              </a:effectLst>
            </a:endParaRPr>
          </a:p>
        </p:txBody>
      </p:sp>
      <p:sp>
        <p:nvSpPr>
          <p:cNvPr id="2" name="Title 1">
            <a:extLst>
              <a:ext uri="{FF2B5EF4-FFF2-40B4-BE49-F238E27FC236}">
                <a16:creationId xmlns:a16="http://schemas.microsoft.com/office/drawing/2014/main" id="{9D4EE26A-DEC4-284C-0B37-4FCC24D984D1}"/>
              </a:ext>
            </a:extLst>
          </p:cNvPr>
          <p:cNvSpPr>
            <a:spLocks noGrp="1"/>
          </p:cNvSpPr>
          <p:nvPr>
            <p:ph type="title" idx="4294967295"/>
          </p:nvPr>
        </p:nvSpPr>
        <p:spPr>
          <a:xfrm>
            <a:off x="216084" y="111349"/>
            <a:ext cx="10496550" cy="1179513"/>
          </a:xfrm>
          <a:ln w="15875">
            <a:noFill/>
          </a:ln>
        </p:spPr>
        <p:txBody>
          <a:bodyPr>
            <a:normAutofit fontScale="90000"/>
          </a:bodyPr>
          <a:lstStyle/>
          <a:p>
            <a:r>
              <a:rPr lang="en-GB" dirty="0">
                <a:ln w="3175">
                  <a:solidFill>
                    <a:schemeClr val="tx1"/>
                  </a:solidFill>
                </a:ln>
                <a:solidFill>
                  <a:srgbClr val="FFC000"/>
                </a:solidFill>
              </a:rPr>
              <a:t>THE PLEASURES </a:t>
            </a:r>
            <a:br>
              <a:rPr lang="en-GB" dirty="0">
                <a:ln w="3175">
                  <a:solidFill>
                    <a:schemeClr val="tx1"/>
                  </a:solidFill>
                </a:ln>
                <a:solidFill>
                  <a:srgbClr val="FFC000"/>
                </a:solidFill>
              </a:rPr>
            </a:br>
            <a:r>
              <a:rPr lang="en-GB" dirty="0">
                <a:ln w="3175">
                  <a:solidFill>
                    <a:schemeClr val="tx1"/>
                  </a:solidFill>
                </a:ln>
                <a:solidFill>
                  <a:srgbClr val="FFC000"/>
                </a:solidFill>
              </a:rPr>
              <a:t>OF GENRE</a:t>
            </a:r>
          </a:p>
        </p:txBody>
      </p:sp>
      <p:sp>
        <p:nvSpPr>
          <p:cNvPr id="7" name="Rectangle 6">
            <a:extLst>
              <a:ext uri="{FF2B5EF4-FFF2-40B4-BE49-F238E27FC236}">
                <a16:creationId xmlns:a16="http://schemas.microsoft.com/office/drawing/2014/main" id="{CB74F10C-D5BF-A229-A5CB-6EAAF3942828}"/>
              </a:ext>
            </a:extLst>
          </p:cNvPr>
          <p:cNvSpPr/>
          <p:nvPr/>
        </p:nvSpPr>
        <p:spPr>
          <a:xfrm>
            <a:off x="216084" y="6178282"/>
            <a:ext cx="6913379" cy="232436"/>
          </a:xfrm>
          <a:prstGeom prst="rect">
            <a:avLst/>
          </a:prstGeom>
          <a:ln>
            <a:solidFill>
              <a:schemeClr val="bg1"/>
            </a:solidFill>
          </a:ln>
        </p:spPr>
        <p:txBody>
          <a:bodyPr wrap="square">
            <a:spAutoFit/>
          </a:bodyPr>
          <a:lstStyle/>
          <a:p>
            <a:pPr algn="just">
              <a:lnSpc>
                <a:spcPct val="125000"/>
              </a:lnSpc>
              <a:defRPr/>
            </a:pPr>
            <a:r>
              <a:rPr lang="en-GB" sz="800" dirty="0">
                <a:solidFill>
                  <a:schemeClr val="bg1"/>
                </a:solidFill>
              </a:rPr>
              <a:t>James Chapman (2008) </a:t>
            </a:r>
            <a:r>
              <a:rPr lang="en-GB" sz="800" i="1" dirty="0">
                <a:solidFill>
                  <a:schemeClr val="bg1"/>
                </a:solidFill>
              </a:rPr>
              <a:t>War and Film, </a:t>
            </a:r>
          </a:p>
        </p:txBody>
      </p:sp>
      <p:pic>
        <p:nvPicPr>
          <p:cNvPr id="6" name="Picture 5">
            <a:extLst>
              <a:ext uri="{FF2B5EF4-FFF2-40B4-BE49-F238E27FC236}">
                <a16:creationId xmlns:a16="http://schemas.microsoft.com/office/drawing/2014/main" id="{0E78C1EE-2254-8D70-37A9-2E09C4A108CE}"/>
              </a:ext>
            </a:extLst>
          </p:cNvPr>
          <p:cNvPicPr>
            <a:picLocks noChangeAspect="1"/>
          </p:cNvPicPr>
          <p:nvPr/>
        </p:nvPicPr>
        <p:blipFill>
          <a:blip r:embed="rId3"/>
          <a:srcRect l="263" r="263"/>
          <a:stretch/>
        </p:blipFill>
        <p:spPr>
          <a:xfrm>
            <a:off x="7417489" y="0"/>
            <a:ext cx="4774511" cy="6857999"/>
          </a:xfrm>
          <a:prstGeom prst="rect">
            <a:avLst/>
          </a:prstGeom>
        </p:spPr>
      </p:pic>
      <p:sp>
        <p:nvSpPr>
          <p:cNvPr id="19" name="Rectangle 18">
            <a:extLst>
              <a:ext uri="{FF2B5EF4-FFF2-40B4-BE49-F238E27FC236}">
                <a16:creationId xmlns:a16="http://schemas.microsoft.com/office/drawing/2014/main" id="{717FA514-FAB9-4795-F127-63946D97E4D3}"/>
              </a:ext>
            </a:extLst>
          </p:cNvPr>
          <p:cNvSpPr/>
          <p:nvPr/>
        </p:nvSpPr>
        <p:spPr>
          <a:xfrm>
            <a:off x="5598677" y="4608633"/>
            <a:ext cx="1370888" cy="2939266"/>
          </a:xfrm>
          <a:prstGeom prst="rect">
            <a:avLst/>
          </a:prstGeom>
          <a:ln w="3175">
            <a:noFill/>
          </a:ln>
        </p:spPr>
        <p:txBody>
          <a:bodyPr wrap="none">
            <a:spAutoFit/>
          </a:bodyPr>
          <a:lstStyle/>
          <a:p>
            <a:r>
              <a:rPr lang="en-GB" sz="18500"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p>
        </p:txBody>
      </p:sp>
    </p:spTree>
    <p:extLst>
      <p:ext uri="{BB962C8B-B14F-4D97-AF65-F5344CB8AC3E}">
        <p14:creationId xmlns:p14="http://schemas.microsoft.com/office/powerpoint/2010/main" val="2235408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B89629-C693-E233-9B9F-994490125DEF}"/>
              </a:ext>
            </a:extLst>
          </p:cNvPr>
          <p:cNvSpPr/>
          <p:nvPr/>
        </p:nvSpPr>
        <p:spPr>
          <a:xfrm>
            <a:off x="-1" y="0"/>
            <a:ext cx="7389393"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37FFBC9-C552-0159-6274-6BBA213EBA82}"/>
              </a:ext>
            </a:extLst>
          </p:cNvPr>
          <p:cNvSpPr/>
          <p:nvPr/>
        </p:nvSpPr>
        <p:spPr>
          <a:xfrm>
            <a:off x="216084" y="2130015"/>
            <a:ext cx="6673446" cy="3477875"/>
          </a:xfrm>
          <a:prstGeom prst="rect">
            <a:avLst/>
          </a:prstGeom>
          <a:noFill/>
        </p:spPr>
        <p:txBody>
          <a:bodyPr wrap="square">
            <a:spAutoFit/>
          </a:bodyPr>
          <a:lstStyle/>
          <a:p>
            <a:pPr algn="just" fontAlgn="base"/>
            <a:r>
              <a:rPr lang="en-GB" dirty="0">
                <a:solidFill>
                  <a:schemeClr val="bg1"/>
                </a:solidFill>
                <a:latin typeface="Aptos" panose="020B0004020202020204" pitchFamily="34" charset="0"/>
                <a:ea typeface="Aptos" panose="020B0004020202020204" pitchFamily="34" charset="0"/>
                <a:cs typeface="Times New Roman" panose="02020603050405020304" pitchFamily="18" charset="0"/>
              </a:rPr>
              <a:t>Unless we assume that all audiences were right-wing revisionists, the pleasures of Rambo are mainly to be derived from factors other than its politics. </a:t>
            </a:r>
          </a:p>
          <a:p>
            <a:pPr algn="just" fontAlgn="base"/>
            <a:endParaRPr lang="en-GB"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algn="just" fontAlgn="base"/>
            <a:r>
              <a:rPr lang="en-GB" dirty="0">
                <a:solidFill>
                  <a:schemeClr val="bg1"/>
                </a:solidFill>
                <a:latin typeface="Aptos" panose="020B0004020202020204" pitchFamily="34" charset="0"/>
                <a:ea typeface="Aptos" panose="020B0004020202020204" pitchFamily="34" charset="0"/>
                <a:cs typeface="Times New Roman" panose="02020603050405020304" pitchFamily="18" charset="0"/>
              </a:rPr>
              <a:t>T</a:t>
            </a:r>
            <a:r>
              <a:rPr lang="en-GB"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he success of Rambo is due mainly to the pleasures of the action-adventure movie … i</a:t>
            </a:r>
            <a:r>
              <a:rPr lang="en-GB" sz="1600" dirty="0">
                <a:solidFill>
                  <a:schemeClr val="bg1"/>
                </a:solidFill>
              </a:rPr>
              <a:t>t belongs to a lineage of action-adventure films that also includes the likes of </a:t>
            </a:r>
            <a:r>
              <a:rPr lang="en-GB" sz="1600" i="1" dirty="0">
                <a:solidFill>
                  <a:schemeClr val="bg1"/>
                </a:solidFill>
              </a:rPr>
              <a:t>The Last of the Mohicans, Gunga Din, The Vikings </a:t>
            </a:r>
            <a:r>
              <a:rPr lang="en-GB" sz="1600" dirty="0">
                <a:solidFill>
                  <a:schemeClr val="bg1"/>
                </a:solidFill>
              </a:rPr>
              <a:t>and </a:t>
            </a:r>
            <a:r>
              <a:rPr lang="en-GB" sz="1600" i="1" dirty="0">
                <a:solidFill>
                  <a:schemeClr val="bg1"/>
                </a:solidFill>
              </a:rPr>
              <a:t>The Professionals. </a:t>
            </a:r>
            <a:endParaRPr lang="en-GB" sz="1600" b="0" i="1" dirty="0">
              <a:solidFill>
                <a:schemeClr val="bg1"/>
              </a:solidFill>
              <a:effectLst/>
              <a:latin typeface="Arial" panose="020B0604020202020204" pitchFamily="34" charset="0"/>
            </a:endParaRPr>
          </a:p>
          <a:p>
            <a:pPr algn="just" fontAlgn="base"/>
            <a:endParaRPr lang="en-GB" sz="1600" dirty="0">
              <a:solidFill>
                <a:schemeClr val="bg1"/>
              </a:solidFill>
              <a:latin typeface="Arial" panose="020B0604020202020204" pitchFamily="34" charset="0"/>
            </a:endParaRPr>
          </a:p>
          <a:p>
            <a:pPr algn="just" fontAlgn="base"/>
            <a:r>
              <a:rPr lang="en-GB" sz="1600" dirty="0">
                <a:solidFill>
                  <a:schemeClr val="bg1"/>
                </a:solidFill>
              </a:rPr>
              <a:t>Rambo himself is nothing if not a late twentieth-century version of the frontier scout ‘Hawkeye’ in James Fenimore Cooper’s Leatherstocking tales. Like Hawkeye, an Englishman who </a:t>
            </a:r>
          </a:p>
          <a:p>
            <a:pPr algn="just" fontAlgn="base"/>
            <a:r>
              <a:rPr lang="en-GB" sz="1600" dirty="0">
                <a:solidFill>
                  <a:schemeClr val="bg1"/>
                </a:solidFill>
              </a:rPr>
              <a:t>has gone native, Rambo is a ‘noble savage’.</a:t>
            </a:r>
            <a:endParaRPr lang="en-GB" sz="1600" b="0" i="0" dirty="0">
              <a:solidFill>
                <a:schemeClr val="bg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3A0194AC-AFBB-6AF3-5847-B6A4C308D4BC}"/>
              </a:ext>
            </a:extLst>
          </p:cNvPr>
          <p:cNvSpPr/>
          <p:nvPr/>
        </p:nvSpPr>
        <p:spPr>
          <a:xfrm>
            <a:off x="130834" y="616821"/>
            <a:ext cx="1626834" cy="2939266"/>
          </a:xfrm>
          <a:prstGeom prst="rect">
            <a:avLst/>
          </a:prstGeom>
          <a:ln>
            <a:noFill/>
          </a:ln>
          <a:effectLst/>
        </p:spPr>
        <p:txBody>
          <a:bodyPr wrap="square">
            <a:spAutoFit/>
          </a:bodyPr>
          <a:lstStyle/>
          <a:p>
            <a:r>
              <a:rPr lang="en-GB" sz="18500"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endParaRPr lang="en-GB" sz="18500" dirty="0">
              <a:solidFill>
                <a:srgbClr val="FFC000"/>
              </a:solidFill>
              <a:effectLst>
                <a:innerShdw blurRad="63500" dist="50800" dir="13500000">
                  <a:prstClr val="black">
                    <a:alpha val="50000"/>
                  </a:prstClr>
                </a:innerShdw>
              </a:effectLst>
            </a:endParaRPr>
          </a:p>
        </p:txBody>
      </p:sp>
      <p:sp>
        <p:nvSpPr>
          <p:cNvPr id="2" name="Title 1">
            <a:extLst>
              <a:ext uri="{FF2B5EF4-FFF2-40B4-BE49-F238E27FC236}">
                <a16:creationId xmlns:a16="http://schemas.microsoft.com/office/drawing/2014/main" id="{9D4EE26A-DEC4-284C-0B37-4FCC24D984D1}"/>
              </a:ext>
            </a:extLst>
          </p:cNvPr>
          <p:cNvSpPr>
            <a:spLocks noGrp="1"/>
          </p:cNvSpPr>
          <p:nvPr>
            <p:ph type="title" idx="4294967295"/>
          </p:nvPr>
        </p:nvSpPr>
        <p:spPr>
          <a:xfrm>
            <a:off x="216084" y="111349"/>
            <a:ext cx="10496550" cy="1179513"/>
          </a:xfrm>
          <a:ln w="15875">
            <a:noFill/>
          </a:ln>
        </p:spPr>
        <p:txBody>
          <a:bodyPr>
            <a:normAutofit/>
          </a:bodyPr>
          <a:lstStyle/>
          <a:p>
            <a:r>
              <a:rPr lang="en-GB" dirty="0">
                <a:ln w="3175">
                  <a:solidFill>
                    <a:schemeClr val="tx1"/>
                  </a:solidFill>
                </a:ln>
                <a:solidFill>
                  <a:srgbClr val="FFC000"/>
                </a:solidFill>
              </a:rPr>
              <a:t>EXPLOITING THE MOMENT </a:t>
            </a:r>
          </a:p>
        </p:txBody>
      </p:sp>
      <p:sp>
        <p:nvSpPr>
          <p:cNvPr id="7" name="Rectangle 6">
            <a:extLst>
              <a:ext uri="{FF2B5EF4-FFF2-40B4-BE49-F238E27FC236}">
                <a16:creationId xmlns:a16="http://schemas.microsoft.com/office/drawing/2014/main" id="{CB74F10C-D5BF-A229-A5CB-6EAAF3942828}"/>
              </a:ext>
            </a:extLst>
          </p:cNvPr>
          <p:cNvSpPr/>
          <p:nvPr/>
        </p:nvSpPr>
        <p:spPr>
          <a:xfrm>
            <a:off x="216084" y="6178282"/>
            <a:ext cx="6913379" cy="232436"/>
          </a:xfrm>
          <a:prstGeom prst="rect">
            <a:avLst/>
          </a:prstGeom>
          <a:ln>
            <a:solidFill>
              <a:schemeClr val="bg1"/>
            </a:solidFill>
          </a:ln>
        </p:spPr>
        <p:txBody>
          <a:bodyPr wrap="square">
            <a:spAutoFit/>
          </a:bodyPr>
          <a:lstStyle/>
          <a:p>
            <a:pPr algn="just">
              <a:lnSpc>
                <a:spcPct val="125000"/>
              </a:lnSpc>
              <a:defRPr/>
            </a:pPr>
            <a:r>
              <a:rPr lang="en-GB" sz="800" dirty="0">
                <a:solidFill>
                  <a:schemeClr val="bg1"/>
                </a:solidFill>
              </a:rPr>
              <a:t>James Chapman (2008) </a:t>
            </a:r>
            <a:r>
              <a:rPr lang="en-GB" sz="800" i="1" dirty="0">
                <a:solidFill>
                  <a:schemeClr val="bg1"/>
                </a:solidFill>
              </a:rPr>
              <a:t>War and Film, </a:t>
            </a:r>
          </a:p>
        </p:txBody>
      </p:sp>
      <p:pic>
        <p:nvPicPr>
          <p:cNvPr id="6" name="Picture 5">
            <a:extLst>
              <a:ext uri="{FF2B5EF4-FFF2-40B4-BE49-F238E27FC236}">
                <a16:creationId xmlns:a16="http://schemas.microsoft.com/office/drawing/2014/main" id="{0E78C1EE-2254-8D70-37A9-2E09C4A108CE}"/>
              </a:ext>
            </a:extLst>
          </p:cNvPr>
          <p:cNvPicPr>
            <a:picLocks noChangeAspect="1"/>
          </p:cNvPicPr>
          <p:nvPr/>
        </p:nvPicPr>
        <p:blipFill>
          <a:blip r:embed="rId3"/>
          <a:srcRect l="299" r="299"/>
          <a:stretch/>
        </p:blipFill>
        <p:spPr>
          <a:xfrm>
            <a:off x="7417489" y="0"/>
            <a:ext cx="4774511" cy="6857999"/>
          </a:xfrm>
          <a:prstGeom prst="rect">
            <a:avLst/>
          </a:prstGeom>
        </p:spPr>
      </p:pic>
      <p:sp>
        <p:nvSpPr>
          <p:cNvPr id="19" name="Rectangle 18">
            <a:extLst>
              <a:ext uri="{FF2B5EF4-FFF2-40B4-BE49-F238E27FC236}">
                <a16:creationId xmlns:a16="http://schemas.microsoft.com/office/drawing/2014/main" id="{717FA514-FAB9-4795-F127-63946D97E4D3}"/>
              </a:ext>
            </a:extLst>
          </p:cNvPr>
          <p:cNvSpPr/>
          <p:nvPr/>
        </p:nvSpPr>
        <p:spPr>
          <a:xfrm>
            <a:off x="5598677" y="4608633"/>
            <a:ext cx="1370888" cy="2939266"/>
          </a:xfrm>
          <a:prstGeom prst="rect">
            <a:avLst/>
          </a:prstGeom>
          <a:ln w="3175">
            <a:noFill/>
          </a:ln>
        </p:spPr>
        <p:txBody>
          <a:bodyPr wrap="none">
            <a:spAutoFit/>
          </a:bodyPr>
          <a:lstStyle/>
          <a:p>
            <a:r>
              <a:rPr lang="en-GB" sz="18500"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p>
        </p:txBody>
      </p:sp>
    </p:spTree>
    <p:extLst>
      <p:ext uri="{BB962C8B-B14F-4D97-AF65-F5344CB8AC3E}">
        <p14:creationId xmlns:p14="http://schemas.microsoft.com/office/powerpoint/2010/main" val="2581061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B89629-C693-E233-9B9F-994490125DEF}"/>
              </a:ext>
            </a:extLst>
          </p:cNvPr>
          <p:cNvSpPr/>
          <p:nvPr/>
        </p:nvSpPr>
        <p:spPr>
          <a:xfrm>
            <a:off x="1" y="-14080"/>
            <a:ext cx="7486302" cy="687208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37FFBC9-C552-0159-6274-6BBA213EBA82}"/>
              </a:ext>
            </a:extLst>
          </p:cNvPr>
          <p:cNvSpPr/>
          <p:nvPr/>
        </p:nvSpPr>
        <p:spPr>
          <a:xfrm>
            <a:off x="216083" y="2330041"/>
            <a:ext cx="7083351" cy="1754326"/>
          </a:xfrm>
          <a:prstGeom prst="rect">
            <a:avLst/>
          </a:prstGeom>
          <a:noFill/>
        </p:spPr>
        <p:txBody>
          <a:bodyPr wrap="square">
            <a:spAutoFit/>
          </a:bodyPr>
          <a:lstStyle/>
          <a:p>
            <a:pPr algn="just" fontAlgn="base"/>
            <a:r>
              <a:rPr lang="en-GB"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As their comic book designation implies, the majority of these films approach the complex problem of “coming home” from an exploitative and simplistic fantasy perspective” and in doing so, largely ignore “the physical, psychological, racial, and social problems of Vietnam veterans trying to cope with life in a society that for a decade had denied their existence” </a:t>
            </a:r>
            <a:endParaRPr lang="en-GB" sz="1600" b="0" i="0" dirty="0">
              <a:solidFill>
                <a:schemeClr val="bg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3A0194AC-AFBB-6AF3-5847-B6A4C308D4BC}"/>
              </a:ext>
            </a:extLst>
          </p:cNvPr>
          <p:cNvSpPr/>
          <p:nvPr/>
        </p:nvSpPr>
        <p:spPr>
          <a:xfrm>
            <a:off x="130834" y="681637"/>
            <a:ext cx="1626834" cy="2939266"/>
          </a:xfrm>
          <a:prstGeom prst="rect">
            <a:avLst/>
          </a:prstGeom>
          <a:ln>
            <a:noFill/>
          </a:ln>
          <a:effectLst/>
        </p:spPr>
        <p:txBody>
          <a:bodyPr wrap="square">
            <a:spAutoFit/>
          </a:bodyPr>
          <a:lstStyle/>
          <a:p>
            <a:r>
              <a:rPr lang="en-GB" sz="18500"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endParaRPr lang="en-GB" sz="18500" dirty="0">
              <a:solidFill>
                <a:srgbClr val="FFC000"/>
              </a:solidFill>
              <a:effectLst>
                <a:innerShdw blurRad="63500" dist="50800" dir="13500000">
                  <a:prstClr val="black">
                    <a:alpha val="50000"/>
                  </a:prstClr>
                </a:innerShdw>
              </a:effectLst>
            </a:endParaRPr>
          </a:p>
        </p:txBody>
      </p:sp>
      <p:sp>
        <p:nvSpPr>
          <p:cNvPr id="2" name="Title 1">
            <a:extLst>
              <a:ext uri="{FF2B5EF4-FFF2-40B4-BE49-F238E27FC236}">
                <a16:creationId xmlns:a16="http://schemas.microsoft.com/office/drawing/2014/main" id="{9D4EE26A-DEC4-284C-0B37-4FCC24D984D1}"/>
              </a:ext>
            </a:extLst>
          </p:cNvPr>
          <p:cNvSpPr>
            <a:spLocks noGrp="1"/>
          </p:cNvSpPr>
          <p:nvPr>
            <p:ph type="title" idx="4294967295"/>
          </p:nvPr>
        </p:nvSpPr>
        <p:spPr>
          <a:xfrm>
            <a:off x="216084" y="111349"/>
            <a:ext cx="10496550" cy="1179513"/>
          </a:xfrm>
          <a:ln w="15875">
            <a:noFill/>
          </a:ln>
        </p:spPr>
        <p:txBody>
          <a:bodyPr>
            <a:normAutofit fontScale="90000"/>
          </a:bodyPr>
          <a:lstStyle/>
          <a:p>
            <a:r>
              <a:rPr lang="en-GB" dirty="0">
                <a:ln w="3175">
                  <a:solidFill>
                    <a:schemeClr val="tx1"/>
                  </a:solidFill>
                </a:ln>
                <a:solidFill>
                  <a:srgbClr val="FFC000"/>
                </a:solidFill>
              </a:rPr>
              <a:t>COMIC</a:t>
            </a:r>
            <a:br>
              <a:rPr lang="en-GB" dirty="0">
                <a:ln w="3175">
                  <a:solidFill>
                    <a:schemeClr val="tx1"/>
                  </a:solidFill>
                </a:ln>
                <a:solidFill>
                  <a:srgbClr val="FFC000"/>
                </a:solidFill>
              </a:rPr>
            </a:br>
            <a:r>
              <a:rPr lang="en-GB" dirty="0">
                <a:ln w="3175">
                  <a:solidFill>
                    <a:schemeClr val="tx1"/>
                  </a:solidFill>
                </a:ln>
                <a:solidFill>
                  <a:srgbClr val="FFC000"/>
                </a:solidFill>
              </a:rPr>
              <a:t>BOOK POLITICS</a:t>
            </a:r>
          </a:p>
        </p:txBody>
      </p:sp>
      <p:sp>
        <p:nvSpPr>
          <p:cNvPr id="7" name="Rectangle 6">
            <a:extLst>
              <a:ext uri="{FF2B5EF4-FFF2-40B4-BE49-F238E27FC236}">
                <a16:creationId xmlns:a16="http://schemas.microsoft.com/office/drawing/2014/main" id="{CB74F10C-D5BF-A229-A5CB-6EAAF3942828}"/>
              </a:ext>
            </a:extLst>
          </p:cNvPr>
          <p:cNvSpPr/>
          <p:nvPr/>
        </p:nvSpPr>
        <p:spPr>
          <a:xfrm>
            <a:off x="130834" y="6348623"/>
            <a:ext cx="7083351" cy="232436"/>
          </a:xfrm>
          <a:prstGeom prst="rect">
            <a:avLst/>
          </a:prstGeom>
          <a:ln>
            <a:solidFill>
              <a:schemeClr val="bg1"/>
            </a:solidFill>
          </a:ln>
        </p:spPr>
        <p:txBody>
          <a:bodyPr wrap="square">
            <a:spAutoFit/>
          </a:bodyPr>
          <a:lstStyle/>
          <a:p>
            <a:pPr algn="just">
              <a:lnSpc>
                <a:spcPct val="125000"/>
              </a:lnSpc>
              <a:defRPr/>
            </a:pPr>
            <a:r>
              <a:rPr lang="en-GB" sz="800" dirty="0">
                <a:solidFill>
                  <a:schemeClr val="bg1"/>
                </a:solidFill>
              </a:rPr>
              <a:t>Palmer, William J. (1993) </a:t>
            </a:r>
            <a:r>
              <a:rPr lang="en-GB" sz="800" i="1" dirty="0">
                <a:solidFill>
                  <a:schemeClr val="bg1"/>
                </a:solidFill>
              </a:rPr>
              <a:t>Films of the Eighties: A Social History, </a:t>
            </a:r>
            <a:r>
              <a:rPr lang="en-GB" sz="800" dirty="0">
                <a:solidFill>
                  <a:schemeClr val="bg1"/>
                </a:solidFill>
              </a:rPr>
              <a:t>Carbondale, Illinois: Southern Illinois University Press .</a:t>
            </a:r>
          </a:p>
        </p:txBody>
      </p:sp>
      <p:sp>
        <p:nvSpPr>
          <p:cNvPr id="19" name="Rectangle 18">
            <a:extLst>
              <a:ext uri="{FF2B5EF4-FFF2-40B4-BE49-F238E27FC236}">
                <a16:creationId xmlns:a16="http://schemas.microsoft.com/office/drawing/2014/main" id="{717FA514-FAB9-4795-F127-63946D97E4D3}"/>
              </a:ext>
            </a:extLst>
          </p:cNvPr>
          <p:cNvSpPr/>
          <p:nvPr/>
        </p:nvSpPr>
        <p:spPr>
          <a:xfrm>
            <a:off x="5843297" y="3429000"/>
            <a:ext cx="1370888" cy="2939266"/>
          </a:xfrm>
          <a:prstGeom prst="rect">
            <a:avLst/>
          </a:prstGeom>
          <a:ln w="3175">
            <a:noFill/>
          </a:ln>
        </p:spPr>
        <p:txBody>
          <a:bodyPr wrap="none">
            <a:spAutoFit/>
          </a:bodyPr>
          <a:lstStyle/>
          <a:p>
            <a:r>
              <a:rPr lang="en-GB" sz="18500"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p>
        </p:txBody>
      </p:sp>
      <p:pic>
        <p:nvPicPr>
          <p:cNvPr id="5" name="Picture 4" descr="A cartoon of men holding guns&#10;&#10;Description automatically generated">
            <a:extLst>
              <a:ext uri="{FF2B5EF4-FFF2-40B4-BE49-F238E27FC236}">
                <a16:creationId xmlns:a16="http://schemas.microsoft.com/office/drawing/2014/main" id="{353A34B9-F83F-2AE8-AB4B-8A3DA962872B}"/>
              </a:ext>
            </a:extLst>
          </p:cNvPr>
          <p:cNvPicPr>
            <a:picLocks noChangeAspect="1"/>
          </p:cNvPicPr>
          <p:nvPr/>
        </p:nvPicPr>
        <p:blipFill>
          <a:blip r:embed="rId3"/>
          <a:stretch>
            <a:fillRect/>
          </a:stretch>
        </p:blipFill>
        <p:spPr>
          <a:xfrm>
            <a:off x="12361203" y="1927228"/>
            <a:ext cx="4696737" cy="2971405"/>
          </a:xfrm>
          <a:prstGeom prst="rect">
            <a:avLst/>
          </a:prstGeom>
        </p:spPr>
      </p:pic>
      <p:pic>
        <p:nvPicPr>
          <p:cNvPr id="9" name="Picture 8" descr="A person holding a sign&#10;&#10;Description automatically generated">
            <a:extLst>
              <a:ext uri="{FF2B5EF4-FFF2-40B4-BE49-F238E27FC236}">
                <a16:creationId xmlns:a16="http://schemas.microsoft.com/office/drawing/2014/main" id="{9903B133-172E-DED2-016A-3132A9D9401C}"/>
              </a:ext>
            </a:extLst>
          </p:cNvPr>
          <p:cNvPicPr>
            <a:picLocks noChangeAspect="1"/>
          </p:cNvPicPr>
          <p:nvPr/>
        </p:nvPicPr>
        <p:blipFill>
          <a:blip r:embed="rId4"/>
          <a:stretch>
            <a:fillRect/>
          </a:stretch>
        </p:blipFill>
        <p:spPr>
          <a:xfrm>
            <a:off x="7484760" y="-1"/>
            <a:ext cx="4689573" cy="6858001"/>
          </a:xfrm>
          <a:prstGeom prst="rect">
            <a:avLst/>
          </a:prstGeom>
        </p:spPr>
      </p:pic>
    </p:spTree>
    <p:extLst>
      <p:ext uri="{BB962C8B-B14F-4D97-AF65-F5344CB8AC3E}">
        <p14:creationId xmlns:p14="http://schemas.microsoft.com/office/powerpoint/2010/main" val="3170974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B89629-C693-E233-9B9F-994490125DEF}"/>
              </a:ext>
            </a:extLst>
          </p:cNvPr>
          <p:cNvSpPr/>
          <p:nvPr/>
        </p:nvSpPr>
        <p:spPr>
          <a:xfrm>
            <a:off x="-14617" y="1"/>
            <a:ext cx="7389393"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37FFBC9-C552-0159-6274-6BBA213EBA82}"/>
              </a:ext>
            </a:extLst>
          </p:cNvPr>
          <p:cNvSpPr/>
          <p:nvPr/>
        </p:nvSpPr>
        <p:spPr>
          <a:xfrm>
            <a:off x="216083" y="2330041"/>
            <a:ext cx="6673447" cy="1754326"/>
          </a:xfrm>
          <a:prstGeom prst="rect">
            <a:avLst/>
          </a:prstGeom>
          <a:noFill/>
        </p:spPr>
        <p:txBody>
          <a:bodyPr wrap="square">
            <a:spAutoFit/>
          </a:bodyPr>
          <a:lstStyle/>
          <a:p>
            <a:pPr fontAlgn="base"/>
            <a:r>
              <a:rPr lang="en-GB" sz="1800" dirty="0">
                <a:solidFill>
                  <a:schemeClr val="bg1"/>
                </a:solidFill>
                <a:effectLst/>
                <a:latin typeface="Aptos" panose="020B0004020202020204" pitchFamily="34" charset="0"/>
                <a:ea typeface="Times New Roman" panose="02020603050405020304" pitchFamily="18" charset="0"/>
              </a:rPr>
              <a:t>I love Trump. He’s a great Dickensian character. You know what I mean? There are certain people like Arnold, Babe Ruth, that are bigger than life. </a:t>
            </a:r>
          </a:p>
          <a:p>
            <a:pPr fontAlgn="base"/>
            <a:r>
              <a:rPr lang="en-GB" sz="1800" dirty="0">
                <a:solidFill>
                  <a:schemeClr val="bg1"/>
                </a:solidFill>
                <a:effectLst/>
                <a:latin typeface="Aptos" panose="020B0004020202020204" pitchFamily="34" charset="0"/>
                <a:ea typeface="Times New Roman" panose="02020603050405020304" pitchFamily="18" charset="0"/>
              </a:rPr>
              <a:t> </a:t>
            </a:r>
          </a:p>
          <a:p>
            <a:pPr fontAlgn="base"/>
            <a:r>
              <a:rPr lang="en-GB" sz="1800" dirty="0">
                <a:solidFill>
                  <a:schemeClr val="bg1"/>
                </a:solidFill>
                <a:effectLst/>
                <a:latin typeface="Aptos" panose="020B0004020202020204" pitchFamily="34" charset="0"/>
                <a:ea typeface="Times New Roman" panose="02020603050405020304" pitchFamily="18" charset="0"/>
              </a:rPr>
              <a:t>But I don’t know how that translates —he let out a laugh—to running the world.</a:t>
            </a:r>
          </a:p>
        </p:txBody>
      </p:sp>
      <p:sp>
        <p:nvSpPr>
          <p:cNvPr id="12" name="Rectangle 11">
            <a:extLst>
              <a:ext uri="{FF2B5EF4-FFF2-40B4-BE49-F238E27FC236}">
                <a16:creationId xmlns:a16="http://schemas.microsoft.com/office/drawing/2014/main" id="{3A0194AC-AFBB-6AF3-5847-B6A4C308D4BC}"/>
              </a:ext>
            </a:extLst>
          </p:cNvPr>
          <p:cNvSpPr/>
          <p:nvPr/>
        </p:nvSpPr>
        <p:spPr>
          <a:xfrm>
            <a:off x="130834" y="788275"/>
            <a:ext cx="1626834" cy="2939266"/>
          </a:xfrm>
          <a:prstGeom prst="rect">
            <a:avLst/>
          </a:prstGeom>
          <a:ln>
            <a:noFill/>
          </a:ln>
          <a:effectLst/>
        </p:spPr>
        <p:txBody>
          <a:bodyPr wrap="square">
            <a:spAutoFit/>
          </a:bodyPr>
          <a:lstStyle/>
          <a:p>
            <a:r>
              <a:rPr lang="en-GB" sz="18500"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endParaRPr lang="en-GB" sz="18500" dirty="0">
              <a:solidFill>
                <a:srgbClr val="FFC000"/>
              </a:solidFill>
              <a:effectLst>
                <a:innerShdw blurRad="63500" dist="50800" dir="13500000">
                  <a:prstClr val="black">
                    <a:alpha val="50000"/>
                  </a:prstClr>
                </a:innerShdw>
              </a:effectLst>
            </a:endParaRPr>
          </a:p>
        </p:txBody>
      </p:sp>
      <p:sp>
        <p:nvSpPr>
          <p:cNvPr id="2" name="Title 1">
            <a:extLst>
              <a:ext uri="{FF2B5EF4-FFF2-40B4-BE49-F238E27FC236}">
                <a16:creationId xmlns:a16="http://schemas.microsoft.com/office/drawing/2014/main" id="{9D4EE26A-DEC4-284C-0B37-4FCC24D984D1}"/>
              </a:ext>
            </a:extLst>
          </p:cNvPr>
          <p:cNvSpPr>
            <a:spLocks noGrp="1"/>
          </p:cNvSpPr>
          <p:nvPr>
            <p:ph type="title" idx="4294967295"/>
          </p:nvPr>
        </p:nvSpPr>
        <p:spPr>
          <a:xfrm>
            <a:off x="216084" y="111349"/>
            <a:ext cx="10496550" cy="1179513"/>
          </a:xfrm>
          <a:ln w="15875">
            <a:noFill/>
          </a:ln>
        </p:spPr>
        <p:txBody>
          <a:bodyPr>
            <a:normAutofit fontScale="90000"/>
          </a:bodyPr>
          <a:lstStyle/>
          <a:p>
            <a:r>
              <a:rPr lang="en-GB" dirty="0">
                <a:ln w="3175">
                  <a:solidFill>
                    <a:schemeClr val="tx1"/>
                  </a:solidFill>
                </a:ln>
                <a:solidFill>
                  <a:srgbClr val="FFC000"/>
                </a:solidFill>
              </a:rPr>
              <a:t>TEMPERING </a:t>
            </a:r>
            <a:br>
              <a:rPr lang="en-GB" dirty="0">
                <a:ln w="3175">
                  <a:solidFill>
                    <a:schemeClr val="tx1"/>
                  </a:solidFill>
                </a:ln>
                <a:solidFill>
                  <a:srgbClr val="FFC000"/>
                </a:solidFill>
              </a:rPr>
            </a:br>
            <a:r>
              <a:rPr lang="en-GB" dirty="0">
                <a:ln w="3175">
                  <a:solidFill>
                    <a:schemeClr val="tx1"/>
                  </a:solidFill>
                </a:ln>
                <a:solidFill>
                  <a:srgbClr val="FFC000"/>
                </a:solidFill>
              </a:rPr>
              <a:t>THOSE ASSOCIATIONS? </a:t>
            </a:r>
          </a:p>
        </p:txBody>
      </p:sp>
      <p:sp>
        <p:nvSpPr>
          <p:cNvPr id="7" name="Rectangle 6">
            <a:extLst>
              <a:ext uri="{FF2B5EF4-FFF2-40B4-BE49-F238E27FC236}">
                <a16:creationId xmlns:a16="http://schemas.microsoft.com/office/drawing/2014/main" id="{CB74F10C-D5BF-A229-A5CB-6EAAF3942828}"/>
              </a:ext>
            </a:extLst>
          </p:cNvPr>
          <p:cNvSpPr/>
          <p:nvPr/>
        </p:nvSpPr>
        <p:spPr>
          <a:xfrm>
            <a:off x="130834" y="6155920"/>
            <a:ext cx="7076790" cy="215444"/>
          </a:xfrm>
          <a:prstGeom prst="rect">
            <a:avLst/>
          </a:prstGeom>
          <a:ln>
            <a:solidFill>
              <a:schemeClr val="bg1"/>
            </a:solidFill>
          </a:ln>
        </p:spPr>
        <p:txBody>
          <a:bodyPr wrap="square">
            <a:spAutoFit/>
          </a:bodyPr>
          <a:lstStyle/>
          <a:p>
            <a:pPr algn="l"/>
            <a:r>
              <a:rPr lang="en-GB" sz="800" b="0" i="0" strike="noStrike" dirty="0">
                <a:solidFill>
                  <a:schemeClr val="bg1"/>
                </a:solidFill>
                <a:effectLst/>
                <a:latin typeface="Aptos" panose="020B0004020202020204" pitchFamily="34" charset="0"/>
              </a:rPr>
              <a:t>Setoodeh</a:t>
            </a:r>
            <a:r>
              <a:rPr lang="en-GB" sz="800" dirty="0">
                <a:solidFill>
                  <a:schemeClr val="bg1"/>
                </a:solidFill>
                <a:latin typeface="Aptos" panose="020B0004020202020204" pitchFamily="34" charset="0"/>
              </a:rPr>
              <a:t>, </a:t>
            </a:r>
            <a:r>
              <a:rPr lang="en-GB" sz="800" b="0" i="0" strike="noStrike" dirty="0">
                <a:solidFill>
                  <a:schemeClr val="bg1"/>
                </a:solidFill>
                <a:effectLst/>
                <a:latin typeface="Aptos" panose="020B0004020202020204" pitchFamily="34" charset="0"/>
              </a:rPr>
              <a:t>Ramin </a:t>
            </a:r>
            <a:r>
              <a:rPr lang="en-GB" sz="800" b="0" i="0" u="none" strike="noStrike" dirty="0">
                <a:solidFill>
                  <a:schemeClr val="bg1"/>
                </a:solidFill>
                <a:effectLst/>
                <a:latin typeface="Aptos" panose="020B0004020202020204" pitchFamily="34" charset="0"/>
              </a:rPr>
              <a:t>(2016)’</a:t>
            </a:r>
            <a:r>
              <a:rPr lang="en-GB" sz="800" i="0" dirty="0">
                <a:solidFill>
                  <a:schemeClr val="bg1"/>
                </a:solidFill>
                <a:effectLst/>
                <a:latin typeface="Aptos" panose="020B0004020202020204" pitchFamily="34" charset="0"/>
              </a:rPr>
              <a:t>Sylvester Stallone on Donald Trump, Republicans and Running for Office’, </a:t>
            </a:r>
            <a:r>
              <a:rPr lang="en-GB" sz="800" i="1" dirty="0">
                <a:solidFill>
                  <a:schemeClr val="bg1"/>
                </a:solidFill>
                <a:effectLst/>
                <a:latin typeface="Aptos" panose="020B0004020202020204" pitchFamily="34" charset="0"/>
              </a:rPr>
              <a:t>Variety.</a:t>
            </a:r>
          </a:p>
        </p:txBody>
      </p:sp>
      <p:sp>
        <p:nvSpPr>
          <p:cNvPr id="19" name="Rectangle 18">
            <a:extLst>
              <a:ext uri="{FF2B5EF4-FFF2-40B4-BE49-F238E27FC236}">
                <a16:creationId xmlns:a16="http://schemas.microsoft.com/office/drawing/2014/main" id="{717FA514-FAB9-4795-F127-63946D97E4D3}"/>
              </a:ext>
            </a:extLst>
          </p:cNvPr>
          <p:cNvSpPr/>
          <p:nvPr/>
        </p:nvSpPr>
        <p:spPr>
          <a:xfrm>
            <a:off x="5631921" y="4156500"/>
            <a:ext cx="1370888" cy="2939266"/>
          </a:xfrm>
          <a:prstGeom prst="rect">
            <a:avLst/>
          </a:prstGeom>
          <a:ln w="3175">
            <a:noFill/>
          </a:ln>
        </p:spPr>
        <p:txBody>
          <a:bodyPr wrap="none">
            <a:spAutoFit/>
          </a:bodyPr>
          <a:lstStyle/>
          <a:p>
            <a:r>
              <a:rPr lang="en-GB" sz="18500"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p>
        </p:txBody>
      </p:sp>
      <p:pic>
        <p:nvPicPr>
          <p:cNvPr id="6" name="Picture 5" descr="A person wearing boxing gloves&#10;&#10;Description automatically generated">
            <a:extLst>
              <a:ext uri="{FF2B5EF4-FFF2-40B4-BE49-F238E27FC236}">
                <a16:creationId xmlns:a16="http://schemas.microsoft.com/office/drawing/2014/main" id="{AE8B436A-BD25-0397-2271-1A21927C7919}"/>
              </a:ext>
            </a:extLst>
          </p:cNvPr>
          <p:cNvPicPr>
            <a:picLocks noChangeAspect="1"/>
          </p:cNvPicPr>
          <p:nvPr/>
        </p:nvPicPr>
        <p:blipFill>
          <a:blip r:embed="rId3"/>
          <a:stretch>
            <a:fillRect/>
          </a:stretch>
        </p:blipFill>
        <p:spPr>
          <a:xfrm>
            <a:off x="7417401" y="0"/>
            <a:ext cx="5489977" cy="6969349"/>
          </a:xfrm>
          <a:prstGeom prst="rect">
            <a:avLst/>
          </a:prstGeom>
        </p:spPr>
      </p:pic>
    </p:spTree>
    <p:extLst>
      <p:ext uri="{BB962C8B-B14F-4D97-AF65-F5344CB8AC3E}">
        <p14:creationId xmlns:p14="http://schemas.microsoft.com/office/powerpoint/2010/main" val="527333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B89629-C693-E233-9B9F-994490125DEF}"/>
              </a:ext>
            </a:extLst>
          </p:cNvPr>
          <p:cNvSpPr/>
          <p:nvPr/>
        </p:nvSpPr>
        <p:spPr>
          <a:xfrm>
            <a:off x="0" y="0"/>
            <a:ext cx="7457089"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37FFBC9-C552-0159-6274-6BBA213EBA82}"/>
              </a:ext>
            </a:extLst>
          </p:cNvPr>
          <p:cNvSpPr/>
          <p:nvPr/>
        </p:nvSpPr>
        <p:spPr>
          <a:xfrm>
            <a:off x="216083" y="2330041"/>
            <a:ext cx="7113631" cy="2585323"/>
          </a:xfrm>
          <a:prstGeom prst="rect">
            <a:avLst/>
          </a:prstGeom>
          <a:noFill/>
        </p:spPr>
        <p:txBody>
          <a:bodyPr wrap="square">
            <a:spAutoFit/>
          </a:bodyPr>
          <a:lstStyle/>
          <a:p>
            <a:pPr algn="just" fontAlgn="base"/>
            <a:r>
              <a:rPr lang="en-GB" dirty="0">
                <a:solidFill>
                  <a:schemeClr val="bg1"/>
                </a:solidFill>
                <a:latin typeface="Arial" panose="020B0604020202020204" pitchFamily="34" charset="0"/>
                <a:ea typeface="Times New Roman" panose="02020603050405020304" pitchFamily="18" charset="0"/>
              </a:rPr>
              <a:t>A</a:t>
            </a:r>
            <a:r>
              <a:rPr lang="en-GB" sz="1800" dirty="0">
                <a:solidFill>
                  <a:schemeClr val="bg1"/>
                </a:solidFill>
                <a:effectLst/>
                <a:latin typeface="Arial" panose="020B0604020202020204" pitchFamily="34" charset="0"/>
                <a:ea typeface="Times New Roman" panose="02020603050405020304" pitchFamily="18" charset="0"/>
              </a:rPr>
              <a:t> MAGA fever dream.</a:t>
            </a:r>
          </a:p>
          <a:p>
            <a:pPr algn="just" fontAlgn="base"/>
            <a:r>
              <a:rPr lang="en-GB" sz="1800" dirty="0">
                <a:solidFill>
                  <a:schemeClr val="bg1"/>
                </a:solidFill>
                <a:effectLst/>
                <a:latin typeface="Arial" panose="020B0604020202020204" pitchFamily="34" charset="0"/>
                <a:ea typeface="Times New Roman" panose="02020603050405020304" pitchFamily="18" charset="0"/>
              </a:rPr>
              <a:t>  </a:t>
            </a:r>
            <a:endParaRPr lang="en-GB" sz="1800" dirty="0">
              <a:solidFill>
                <a:schemeClr val="bg1"/>
              </a:solidFill>
              <a:effectLst/>
              <a:latin typeface="Times New Roman" panose="02020603050405020304" pitchFamily="18" charset="0"/>
              <a:ea typeface="Times New Roman" panose="02020603050405020304" pitchFamily="18" charset="0"/>
            </a:endParaRPr>
          </a:p>
          <a:p>
            <a:pPr algn="just" fontAlgn="base"/>
            <a:r>
              <a:rPr lang="en-GB" sz="1800" dirty="0">
                <a:solidFill>
                  <a:schemeClr val="bg1"/>
                </a:solidFill>
                <a:effectLst/>
                <a:latin typeface="Arial" panose="020B0604020202020204" pitchFamily="34" charset="0"/>
                <a:ea typeface="Times New Roman" panose="02020603050405020304" pitchFamily="18" charset="0"/>
              </a:rPr>
              <a:t>At a time when children from Latin America are being ripped away from their parents at the southern border, when the president is planning to spend billions more on a boondoggle of a border wall, when racism against racial minorities is peaking. In other words, when we live in Trump's America, it is impossible to view this film as anything other than a rationalization of the very bigotries that are hurting millions of people in our real world.</a:t>
            </a:r>
            <a:endParaRPr lang="en-GB" sz="1800" dirty="0">
              <a:solidFill>
                <a:schemeClr val="bg1"/>
              </a:solidFill>
              <a:effectLst/>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id="{3A0194AC-AFBB-6AF3-5847-B6A4C308D4BC}"/>
              </a:ext>
            </a:extLst>
          </p:cNvPr>
          <p:cNvSpPr/>
          <p:nvPr/>
        </p:nvSpPr>
        <p:spPr>
          <a:xfrm>
            <a:off x="130834" y="788275"/>
            <a:ext cx="1626834" cy="2939266"/>
          </a:xfrm>
          <a:prstGeom prst="rect">
            <a:avLst/>
          </a:prstGeom>
          <a:ln>
            <a:noFill/>
          </a:ln>
          <a:effectLst/>
        </p:spPr>
        <p:txBody>
          <a:bodyPr wrap="square">
            <a:spAutoFit/>
          </a:bodyPr>
          <a:lstStyle/>
          <a:p>
            <a:r>
              <a:rPr lang="en-GB" sz="18500"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endParaRPr lang="en-GB" sz="18500" dirty="0">
              <a:solidFill>
                <a:srgbClr val="FFC000"/>
              </a:solidFill>
              <a:effectLst>
                <a:innerShdw blurRad="63500" dist="50800" dir="13500000">
                  <a:prstClr val="black">
                    <a:alpha val="50000"/>
                  </a:prstClr>
                </a:innerShdw>
              </a:effectLst>
            </a:endParaRPr>
          </a:p>
        </p:txBody>
      </p:sp>
      <p:sp>
        <p:nvSpPr>
          <p:cNvPr id="2" name="Title 1">
            <a:extLst>
              <a:ext uri="{FF2B5EF4-FFF2-40B4-BE49-F238E27FC236}">
                <a16:creationId xmlns:a16="http://schemas.microsoft.com/office/drawing/2014/main" id="{9D4EE26A-DEC4-284C-0B37-4FCC24D984D1}"/>
              </a:ext>
            </a:extLst>
          </p:cNvPr>
          <p:cNvSpPr>
            <a:spLocks noGrp="1"/>
          </p:cNvSpPr>
          <p:nvPr>
            <p:ph type="title" idx="4294967295"/>
          </p:nvPr>
        </p:nvSpPr>
        <p:spPr>
          <a:xfrm>
            <a:off x="216084" y="111349"/>
            <a:ext cx="10496550" cy="1179513"/>
          </a:xfrm>
          <a:ln w="15875">
            <a:noFill/>
          </a:ln>
        </p:spPr>
        <p:txBody>
          <a:bodyPr>
            <a:normAutofit fontScale="90000"/>
          </a:bodyPr>
          <a:lstStyle/>
          <a:p>
            <a:r>
              <a:rPr lang="en-GB" dirty="0">
                <a:ln w="3175">
                  <a:solidFill>
                    <a:schemeClr val="tx1"/>
                  </a:solidFill>
                </a:ln>
                <a:solidFill>
                  <a:srgbClr val="FFC000"/>
                </a:solidFill>
              </a:rPr>
              <a:t>CAN EXPLOITATION </a:t>
            </a:r>
            <a:br>
              <a:rPr lang="en-GB" dirty="0">
                <a:ln w="3175">
                  <a:solidFill>
                    <a:schemeClr val="tx1"/>
                  </a:solidFill>
                </a:ln>
                <a:solidFill>
                  <a:srgbClr val="FFC000"/>
                </a:solidFill>
              </a:rPr>
            </a:br>
            <a:r>
              <a:rPr lang="en-GB" dirty="0">
                <a:ln w="3175">
                  <a:solidFill>
                    <a:schemeClr val="tx1"/>
                  </a:solidFill>
                </a:ln>
                <a:solidFill>
                  <a:srgbClr val="FFC000"/>
                </a:solidFill>
              </a:rPr>
              <a:t>BE TOO EXPLOITATIVE?</a:t>
            </a:r>
          </a:p>
        </p:txBody>
      </p:sp>
      <p:sp>
        <p:nvSpPr>
          <p:cNvPr id="19" name="Rectangle 18">
            <a:extLst>
              <a:ext uri="{FF2B5EF4-FFF2-40B4-BE49-F238E27FC236}">
                <a16:creationId xmlns:a16="http://schemas.microsoft.com/office/drawing/2014/main" id="{717FA514-FAB9-4795-F127-63946D97E4D3}"/>
              </a:ext>
            </a:extLst>
          </p:cNvPr>
          <p:cNvSpPr/>
          <p:nvPr/>
        </p:nvSpPr>
        <p:spPr>
          <a:xfrm>
            <a:off x="5624237" y="4901731"/>
            <a:ext cx="1370888" cy="2939266"/>
          </a:xfrm>
          <a:prstGeom prst="rect">
            <a:avLst/>
          </a:prstGeom>
          <a:ln w="3175">
            <a:noFill/>
          </a:ln>
        </p:spPr>
        <p:txBody>
          <a:bodyPr wrap="none">
            <a:spAutoFit/>
          </a:bodyPr>
          <a:lstStyle/>
          <a:p>
            <a:r>
              <a:rPr lang="en-GB" sz="18500"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p>
        </p:txBody>
      </p:sp>
      <p:sp>
        <p:nvSpPr>
          <p:cNvPr id="20" name="Rectangle 19">
            <a:extLst>
              <a:ext uri="{FF2B5EF4-FFF2-40B4-BE49-F238E27FC236}">
                <a16:creationId xmlns:a16="http://schemas.microsoft.com/office/drawing/2014/main" id="{8AF616D9-0236-0C92-509D-9DEC28539ED0}"/>
              </a:ext>
            </a:extLst>
          </p:cNvPr>
          <p:cNvSpPr/>
          <p:nvPr/>
        </p:nvSpPr>
        <p:spPr>
          <a:xfrm>
            <a:off x="216083" y="6457130"/>
            <a:ext cx="7113631" cy="236155"/>
          </a:xfrm>
          <a:prstGeom prst="rect">
            <a:avLst/>
          </a:prstGeom>
          <a:ln>
            <a:solidFill>
              <a:schemeClr val="bg1"/>
            </a:solidFill>
          </a:ln>
        </p:spPr>
        <p:txBody>
          <a:bodyPr wrap="square">
            <a:spAutoFit/>
          </a:bodyPr>
          <a:lstStyle/>
          <a:p>
            <a:pPr algn="just">
              <a:lnSpc>
                <a:spcPct val="125000"/>
              </a:lnSpc>
              <a:defRPr/>
            </a:pPr>
            <a:r>
              <a:rPr lang="en-GB" sz="800" b="1" i="0" dirty="0">
                <a:solidFill>
                  <a:schemeClr val="bg1"/>
                </a:solidFill>
                <a:effectLst/>
                <a:latin typeface="Aptos" panose="020B0004020202020204" pitchFamily="34" charset="0"/>
              </a:rPr>
              <a:t>Matthew (2016) MAGA fever dream of "Rambo: Last Blood, </a:t>
            </a:r>
            <a:r>
              <a:rPr lang="en-GB" sz="800" b="1" i="1" dirty="0">
                <a:solidFill>
                  <a:schemeClr val="bg1"/>
                </a:solidFill>
                <a:effectLst/>
                <a:latin typeface="Aptos" panose="020B0004020202020204" pitchFamily="34" charset="0"/>
              </a:rPr>
              <a:t>Salon.</a:t>
            </a:r>
            <a:endParaRPr lang="en-GB" sz="800" b="0" i="1" dirty="0">
              <a:solidFill>
                <a:schemeClr val="bg1"/>
              </a:solidFill>
              <a:effectLst/>
              <a:latin typeface="Aptos" panose="020B0004020202020204" pitchFamily="34" charset="0"/>
            </a:endParaRPr>
          </a:p>
        </p:txBody>
      </p:sp>
      <p:pic>
        <p:nvPicPr>
          <p:cNvPr id="22" name="Picture 21">
            <a:extLst>
              <a:ext uri="{FF2B5EF4-FFF2-40B4-BE49-F238E27FC236}">
                <a16:creationId xmlns:a16="http://schemas.microsoft.com/office/drawing/2014/main" id="{94E7D7B2-6E2D-5BE6-D03C-E4C5E5FAE39C}"/>
              </a:ext>
            </a:extLst>
          </p:cNvPr>
          <p:cNvPicPr>
            <a:picLocks noChangeAspect="1"/>
          </p:cNvPicPr>
          <p:nvPr/>
        </p:nvPicPr>
        <p:blipFill>
          <a:blip r:embed="rId3"/>
          <a:srcRect/>
          <a:stretch/>
        </p:blipFill>
        <p:spPr>
          <a:xfrm>
            <a:off x="7512025" y="1"/>
            <a:ext cx="4667422" cy="6858000"/>
          </a:xfrm>
          <a:prstGeom prst="rect">
            <a:avLst/>
          </a:prstGeom>
        </p:spPr>
      </p:pic>
    </p:spTree>
    <p:extLst>
      <p:ext uri="{BB962C8B-B14F-4D97-AF65-F5344CB8AC3E}">
        <p14:creationId xmlns:p14="http://schemas.microsoft.com/office/powerpoint/2010/main" val="2274250650"/>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243241"/>
      </a:dk2>
      <a:lt2>
        <a:srgbClr val="E2E5E8"/>
      </a:lt2>
      <a:accent1>
        <a:srgbClr val="BA9C80"/>
      </a:accent1>
      <a:accent2>
        <a:srgbClr val="BA827F"/>
      </a:accent2>
      <a:accent3>
        <a:srgbClr val="C594A6"/>
      </a:accent3>
      <a:accent4>
        <a:srgbClr val="BA7FAD"/>
      </a:accent4>
      <a:accent5>
        <a:srgbClr val="BC94C5"/>
      </a:accent5>
      <a:accent6>
        <a:srgbClr val="967FBA"/>
      </a:accent6>
      <a:hlink>
        <a:srgbClr val="5E85A8"/>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12437</TotalTime>
  <Words>1395</Words>
  <Application>Microsoft Macintosh PowerPoint</Application>
  <PresentationFormat>Widescreen</PresentationFormat>
  <Paragraphs>90</Paragraphs>
  <Slides>12</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__PT_Serif_b6c7e3</vt:lpstr>
      <vt:lpstr>Aptos</vt:lpstr>
      <vt:lpstr>Arial</vt:lpstr>
      <vt:lpstr>Arial Black</vt:lpstr>
      <vt:lpstr>Avenir Next LT Pro</vt:lpstr>
      <vt:lpstr>Calibri</vt:lpstr>
      <vt:lpstr>Neue Haas Grotesk Text Pro</vt:lpstr>
      <vt:lpstr>Times New Roman</vt:lpstr>
      <vt:lpstr>AccentBoxVTI</vt:lpstr>
      <vt:lpstr>THE POLITICS OF PERFORMING RAMBO</vt:lpstr>
      <vt:lpstr>RAMBOMANIA  IN CONTEXT</vt:lpstr>
      <vt:lpstr>COMPLICATING  STALLONE’S RAMBO</vt:lpstr>
      <vt:lpstr>RAMBO AS PART OF THE  COMIC BOOK “COMING HOME”  NARRATIVES</vt:lpstr>
      <vt:lpstr>THE PLEASURES  OF GENRE</vt:lpstr>
      <vt:lpstr>EXPLOITING THE MOMENT </vt:lpstr>
      <vt:lpstr>COMIC BOOK POLITICS</vt:lpstr>
      <vt:lpstr>TEMPERING  THOSE ASSOCIATIONS? </vt:lpstr>
      <vt:lpstr>CAN EXPLOITATION  BE TOO EXPLOITATIVE?</vt:lpstr>
      <vt:lpstr>THANK  YOU</vt:lpstr>
      <vt:lpstr>CAN EXPLOITATION  BE TOO EXPLOITATIVE?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Mark Mckenna</dc:creator>
  <cp:lastModifiedBy>Mark Mckenna</cp:lastModifiedBy>
  <cp:revision>10</cp:revision>
  <dcterms:created xsi:type="dcterms:W3CDTF">2024-06-12T14:20:50Z</dcterms:created>
  <dcterms:modified xsi:type="dcterms:W3CDTF">2024-07-04T19:27:27Z</dcterms:modified>
</cp:coreProperties>
</file>