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916" r:id="rId2"/>
    <p:sldMasterId id="2147483918" r:id="rId3"/>
    <p:sldMasterId id="2147483920" r:id="rId4"/>
    <p:sldMasterId id="2147483922" r:id="rId5"/>
    <p:sldMasterId id="2147483924" r:id="rId6"/>
    <p:sldMasterId id="2147483926" r:id="rId7"/>
    <p:sldMasterId id="2147483928" r:id="rId8"/>
    <p:sldMasterId id="2147483941" r:id="rId9"/>
  </p:sldMasterIdLst>
  <p:notesMasterIdLst>
    <p:notesMasterId r:id="rId47"/>
  </p:notesMasterIdLst>
  <p:handoutMasterIdLst>
    <p:handoutMasterId r:id="rId48"/>
  </p:handoutMasterIdLst>
  <p:sldIdLst>
    <p:sldId id="256" r:id="rId10"/>
    <p:sldId id="377" r:id="rId11"/>
    <p:sldId id="344" r:id="rId12"/>
    <p:sldId id="338" r:id="rId13"/>
    <p:sldId id="332" r:id="rId14"/>
    <p:sldId id="347" r:id="rId15"/>
    <p:sldId id="376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8" r:id="rId25"/>
    <p:sldId id="390" r:id="rId26"/>
    <p:sldId id="391" r:id="rId27"/>
    <p:sldId id="392" r:id="rId28"/>
    <p:sldId id="393" r:id="rId29"/>
    <p:sldId id="395" r:id="rId30"/>
    <p:sldId id="396" r:id="rId31"/>
    <p:sldId id="398" r:id="rId32"/>
    <p:sldId id="400" r:id="rId33"/>
    <p:sldId id="402" r:id="rId34"/>
    <p:sldId id="403" r:id="rId35"/>
    <p:sldId id="406" r:id="rId36"/>
    <p:sldId id="408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  <p:sldId id="374" r:id="rId46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9900"/>
    <a:srgbClr val="534919"/>
    <a:srgbClr val="A6CE39"/>
    <a:srgbClr val="99CC00"/>
    <a:srgbClr val="669900"/>
    <a:srgbClr val="0066FF"/>
    <a:srgbClr val="FA9632"/>
    <a:srgbClr val="FA643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2" autoAdjust="0"/>
    <p:restoredTop sz="92224" autoAdjust="0"/>
  </p:normalViewPr>
  <p:slideViewPr>
    <p:cSldViewPr snapToGrid="0" snapToObjects="1">
      <p:cViewPr>
        <p:scale>
          <a:sx n="100" d="100"/>
          <a:sy n="100" d="100"/>
        </p:scale>
        <p:origin x="-1136" y="-80"/>
      </p:cViewPr>
      <p:guideLst>
        <p:guide orient="horz" pos="945"/>
        <p:guide pos="234"/>
      </p:guideLst>
    </p:cSldViewPr>
  </p:slideViewPr>
  <p:outlineViewPr>
    <p:cViewPr>
      <p:scale>
        <a:sx n="33" d="100"/>
        <a:sy n="33" d="100"/>
      </p:scale>
      <p:origin x="0" y="490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-3432" y="-108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results!$E$5</c:f>
              <c:strCache>
                <c:ptCount val="1"/>
                <c:pt idx="0">
                  <c:v>Mad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results!$D$7:$D$12</c:f>
              <c:strCache>
                <c:ptCount val="6"/>
                <c:pt idx="0">
                  <c:v>chicken manure pellets</c:v>
                </c:pt>
                <c:pt idx="1">
                  <c:v>chicken manure dried</c:v>
                </c:pt>
                <c:pt idx="2">
                  <c:v>pig manure DANIS pellets</c:v>
                </c:pt>
                <c:pt idx="3">
                  <c:v>pig manure DANIS dried</c:v>
                </c:pt>
                <c:pt idx="4">
                  <c:v>digestate KORREL pellets</c:v>
                </c:pt>
                <c:pt idx="5">
                  <c:v>digestate KORREL dried</c:v>
                </c:pt>
              </c:strCache>
            </c:strRef>
          </c:cat>
          <c:val>
            <c:numRef>
              <c:f>results!$E$7:$E$12</c:f>
              <c:numCache>
                <c:formatCode>0.0%</c:formatCode>
                <c:ptCount val="6"/>
                <c:pt idx="0">
                  <c:v>0.1</c:v>
                </c:pt>
                <c:pt idx="1">
                  <c:v>0.165</c:v>
                </c:pt>
                <c:pt idx="2">
                  <c:v>0.108</c:v>
                </c:pt>
                <c:pt idx="3">
                  <c:v>0.141</c:v>
                </c:pt>
                <c:pt idx="4">
                  <c:v>0.074</c:v>
                </c:pt>
                <c:pt idx="5">
                  <c:v>0.101</c:v>
                </c:pt>
              </c:numCache>
            </c:numRef>
          </c:val>
        </c:ser>
        <c:ser>
          <c:idx val="1"/>
          <c:order val="1"/>
          <c:tx>
            <c:strRef>
              <c:f>results!$F$5</c:f>
              <c:strCache>
                <c:ptCount val="1"/>
                <c:pt idx="0">
                  <c:v>Ashd</c:v>
                </c:pt>
              </c:strCache>
            </c:strRef>
          </c:tx>
          <c:invertIfNegative val="0"/>
          <c:cat>
            <c:strRef>
              <c:f>results!$D$7:$D$12</c:f>
              <c:strCache>
                <c:ptCount val="6"/>
                <c:pt idx="0">
                  <c:v>chicken manure pellets</c:v>
                </c:pt>
                <c:pt idx="1">
                  <c:v>chicken manure dried</c:v>
                </c:pt>
                <c:pt idx="2">
                  <c:v>pig manure DANIS pellets</c:v>
                </c:pt>
                <c:pt idx="3">
                  <c:v>pig manure DANIS dried</c:v>
                </c:pt>
                <c:pt idx="4">
                  <c:v>digestate KORREL pellets</c:v>
                </c:pt>
                <c:pt idx="5">
                  <c:v>digestate KORREL dried</c:v>
                </c:pt>
              </c:strCache>
            </c:strRef>
          </c:cat>
          <c:val>
            <c:numRef>
              <c:f>results!$F$7:$F$12</c:f>
              <c:numCache>
                <c:formatCode>0.0%</c:formatCode>
                <c:ptCount val="6"/>
                <c:pt idx="0">
                  <c:v>0.274</c:v>
                </c:pt>
                <c:pt idx="1">
                  <c:v>0.281</c:v>
                </c:pt>
                <c:pt idx="2">
                  <c:v>0.372</c:v>
                </c:pt>
                <c:pt idx="3">
                  <c:v>0.378</c:v>
                </c:pt>
                <c:pt idx="4">
                  <c:v>0.336</c:v>
                </c:pt>
                <c:pt idx="5">
                  <c:v>0.316</c:v>
                </c:pt>
              </c:numCache>
            </c:numRef>
          </c:val>
        </c:ser>
        <c:ser>
          <c:idx val="2"/>
          <c:order val="2"/>
          <c:tx>
            <c:strRef>
              <c:f>results!$H$5</c:f>
              <c:strCache>
                <c:ptCount val="1"/>
                <c:pt idx="0">
                  <c:v>FCd</c:v>
                </c:pt>
              </c:strCache>
            </c:strRef>
          </c:tx>
          <c:spPr>
            <a:solidFill>
              <a:srgbClr val="336600"/>
            </a:solidFill>
          </c:spPr>
          <c:invertIfNegative val="0"/>
          <c:cat>
            <c:strRef>
              <c:f>results!$D$7:$D$12</c:f>
              <c:strCache>
                <c:ptCount val="6"/>
                <c:pt idx="0">
                  <c:v>chicken manure pellets</c:v>
                </c:pt>
                <c:pt idx="1">
                  <c:v>chicken manure dried</c:v>
                </c:pt>
                <c:pt idx="2">
                  <c:v>pig manure DANIS pellets</c:v>
                </c:pt>
                <c:pt idx="3">
                  <c:v>pig manure DANIS dried</c:v>
                </c:pt>
                <c:pt idx="4">
                  <c:v>digestate KORREL pellets</c:v>
                </c:pt>
                <c:pt idx="5">
                  <c:v>digestate KORREL dried</c:v>
                </c:pt>
              </c:strCache>
            </c:strRef>
          </c:cat>
          <c:val>
            <c:numRef>
              <c:f>results!$H$7:$H$12</c:f>
              <c:numCache>
                <c:formatCode>0.0%</c:formatCode>
                <c:ptCount val="6"/>
                <c:pt idx="0">
                  <c:v>0.0559999999999999</c:v>
                </c:pt>
                <c:pt idx="1">
                  <c:v>0.0479999999999999</c:v>
                </c:pt>
                <c:pt idx="2">
                  <c:v>0.079</c:v>
                </c:pt>
                <c:pt idx="3">
                  <c:v>0.074</c:v>
                </c:pt>
                <c:pt idx="4">
                  <c:v>0.075</c:v>
                </c:pt>
                <c:pt idx="5">
                  <c:v>0.081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1"/>
        <c:axId val="2132452936"/>
        <c:axId val="2132448968"/>
      </c:barChart>
      <c:scatterChart>
        <c:scatterStyle val="lineMarker"/>
        <c:varyColors val="0"/>
        <c:ser>
          <c:idx val="3"/>
          <c:order val="3"/>
          <c:tx>
            <c:strRef>
              <c:f>results!$I$5</c:f>
              <c:strCache>
                <c:ptCount val="1"/>
                <c:pt idx="0">
                  <c:v>HHVad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chemeClr val="tx1"/>
              </a:solidFill>
            </c:spPr>
          </c:marker>
          <c:xVal>
            <c:strRef>
              <c:f>results!$D$7:$D$12</c:f>
              <c:strCache>
                <c:ptCount val="6"/>
                <c:pt idx="0">
                  <c:v>chicken manure pellets</c:v>
                </c:pt>
                <c:pt idx="1">
                  <c:v>chicken manure dried</c:v>
                </c:pt>
                <c:pt idx="2">
                  <c:v>pig manure DANIS pellets</c:v>
                </c:pt>
                <c:pt idx="3">
                  <c:v>pig manure DANIS dried</c:v>
                </c:pt>
                <c:pt idx="4">
                  <c:v>digestate KORREL pellets</c:v>
                </c:pt>
                <c:pt idx="5">
                  <c:v>digestate KORREL dried</c:v>
                </c:pt>
              </c:strCache>
            </c:strRef>
          </c:xVal>
          <c:yVal>
            <c:numRef>
              <c:f>results!$I$7:$I$12</c:f>
              <c:numCache>
                <c:formatCode>0.00</c:formatCode>
                <c:ptCount val="6"/>
                <c:pt idx="0">
                  <c:v>13.71</c:v>
                </c:pt>
                <c:pt idx="1">
                  <c:v>11.42</c:v>
                </c:pt>
                <c:pt idx="2">
                  <c:v>11.77</c:v>
                </c:pt>
                <c:pt idx="3">
                  <c:v>10.4</c:v>
                </c:pt>
                <c:pt idx="4">
                  <c:v>13.54</c:v>
                </c:pt>
                <c:pt idx="5">
                  <c:v>14.42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427352"/>
        <c:axId val="2132436360"/>
      </c:scatterChart>
      <c:catAx>
        <c:axId val="2132452936"/>
        <c:scaling>
          <c:orientation val="minMax"/>
        </c:scaling>
        <c:delete val="0"/>
        <c:axPos val="b"/>
        <c:majorTickMark val="out"/>
        <c:minorTickMark val="none"/>
        <c:tickLblPos val="nextTo"/>
        <c:crossAx val="2132448968"/>
        <c:crosses val="autoZero"/>
        <c:auto val="1"/>
        <c:lblAlgn val="ctr"/>
        <c:lblOffset val="100"/>
        <c:noMultiLvlLbl val="0"/>
      </c:catAx>
      <c:valAx>
        <c:axId val="213244896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132452936"/>
        <c:crosses val="autoZero"/>
        <c:crossBetween val="between"/>
      </c:valAx>
      <c:valAx>
        <c:axId val="213243636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[MJ/kg]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2132427352"/>
        <c:crosses val="max"/>
        <c:crossBetween val="midCat"/>
      </c:valAx>
      <c:valAx>
        <c:axId val="2132427352"/>
        <c:scaling>
          <c:orientation val="minMax"/>
        </c:scaling>
        <c:delete val="1"/>
        <c:axPos val="b"/>
        <c:majorTickMark val="out"/>
        <c:minorTickMark val="none"/>
        <c:tickLblPos val="nextTo"/>
        <c:crossAx val="2132436360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results!$G$5</c:f>
              <c:strCache>
                <c:ptCount val="1"/>
                <c:pt idx="0">
                  <c:v>Mad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results!$F$7:$F$15</c:f>
              <c:strCache>
                <c:ptCount val="9"/>
                <c:pt idx="0">
                  <c:v>Pellets grapevine</c:v>
                </c:pt>
                <c:pt idx="1">
                  <c:v>Silvaner</c:v>
                </c:pt>
                <c:pt idx="2">
                  <c:v>Marc a</c:v>
                </c:pt>
                <c:pt idx="3">
                  <c:v>Marc b</c:v>
                </c:pt>
                <c:pt idx="4">
                  <c:v>Misc. Gig. Lux.</c:v>
                </c:pt>
                <c:pt idx="5">
                  <c:v>Misc. Gig. France</c:v>
                </c:pt>
                <c:pt idx="6">
                  <c:v>Misc. Gig. Lux. Resid.</c:v>
                </c:pt>
                <c:pt idx="7">
                  <c:v>Misc. Gig. Lux + dust</c:v>
                </c:pt>
                <c:pt idx="8">
                  <c:v>Misc. Gig. Lux - dust</c:v>
                </c:pt>
              </c:strCache>
            </c:strRef>
          </c:cat>
          <c:val>
            <c:numRef>
              <c:f>results!$G$7:$G$15</c:f>
              <c:numCache>
                <c:formatCode>0.0%</c:formatCode>
                <c:ptCount val="9"/>
                <c:pt idx="0">
                  <c:v>0.065</c:v>
                </c:pt>
                <c:pt idx="1">
                  <c:v>0.057</c:v>
                </c:pt>
                <c:pt idx="2">
                  <c:v>0.059</c:v>
                </c:pt>
                <c:pt idx="3">
                  <c:v>0.061</c:v>
                </c:pt>
                <c:pt idx="4">
                  <c:v>0.08</c:v>
                </c:pt>
                <c:pt idx="5">
                  <c:v>0.083</c:v>
                </c:pt>
                <c:pt idx="6">
                  <c:v>0.092</c:v>
                </c:pt>
                <c:pt idx="7" formatCode="0%">
                  <c:v>0.101</c:v>
                </c:pt>
                <c:pt idx="8" formatCode="0%">
                  <c:v>0.094</c:v>
                </c:pt>
              </c:numCache>
            </c:numRef>
          </c:val>
        </c:ser>
        <c:ser>
          <c:idx val="1"/>
          <c:order val="1"/>
          <c:tx>
            <c:strRef>
              <c:f>results!$H$5</c:f>
              <c:strCache>
                <c:ptCount val="1"/>
                <c:pt idx="0">
                  <c:v>Ashd</c:v>
                </c:pt>
              </c:strCache>
            </c:strRef>
          </c:tx>
          <c:invertIfNegative val="0"/>
          <c:cat>
            <c:strRef>
              <c:f>results!$F$7:$F$15</c:f>
              <c:strCache>
                <c:ptCount val="9"/>
                <c:pt idx="0">
                  <c:v>Pellets grapevine</c:v>
                </c:pt>
                <c:pt idx="1">
                  <c:v>Silvaner</c:v>
                </c:pt>
                <c:pt idx="2">
                  <c:v>Marc a</c:v>
                </c:pt>
                <c:pt idx="3">
                  <c:v>Marc b</c:v>
                </c:pt>
                <c:pt idx="4">
                  <c:v>Misc. Gig. Lux.</c:v>
                </c:pt>
                <c:pt idx="5">
                  <c:v>Misc. Gig. France</c:v>
                </c:pt>
                <c:pt idx="6">
                  <c:v>Misc. Gig. Lux. Resid.</c:v>
                </c:pt>
                <c:pt idx="7">
                  <c:v>Misc. Gig. Lux + dust</c:v>
                </c:pt>
                <c:pt idx="8">
                  <c:v>Misc. Gig. Lux - dust</c:v>
                </c:pt>
              </c:strCache>
            </c:strRef>
          </c:cat>
          <c:val>
            <c:numRef>
              <c:f>results!$H$7:$H$15</c:f>
              <c:numCache>
                <c:formatCode>0.0%</c:formatCode>
                <c:ptCount val="9"/>
                <c:pt idx="0">
                  <c:v>0.034</c:v>
                </c:pt>
                <c:pt idx="1">
                  <c:v>0.05</c:v>
                </c:pt>
                <c:pt idx="2">
                  <c:v>0.071</c:v>
                </c:pt>
                <c:pt idx="3">
                  <c:v>0.097</c:v>
                </c:pt>
                <c:pt idx="4">
                  <c:v>0.015</c:v>
                </c:pt>
                <c:pt idx="5">
                  <c:v>0.003</c:v>
                </c:pt>
                <c:pt idx="6">
                  <c:v>0.022</c:v>
                </c:pt>
                <c:pt idx="7">
                  <c:v>0.012</c:v>
                </c:pt>
                <c:pt idx="8">
                  <c:v>0.01</c:v>
                </c:pt>
              </c:numCache>
            </c:numRef>
          </c:val>
        </c:ser>
        <c:ser>
          <c:idx val="3"/>
          <c:order val="2"/>
          <c:tx>
            <c:strRef>
              <c:f>results!$J$5</c:f>
              <c:strCache>
                <c:ptCount val="1"/>
                <c:pt idx="0">
                  <c:v>FCd</c:v>
                </c:pt>
              </c:strCache>
            </c:strRef>
          </c:tx>
          <c:spPr>
            <a:solidFill>
              <a:srgbClr val="336600"/>
            </a:solidFill>
          </c:spPr>
          <c:invertIfNegative val="0"/>
          <c:cat>
            <c:strRef>
              <c:f>results!$F$7:$F$15</c:f>
              <c:strCache>
                <c:ptCount val="9"/>
                <c:pt idx="0">
                  <c:v>Pellets grapevine</c:v>
                </c:pt>
                <c:pt idx="1">
                  <c:v>Silvaner</c:v>
                </c:pt>
                <c:pt idx="2">
                  <c:v>Marc a</c:v>
                </c:pt>
                <c:pt idx="3">
                  <c:v>Marc b</c:v>
                </c:pt>
                <c:pt idx="4">
                  <c:v>Misc. Gig. Lux.</c:v>
                </c:pt>
                <c:pt idx="5">
                  <c:v>Misc. Gig. France</c:v>
                </c:pt>
                <c:pt idx="6">
                  <c:v>Misc. Gig. Lux. Resid.</c:v>
                </c:pt>
                <c:pt idx="7">
                  <c:v>Misc. Gig. Lux + dust</c:v>
                </c:pt>
                <c:pt idx="8">
                  <c:v>Misc. Gig. Lux - dust</c:v>
                </c:pt>
              </c:strCache>
            </c:strRef>
          </c:cat>
          <c:val>
            <c:numRef>
              <c:f>results!$J$7:$J$15</c:f>
              <c:numCache>
                <c:formatCode>0.0%</c:formatCode>
                <c:ptCount val="9"/>
                <c:pt idx="0">
                  <c:v>0.1796</c:v>
                </c:pt>
                <c:pt idx="1">
                  <c:v>0.2294</c:v>
                </c:pt>
                <c:pt idx="2">
                  <c:v>0.197</c:v>
                </c:pt>
                <c:pt idx="3">
                  <c:v>0.177</c:v>
                </c:pt>
                <c:pt idx="4">
                  <c:v>0.105</c:v>
                </c:pt>
                <c:pt idx="5">
                  <c:v>0.11</c:v>
                </c:pt>
                <c:pt idx="6">
                  <c:v>0.108</c:v>
                </c:pt>
                <c:pt idx="7">
                  <c:v>0.12</c:v>
                </c:pt>
                <c:pt idx="8">
                  <c:v>0.093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1"/>
        <c:axId val="2131518920"/>
        <c:axId val="2130706856"/>
      </c:barChart>
      <c:scatterChart>
        <c:scatterStyle val="lineMarker"/>
        <c:varyColors val="0"/>
        <c:ser>
          <c:idx val="2"/>
          <c:order val="3"/>
          <c:tx>
            <c:strRef>
              <c:f>results!$K$5</c:f>
              <c:strCache>
                <c:ptCount val="1"/>
                <c:pt idx="0">
                  <c:v>HHVad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</c:spPr>
          </c:marker>
          <c:xVal>
            <c:strRef>
              <c:f>results!$F$7:$F$15</c:f>
              <c:strCache>
                <c:ptCount val="9"/>
                <c:pt idx="0">
                  <c:v>Pellets grapevine</c:v>
                </c:pt>
                <c:pt idx="1">
                  <c:v>Silvaner</c:v>
                </c:pt>
                <c:pt idx="2">
                  <c:v>Marc a</c:v>
                </c:pt>
                <c:pt idx="3">
                  <c:v>Marc b</c:v>
                </c:pt>
                <c:pt idx="4">
                  <c:v>Misc. Gig. Lux.</c:v>
                </c:pt>
                <c:pt idx="5">
                  <c:v>Misc. Gig. France</c:v>
                </c:pt>
                <c:pt idx="6">
                  <c:v>Misc. Gig. Lux. Resid.</c:v>
                </c:pt>
                <c:pt idx="7">
                  <c:v>Misc. Gig. Lux + dust</c:v>
                </c:pt>
                <c:pt idx="8">
                  <c:v>Misc. Gig. Lux - dust</c:v>
                </c:pt>
              </c:strCache>
            </c:strRef>
          </c:xVal>
          <c:yVal>
            <c:numRef>
              <c:f>results!$K$7:$K$15</c:f>
              <c:numCache>
                <c:formatCode>0.00</c:formatCode>
                <c:ptCount val="9"/>
                <c:pt idx="0">
                  <c:v>18.18</c:v>
                </c:pt>
                <c:pt idx="1">
                  <c:v>19.71</c:v>
                </c:pt>
                <c:pt idx="2">
                  <c:v>19.18</c:v>
                </c:pt>
                <c:pt idx="3">
                  <c:v>18.21</c:v>
                </c:pt>
                <c:pt idx="4">
                  <c:v>17.48999999999998</c:v>
                </c:pt>
                <c:pt idx="5">
                  <c:v>17.69</c:v>
                </c:pt>
                <c:pt idx="6">
                  <c:v>16.76</c:v>
                </c:pt>
                <c:pt idx="7" formatCode="General">
                  <c:v>17.69</c:v>
                </c:pt>
                <c:pt idx="8">
                  <c:v>17.98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0749928"/>
        <c:axId val="2130743096"/>
      </c:scatterChart>
      <c:catAx>
        <c:axId val="2131518920"/>
        <c:scaling>
          <c:orientation val="minMax"/>
        </c:scaling>
        <c:delete val="0"/>
        <c:axPos val="b"/>
        <c:majorTickMark val="out"/>
        <c:minorTickMark val="none"/>
        <c:tickLblPos val="nextTo"/>
        <c:crossAx val="2130706856"/>
        <c:crosses val="autoZero"/>
        <c:auto val="1"/>
        <c:lblAlgn val="ctr"/>
        <c:lblOffset val="100"/>
        <c:noMultiLvlLbl val="0"/>
      </c:catAx>
      <c:valAx>
        <c:axId val="213070685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131518920"/>
        <c:crosses val="autoZero"/>
        <c:crossBetween val="between"/>
      </c:valAx>
      <c:valAx>
        <c:axId val="213074309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[MJ/kg]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2130749928"/>
        <c:crosses val="max"/>
        <c:crossBetween val="midCat"/>
      </c:valAx>
      <c:valAx>
        <c:axId val="2130749928"/>
        <c:scaling>
          <c:orientation val="minMax"/>
        </c:scaling>
        <c:delete val="1"/>
        <c:axPos val="b"/>
        <c:majorTickMark val="out"/>
        <c:minorTickMark val="none"/>
        <c:tickLblPos val="nextTo"/>
        <c:crossAx val="2130743096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results!$G$5</c:f>
              <c:strCache>
                <c:ptCount val="1"/>
                <c:pt idx="0">
                  <c:v>Mad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results!$F$7:$F$12</c:f>
              <c:strCache>
                <c:ptCount val="6"/>
                <c:pt idx="0">
                  <c:v>hay - Reinheim</c:v>
                </c:pt>
                <c:pt idx="1">
                  <c:v>hay - Rubenheim</c:v>
                </c:pt>
                <c:pt idx="2">
                  <c:v>hay - Loheplateau</c:v>
                </c:pt>
                <c:pt idx="3">
                  <c:v>greenery cutting - sieved</c:v>
                </c:pt>
                <c:pt idx="4">
                  <c:v>greenery cutting - raw</c:v>
                </c:pt>
                <c:pt idx="5">
                  <c:v>marc </c:v>
                </c:pt>
              </c:strCache>
            </c:strRef>
          </c:cat>
          <c:val>
            <c:numRef>
              <c:f>results!$G$7:$G$12</c:f>
              <c:numCache>
                <c:formatCode>0.0%</c:formatCode>
                <c:ptCount val="6"/>
                <c:pt idx="0">
                  <c:v>0.085</c:v>
                </c:pt>
                <c:pt idx="1">
                  <c:v>0.087</c:v>
                </c:pt>
                <c:pt idx="2">
                  <c:v>0.071</c:v>
                </c:pt>
                <c:pt idx="3">
                  <c:v>0.112</c:v>
                </c:pt>
                <c:pt idx="4">
                  <c:v>0.191</c:v>
                </c:pt>
                <c:pt idx="5">
                  <c:v>0.127</c:v>
                </c:pt>
              </c:numCache>
            </c:numRef>
          </c:val>
        </c:ser>
        <c:ser>
          <c:idx val="1"/>
          <c:order val="1"/>
          <c:tx>
            <c:strRef>
              <c:f>results!$H$5</c:f>
              <c:strCache>
                <c:ptCount val="1"/>
                <c:pt idx="0">
                  <c:v>Ashd</c:v>
                </c:pt>
              </c:strCache>
            </c:strRef>
          </c:tx>
          <c:invertIfNegative val="0"/>
          <c:cat>
            <c:strRef>
              <c:f>results!$F$7:$F$12</c:f>
              <c:strCache>
                <c:ptCount val="6"/>
                <c:pt idx="0">
                  <c:v>hay - Reinheim</c:v>
                </c:pt>
                <c:pt idx="1">
                  <c:v>hay - Rubenheim</c:v>
                </c:pt>
                <c:pt idx="2">
                  <c:v>hay - Loheplateau</c:v>
                </c:pt>
                <c:pt idx="3">
                  <c:v>greenery cutting - sieved</c:v>
                </c:pt>
                <c:pt idx="4">
                  <c:v>greenery cutting - raw</c:v>
                </c:pt>
                <c:pt idx="5">
                  <c:v>marc </c:v>
                </c:pt>
              </c:strCache>
            </c:strRef>
          </c:cat>
          <c:val>
            <c:numRef>
              <c:f>results!$H$7:$H$12</c:f>
              <c:numCache>
                <c:formatCode>0.0%</c:formatCode>
                <c:ptCount val="6"/>
                <c:pt idx="0">
                  <c:v>0.092</c:v>
                </c:pt>
                <c:pt idx="1">
                  <c:v>0.082</c:v>
                </c:pt>
                <c:pt idx="2">
                  <c:v>0.084</c:v>
                </c:pt>
                <c:pt idx="3">
                  <c:v>0.257</c:v>
                </c:pt>
                <c:pt idx="4">
                  <c:v>0.016</c:v>
                </c:pt>
                <c:pt idx="5">
                  <c:v>0.045</c:v>
                </c:pt>
              </c:numCache>
            </c:numRef>
          </c:val>
        </c:ser>
        <c:ser>
          <c:idx val="2"/>
          <c:order val="2"/>
          <c:tx>
            <c:strRef>
              <c:f>results!$J$5</c:f>
              <c:strCache>
                <c:ptCount val="1"/>
                <c:pt idx="0">
                  <c:v>FCd</c:v>
                </c:pt>
              </c:strCache>
            </c:strRef>
          </c:tx>
          <c:spPr>
            <a:solidFill>
              <a:srgbClr val="336600"/>
            </a:solidFill>
          </c:spPr>
          <c:invertIfNegative val="0"/>
          <c:cat>
            <c:strRef>
              <c:f>results!$F$7:$F$12</c:f>
              <c:strCache>
                <c:ptCount val="6"/>
                <c:pt idx="0">
                  <c:v>hay - Reinheim</c:v>
                </c:pt>
                <c:pt idx="1">
                  <c:v>hay - Rubenheim</c:v>
                </c:pt>
                <c:pt idx="2">
                  <c:v>hay - Loheplateau</c:v>
                </c:pt>
                <c:pt idx="3">
                  <c:v>greenery cutting - sieved</c:v>
                </c:pt>
                <c:pt idx="4">
                  <c:v>greenery cutting - raw</c:v>
                </c:pt>
                <c:pt idx="5">
                  <c:v>marc </c:v>
                </c:pt>
              </c:strCache>
            </c:strRef>
          </c:cat>
          <c:val>
            <c:numRef>
              <c:f>results!$J$7:$J$12</c:f>
              <c:numCache>
                <c:formatCode>0.0%</c:formatCode>
                <c:ptCount val="6"/>
                <c:pt idx="0">
                  <c:v>0.128</c:v>
                </c:pt>
                <c:pt idx="1">
                  <c:v>0.0970000000000001</c:v>
                </c:pt>
                <c:pt idx="2">
                  <c:v>0.0900000000000001</c:v>
                </c:pt>
                <c:pt idx="3">
                  <c:v>0.0530000000000001</c:v>
                </c:pt>
                <c:pt idx="4">
                  <c:v>0.131</c:v>
                </c:pt>
                <c:pt idx="5">
                  <c:v>0.274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1"/>
        <c:axId val="2131558184"/>
        <c:axId val="2131315448"/>
      </c:barChart>
      <c:scatterChart>
        <c:scatterStyle val="lineMarker"/>
        <c:varyColors val="0"/>
        <c:ser>
          <c:idx val="3"/>
          <c:order val="3"/>
          <c:tx>
            <c:strRef>
              <c:f>results!$K$5</c:f>
              <c:strCache>
                <c:ptCount val="1"/>
                <c:pt idx="0">
                  <c:v>HHVad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</c:marker>
          <c:xVal>
            <c:strRef>
              <c:f>results!$F$7:$F$12</c:f>
              <c:strCache>
                <c:ptCount val="6"/>
                <c:pt idx="0">
                  <c:v>hay - Reinheim</c:v>
                </c:pt>
                <c:pt idx="1">
                  <c:v>hay - Rubenheim</c:v>
                </c:pt>
                <c:pt idx="2">
                  <c:v>hay - Loheplateau</c:v>
                </c:pt>
                <c:pt idx="3">
                  <c:v>greenery cutting - sieved</c:v>
                </c:pt>
                <c:pt idx="4">
                  <c:v>greenery cutting - raw</c:v>
                </c:pt>
                <c:pt idx="5">
                  <c:v>marc </c:v>
                </c:pt>
              </c:strCache>
            </c:strRef>
          </c:xVal>
          <c:yVal>
            <c:numRef>
              <c:f>results!$K$7:$K$12</c:f>
              <c:numCache>
                <c:formatCode>0.00</c:formatCode>
                <c:ptCount val="6"/>
                <c:pt idx="0">
                  <c:v>16.78</c:v>
                </c:pt>
                <c:pt idx="1">
                  <c:v>17.033</c:v>
                </c:pt>
                <c:pt idx="2">
                  <c:v>15.82</c:v>
                </c:pt>
                <c:pt idx="3">
                  <c:v>15.3</c:v>
                </c:pt>
                <c:pt idx="4">
                  <c:v>18.44</c:v>
                </c:pt>
                <c:pt idx="5">
                  <c:v>19.79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220120"/>
        <c:axId val="2131216984"/>
      </c:scatterChart>
      <c:catAx>
        <c:axId val="2131558184"/>
        <c:scaling>
          <c:orientation val="minMax"/>
        </c:scaling>
        <c:delete val="0"/>
        <c:axPos val="b"/>
        <c:majorTickMark val="out"/>
        <c:minorTickMark val="none"/>
        <c:tickLblPos val="nextTo"/>
        <c:crossAx val="2131315448"/>
        <c:crosses val="autoZero"/>
        <c:auto val="1"/>
        <c:lblAlgn val="ctr"/>
        <c:lblOffset val="100"/>
        <c:noMultiLvlLbl val="0"/>
      </c:catAx>
      <c:valAx>
        <c:axId val="213131544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131558184"/>
        <c:crosses val="autoZero"/>
        <c:crossBetween val="between"/>
      </c:valAx>
      <c:valAx>
        <c:axId val="213121698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[MJ/kg]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2131220120"/>
        <c:crosses val="max"/>
        <c:crossBetween val="midCat"/>
      </c:valAx>
      <c:valAx>
        <c:axId val="2131220120"/>
        <c:scaling>
          <c:orientation val="minMax"/>
        </c:scaling>
        <c:delete val="1"/>
        <c:axPos val="b"/>
        <c:majorTickMark val="out"/>
        <c:minorTickMark val="none"/>
        <c:tickLblPos val="nextTo"/>
        <c:crossAx val="2131216984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286" cy="49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790" y="0"/>
            <a:ext cx="2945285" cy="49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137"/>
            <a:ext cx="2945286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790" y="9430137"/>
            <a:ext cx="2945285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FD37286-5B1D-49D3-83EE-BBE58CBB0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73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286" cy="49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790" y="0"/>
            <a:ext cx="2945285" cy="49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8" y="4715867"/>
            <a:ext cx="5437819" cy="446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137"/>
            <a:ext cx="2945286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790" y="9430137"/>
            <a:ext cx="2945285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94EECB0-A02E-478E-A518-69B3CF10E40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053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168E1-E140-4BBC-B95B-9FF7E8684E98}" type="slidenum">
              <a:rPr lang="de-DE" smtClean="0"/>
              <a:pPr/>
              <a:t>1</a:t>
            </a:fld>
            <a:endParaRPr lang="de-DE" dirty="0" smtClean="0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53989" y="9434926"/>
            <a:ext cx="2943686" cy="49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68" tIns="47535" rIns="95068" bIns="47535" anchor="b"/>
          <a:lstStyle/>
          <a:p>
            <a:pPr algn="r" defTabSz="945815"/>
            <a:fld id="{16FE373B-D7A9-4ADC-93F8-6E70B1A82403}" type="slidenum">
              <a:rPr lang="en-GB" sz="1300"/>
              <a:pPr algn="r" defTabSz="945815"/>
              <a:t>1</a:t>
            </a:fld>
            <a:endParaRPr lang="en-GB" sz="1300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7287" cy="3724275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504" y="4715867"/>
            <a:ext cx="4986668" cy="4468420"/>
          </a:xfrm>
          <a:noFill/>
          <a:ln/>
        </p:spPr>
        <p:txBody>
          <a:bodyPr lIns="95068" tIns="47535" rIns="95068" bIns="47535"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1461" y="9429934"/>
            <a:ext cx="2944827" cy="496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159" tIns="44579" rIns="89159" bIns="44579"/>
          <a:lstStyle/>
          <a:p>
            <a:pPr eaLnBrk="0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C5FFCC7-5012-48FB-8885-E187BC2AC329}" type="slidenum">
              <a:rPr lang="nl-NL"/>
              <a:pPr eaLnBrk="0" hangingPunct="0">
                <a:lnSpc>
                  <a:spcPct val="98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16</a:t>
            </a:fld>
            <a:endParaRPr lang="nl-NL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992188"/>
            <a:ext cx="4535488" cy="3403600"/>
          </a:xfrm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7F915-475A-46AD-B932-6C1B82F2835E}" type="slidenum">
              <a:rPr lang="nl-NL"/>
              <a:pPr/>
              <a:t>19</a:t>
            </a:fld>
            <a:endParaRPr lang="nl-NL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29" tIns="45714" rIns="91429" bIns="45714"/>
          <a:lstStyle/>
          <a:p>
            <a:r>
              <a:rPr lang="nl-NL"/>
              <a:t>Enkel Populier 1 cm per jaar groei, schoon recht zonder zijtakken </a:t>
            </a:r>
            <a:r>
              <a:rPr lang="nl-NL">
                <a:sym typeface="Wingdings" pitchFamily="2" charset="2"/>
              </a:rPr>
              <a:t> </a:t>
            </a:r>
            <a:r>
              <a:rPr lang="nl-NL"/>
              <a:t>papier</a:t>
            </a:r>
          </a:p>
          <a:p>
            <a:r>
              <a:rPr lang="nl-NL"/>
              <a:t>Wilg heeft meer struikvorming, veel meer biomassa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50074" y="9429934"/>
            <a:ext cx="2946214" cy="49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44" tIns="45422" rIns="90844" bIns="45422" anchor="b"/>
          <a:lstStyle/>
          <a:p>
            <a:pPr algn="r" defTabSz="892231"/>
            <a:fld id="{66DB28AE-FD76-4F27-AA62-64B1C630EED4}" type="slidenum">
              <a:rPr lang="nl-NL" sz="1200"/>
              <a:pPr algn="r" defTabSz="892231"/>
              <a:t>23</a:t>
            </a:fld>
            <a:endParaRPr lang="nl-NL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24" y="4716534"/>
            <a:ext cx="5437029" cy="4467389"/>
          </a:xfrm>
          <a:noFill/>
          <a:ln/>
        </p:spPr>
        <p:txBody>
          <a:bodyPr lIns="90844" tIns="45422" rIns="90844" bIns="45422"/>
          <a:lstStyle/>
          <a:p>
            <a:pPr defTabSz="845271"/>
            <a:endParaRPr lang="nl-B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2016" y="9430091"/>
            <a:ext cx="2944086" cy="496411"/>
          </a:xfrm>
          <a:noFill/>
        </p:spPr>
        <p:txBody>
          <a:bodyPr lIns="86555" tIns="43277" rIns="86555" bIns="43277"/>
          <a:lstStyle/>
          <a:p>
            <a:pPr eaLnBrk="0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5FFE2CEE-4F06-4539-BCE0-423388E11E41}" type="slidenum">
              <a:rPr lang="nl-NL" smtClean="0"/>
              <a:pPr eaLnBrk="0" hangingPunct="0">
                <a:lnSpc>
                  <a:spcPct val="98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25</a:t>
            </a:fld>
            <a:endParaRPr lang="nl-NL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6491" y="992823"/>
            <a:ext cx="4141546" cy="340248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8"/>
          <p:cNvSpPr>
            <a:spLocks noChangeArrowheads="1"/>
          </p:cNvSpPr>
          <p:nvPr userDrawn="1"/>
        </p:nvSpPr>
        <p:spPr bwMode="auto">
          <a:xfrm>
            <a:off x="-3175" y="0"/>
            <a:ext cx="9147175" cy="5861050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50000">
                <a:srgbClr val="F8F8F8">
                  <a:gamma/>
                  <a:shade val="72549"/>
                  <a:invGamma/>
                </a:srgbClr>
              </a:gs>
              <a:gs pos="100000">
                <a:srgbClr val="F8F8F8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/>
          </a:p>
        </p:txBody>
      </p:sp>
      <p:sp>
        <p:nvSpPr>
          <p:cNvPr id="5" name="Rectangle 40"/>
          <p:cNvSpPr>
            <a:spLocks noChangeArrowheads="1"/>
          </p:cNvSpPr>
          <p:nvPr userDrawn="1"/>
        </p:nvSpPr>
        <p:spPr bwMode="auto">
          <a:xfrm>
            <a:off x="-3175" y="1828800"/>
            <a:ext cx="9147175" cy="3302000"/>
          </a:xfrm>
          <a:prstGeom prst="rect">
            <a:avLst/>
          </a:prstGeom>
          <a:gradFill flip="none" rotWithShape="1">
            <a:gsLst>
              <a:gs pos="38000">
                <a:srgbClr val="A6CE39"/>
              </a:gs>
              <a:gs pos="60000">
                <a:srgbClr val="534919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dist="63500" dir="5400000" algn="ctr" rotWithShape="0">
              <a:srgbClr val="080808">
                <a:alpha val="50000"/>
              </a:srgbClr>
            </a:outerShdw>
          </a:effectLst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/>
          </a:p>
        </p:txBody>
      </p:sp>
      <p:sp>
        <p:nvSpPr>
          <p:cNvPr id="6" name="Rectangle 43"/>
          <p:cNvSpPr>
            <a:spLocks noChangeArrowheads="1"/>
          </p:cNvSpPr>
          <p:nvPr userDrawn="1"/>
        </p:nvSpPr>
        <p:spPr bwMode="auto">
          <a:xfrm>
            <a:off x="0" y="0"/>
            <a:ext cx="8085138" cy="1603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/>
          </a:p>
        </p:txBody>
      </p:sp>
      <p:sp>
        <p:nvSpPr>
          <p:cNvPr id="12310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19138" y="2190750"/>
            <a:ext cx="4685375" cy="11223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de-DE" dirty="0"/>
          </a:p>
        </p:txBody>
      </p:sp>
      <p:sp>
        <p:nvSpPr>
          <p:cNvPr id="1231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19138" y="3436938"/>
            <a:ext cx="4685375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nl-NL" smtClean="0"/>
              <a:t>Klik om het opmaakprofiel van de modelondertitel te bewerken</a:t>
            </a:r>
            <a:endParaRPr lang="de-DE"/>
          </a:p>
        </p:txBody>
      </p:sp>
      <p:pic>
        <p:nvPicPr>
          <p:cNvPr id="8" name="Afbeelding 7" descr="ARBOR_logo_RGB_low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04514" y="2928825"/>
            <a:ext cx="3604726" cy="1331427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5018264" y="4733925"/>
            <a:ext cx="3990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nl-NL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93675"/>
            <a:ext cx="8524875" cy="6000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14325" y="1614488"/>
            <a:ext cx="8524875" cy="4391025"/>
          </a:xfrm>
        </p:spPr>
        <p:txBody>
          <a:bodyPr/>
          <a:lstStyle/>
          <a:p>
            <a:pPr lvl="0"/>
            <a:r>
              <a:rPr lang="nl-NL" noProof="0" smtClean="0"/>
              <a:t>Klik op het pictogram als u een tabel wilt toevoegen</a:t>
            </a:r>
            <a:endParaRPr lang="nl-BE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D9D1F9D6-E948-4229-8496-04C431D4065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14325" y="193675"/>
            <a:ext cx="8524875" cy="58118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3CBC9B66-4C82-4FCB-899E-37A0CEFB4BD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8"/>
          <p:cNvSpPr>
            <a:spLocks noChangeArrowheads="1"/>
          </p:cNvSpPr>
          <p:nvPr/>
        </p:nvSpPr>
        <p:spPr bwMode="auto">
          <a:xfrm>
            <a:off x="-3175" y="0"/>
            <a:ext cx="9147175" cy="5861050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50000">
                <a:srgbClr val="F8F8F8">
                  <a:gamma/>
                  <a:shade val="72549"/>
                  <a:invGamma/>
                </a:srgbClr>
              </a:gs>
              <a:gs pos="100000">
                <a:srgbClr val="F8F8F8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-3175" y="1828800"/>
            <a:ext cx="9147175" cy="3302000"/>
          </a:xfrm>
          <a:prstGeom prst="rect">
            <a:avLst/>
          </a:prstGeom>
          <a:gradFill flip="none" rotWithShape="1">
            <a:gsLst>
              <a:gs pos="38000">
                <a:srgbClr val="A6CE39"/>
              </a:gs>
              <a:gs pos="60000">
                <a:srgbClr val="534919"/>
              </a:gs>
            </a:gsLst>
            <a:lin ang="13500000" scaled="1"/>
            <a:tileRect/>
          </a:gradFill>
          <a:ln w="9525">
            <a:noFill/>
            <a:miter lim="800000"/>
            <a:headEnd/>
            <a:tailEnd/>
          </a:ln>
          <a:effectLst>
            <a:outerShdw dist="63500" dir="5400000" algn="ctr" rotWithShape="0">
              <a:srgbClr val="080808">
                <a:alpha val="50000"/>
              </a:srgbClr>
            </a:outerShdw>
          </a:effectLst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2310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19138" y="2190750"/>
            <a:ext cx="4685375" cy="112236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de-DE" dirty="0"/>
          </a:p>
        </p:txBody>
      </p:sp>
      <p:sp>
        <p:nvSpPr>
          <p:cNvPr id="1231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19138" y="3436938"/>
            <a:ext cx="4685375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nl-NL" smtClean="0"/>
              <a:t>Klik om het opmaakprofiel van de modelondertitel te bewerken</a:t>
            </a:r>
            <a:endParaRPr lang="de-DE"/>
          </a:p>
        </p:txBody>
      </p:sp>
      <p:pic>
        <p:nvPicPr>
          <p:cNvPr id="8" name="Afbeelding 7" descr="ARBOR_logo_RGB_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4514" y="2928825"/>
            <a:ext cx="3604726" cy="1331427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018264" y="4733925"/>
            <a:ext cx="3990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nl-NL" sz="1800" b="1" i="1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8258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4325" y="193675"/>
            <a:ext cx="8524875" cy="6000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852852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4516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8854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357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320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3215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8019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DE15038C-7167-4B9E-AF35-B98B7EC39EA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4325" y="193675"/>
            <a:ext cx="8524875" cy="6000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5736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93675"/>
            <a:ext cx="8524875" cy="6000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14325" y="1614488"/>
            <a:ext cx="8524875" cy="4391025"/>
          </a:xfrm>
        </p:spPr>
        <p:txBody>
          <a:bodyPr/>
          <a:lstStyle/>
          <a:p>
            <a:pPr lvl="0"/>
            <a:r>
              <a:rPr lang="nl-NL" noProof="0" smtClean="0"/>
              <a:t>Klik op het pictogram als u een tabel wilt toevoegen</a:t>
            </a:r>
            <a:endParaRPr lang="nl-BE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31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14325" y="193675"/>
            <a:ext cx="8524875" cy="58118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6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93E3F792-B001-4404-95B4-A3FB8F8229A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49D0057C-8745-4E42-A8B8-32DB5679FAE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8F0C9A1E-9BA7-465A-AFEF-5A2ADA73F55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59C5C0DA-76C3-4DB8-9D31-1239C726A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02804B49-6F23-4D8F-A50C-D50CAF8020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6AF79DC8-1CAE-40C5-8289-C8D7476D9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ED813283-1465-446C-86EF-D70FDF40475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9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-3175" y="985838"/>
            <a:ext cx="9147175" cy="487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/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-3175" y="0"/>
            <a:ext cx="9147175" cy="9858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2549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/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gradFill rotWithShape="1">
            <a:gsLst>
              <a:gs pos="0">
                <a:srgbClr val="A6CE39"/>
              </a:gs>
              <a:gs pos="50000">
                <a:srgbClr val="534919"/>
              </a:gs>
              <a:gs pos="100000">
                <a:srgbClr val="A6CE3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/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000" dirty="0"/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93675"/>
            <a:ext cx="8524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EED81705-C620-4C51-911B-02F8A04514E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2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ransition xmlns:p14="http://schemas.microsoft.com/office/powerpoint/2010/main" spd="med">
    <p:fade/>
  </p:transition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1" fontAlgn="base" hangingPunct="1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381000" indent="-188913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Calibri" pitchFamily="34" charset="0"/>
        </a:defRPr>
      </a:lvl2pPr>
      <a:lvl3pPr marL="561975" indent="-179388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Calibri" pitchFamily="34" charset="0"/>
        </a:defRPr>
      </a:lvl3pPr>
      <a:lvl4pPr marL="768350" indent="-204788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Calibri" pitchFamily="34" charset="0"/>
        </a:defRPr>
      </a:lvl4pPr>
      <a:lvl5pPr marL="10509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-3175" y="985838"/>
            <a:ext cx="9147175" cy="487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-3175" y="0"/>
            <a:ext cx="9147175" cy="9858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2549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331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93675"/>
            <a:ext cx="8524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BF530D34-1E08-44B5-B399-14EC387A9E3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332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pic>
        <p:nvPicPr>
          <p:cNvPr id="13321" name="Picture 10" descr="FlBio_LOGO_L_RGB_L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650" y="5861050"/>
            <a:ext cx="23685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-3175" y="985838"/>
            <a:ext cx="9147175" cy="487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-3175" y="0"/>
            <a:ext cx="9147175" cy="9858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2549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4342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93675"/>
            <a:ext cx="8524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14EA580B-F42F-427A-8354-A5987A3569B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pic>
        <p:nvPicPr>
          <p:cNvPr id="14345" name="Picture 10" descr="FlBio_LOGO_L_RGB_L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650" y="5861050"/>
            <a:ext cx="23685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-3175" y="985838"/>
            <a:ext cx="9147175" cy="487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-3175" y="0"/>
            <a:ext cx="9147175" cy="9858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2549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366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93675"/>
            <a:ext cx="8524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8F2F321A-DF6F-40F8-BDC3-AC585E4EE9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5368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pic>
        <p:nvPicPr>
          <p:cNvPr id="15369" name="Picture 10" descr="FlBio_LOGO_L_RGB_L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650" y="5861050"/>
            <a:ext cx="23685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-3175" y="985838"/>
            <a:ext cx="9147175" cy="487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-3175" y="0"/>
            <a:ext cx="9147175" cy="9858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2549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39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93675"/>
            <a:ext cx="8524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7979D3A6-A834-4C47-A162-2C2E08B2EC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6392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pic>
        <p:nvPicPr>
          <p:cNvPr id="16393" name="Picture 10" descr="FlBio_LOGO_L_RGB_L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650" y="5861050"/>
            <a:ext cx="23685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-3175" y="985838"/>
            <a:ext cx="9147175" cy="487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-3175" y="0"/>
            <a:ext cx="9147175" cy="9858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2549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7414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93675"/>
            <a:ext cx="8524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5F3CBC35-52A0-4850-8CE3-C37BFCB8E82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7416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pic>
        <p:nvPicPr>
          <p:cNvPr id="17417" name="Picture 10" descr="FlBio_LOGO_L_RGB_L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650" y="5861050"/>
            <a:ext cx="23685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-3175" y="985838"/>
            <a:ext cx="9147175" cy="487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-3175" y="0"/>
            <a:ext cx="9147175" cy="9858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2549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843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93675"/>
            <a:ext cx="8524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1832F272-87D5-4956-A1D6-B156BFB55A7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844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pic>
        <p:nvPicPr>
          <p:cNvPr id="18441" name="Picture 10" descr="FlBio_LOGO_L_RGB_L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650" y="5861050"/>
            <a:ext cx="23685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-3175" y="985838"/>
            <a:ext cx="9147175" cy="487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-3175" y="0"/>
            <a:ext cx="9147175" cy="9858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2549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tx2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l-BE">
              <a:solidFill>
                <a:srgbClr val="000000"/>
              </a:solidFill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9462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93675"/>
            <a:ext cx="8524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de-DE"/>
              <a:t>Page </a:t>
            </a:r>
            <a:r>
              <a:rPr lang="de-DE">
                <a:sym typeface="Wingdings" pitchFamily="2" charset="2"/>
              </a:rPr>
              <a:t></a:t>
            </a:r>
            <a:r>
              <a:rPr lang="de-DE"/>
              <a:t> </a:t>
            </a:r>
            <a:fld id="{982BCF9C-1C58-4265-AC51-1AB8CC68F6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9464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pic>
        <p:nvPicPr>
          <p:cNvPr id="19465" name="Picture 10" descr="FlBio_LOGO_L_RGB_L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650" y="5861050"/>
            <a:ext cx="23685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-3175" y="985838"/>
            <a:ext cx="9147175" cy="4875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1306" name="Rectangle 42"/>
          <p:cNvSpPr>
            <a:spLocks noChangeArrowheads="1"/>
          </p:cNvSpPr>
          <p:nvPr/>
        </p:nvSpPr>
        <p:spPr bwMode="auto">
          <a:xfrm>
            <a:off x="-3175" y="0"/>
            <a:ext cx="9147175" cy="985838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2549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1307" name="Rectangle 43"/>
          <p:cNvSpPr>
            <a:spLocks noChangeArrowheads="1"/>
          </p:cNvSpPr>
          <p:nvPr/>
        </p:nvSpPr>
        <p:spPr bwMode="auto">
          <a:xfrm>
            <a:off x="0" y="0"/>
            <a:ext cx="8085138" cy="160338"/>
          </a:xfrm>
          <a:prstGeom prst="rect">
            <a:avLst/>
          </a:prstGeom>
          <a:gradFill rotWithShape="1">
            <a:gsLst>
              <a:gs pos="0">
                <a:srgbClr val="A6CE39"/>
              </a:gs>
              <a:gs pos="50000">
                <a:srgbClr val="534919"/>
              </a:gs>
              <a:gs pos="100000">
                <a:srgbClr val="A6CE39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93675"/>
            <a:ext cx="8524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2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pic>
        <p:nvPicPr>
          <p:cNvPr id="10" name="Afbeelding 9" descr="ARBOR_logo_RGB_low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8572" y="6135980"/>
            <a:ext cx="1476936" cy="5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xmlns:p14="http://schemas.microsoft.com/office/powerpoint/2010/main" spd="med">
    <p:fade/>
  </p:transition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1" fontAlgn="base" hangingPunct="1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381000" indent="-188913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Calibri" pitchFamily="34" charset="0"/>
        </a:defRPr>
      </a:lvl2pPr>
      <a:lvl3pPr marL="561975" indent="-179388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Calibri" pitchFamily="34" charset="0"/>
        </a:defRPr>
      </a:lvl3pPr>
      <a:lvl4pPr marL="768350" indent="-204788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Calibri" pitchFamily="34" charset="0"/>
        </a:defRPr>
      </a:lvl4pPr>
      <a:lvl5pPr marL="10509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jpeg"/><Relationship Id="rId3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openxmlformats.org/officeDocument/2006/relationships/image" Target="../media/image16.gif"/><Relationship Id="rId13" Type="http://schemas.openxmlformats.org/officeDocument/2006/relationships/image" Target="../media/image17.jpeg"/><Relationship Id="rId14" Type="http://schemas.openxmlformats.org/officeDocument/2006/relationships/image" Target="../media/image18.jpeg"/><Relationship Id="rId15" Type="http://schemas.openxmlformats.org/officeDocument/2006/relationships/image" Target="../media/image4.jpeg"/><Relationship Id="rId16" Type="http://schemas.openxmlformats.org/officeDocument/2006/relationships/image" Target="../media/image5.jpeg"/><Relationship Id="rId17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gif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jpeg"/><Relationship Id="rId12" Type="http://schemas.openxmlformats.org/officeDocument/2006/relationships/image" Target="../media/image32.jpeg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9" Type="http://schemas.openxmlformats.org/officeDocument/2006/relationships/image" Target="../media/image29.jpeg"/><Relationship Id="rId10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979613"/>
            <a:ext cx="5956300" cy="1122362"/>
          </a:xfrm>
        </p:spPr>
        <p:txBody>
          <a:bodyPr/>
          <a:lstStyle/>
          <a:p>
            <a:pPr eaLnBrk="1" hangingPunct="1"/>
            <a:r>
              <a:rPr lang="en-US" noProof="1" smtClean="0"/>
              <a:t>ARBOR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2938" y="3281363"/>
            <a:ext cx="6502400" cy="800100"/>
          </a:xfrm>
        </p:spPr>
        <p:txBody>
          <a:bodyPr/>
          <a:lstStyle/>
          <a:p>
            <a:r>
              <a:rPr lang="en-US" sz="2400" b="1" dirty="0" smtClean="0"/>
              <a:t>National Task Force</a:t>
            </a:r>
          </a:p>
          <a:p>
            <a:r>
              <a:rPr lang="en-US" sz="2400" b="1" dirty="0" smtClean="0"/>
              <a:t>12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March </a:t>
            </a:r>
            <a:r>
              <a:rPr lang="en-US" sz="2400" b="1" dirty="0" smtClean="0"/>
              <a:t>2013</a:t>
            </a:r>
          </a:p>
          <a:p>
            <a:endParaRPr lang="en-US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4264439" y="4581326"/>
            <a:ext cx="4302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i="1" dirty="0" smtClean="0">
                <a:solidFill>
                  <a:schemeClr val="bg1"/>
                </a:solidFill>
              </a:rPr>
              <a:t>Dr Sacha Oberweis CEng MCIBSE</a:t>
            </a:r>
            <a:endParaRPr lang="nl-BE" b="1" i="1" dirty="0">
              <a:solidFill>
                <a:schemeClr val="bg1"/>
              </a:solidFill>
            </a:endParaRPr>
          </a:p>
        </p:txBody>
      </p:sp>
      <p:pic>
        <p:nvPicPr>
          <p:cNvPr id="9" name="Picture 8" descr="logo_INTERREG_IVB_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Weed control</a:t>
            </a:r>
            <a:endParaRPr lang="nl-BE" dirty="0"/>
          </a:p>
        </p:txBody>
      </p:sp>
      <p:pic>
        <p:nvPicPr>
          <p:cNvPr id="10242" name="Picture 2" descr="L:\Proclam\»Mediatheek\2012\Energie\KOH\ARBOR\DEMO 28 juni\_DSC08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2" y="2120082"/>
            <a:ext cx="4040787" cy="268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:\Proclam\»Mediatheek\2012\Energie\KOH\ARBOR\DEMO 28 juni\_DSC0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3265"/>
            <a:ext cx="4010497" cy="26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87633" y="1196752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Initially herbicide just after planting</a:t>
            </a:r>
          </a:p>
          <a:p>
            <a:endParaRPr lang="nl-BE" dirty="0" smtClean="0"/>
          </a:p>
          <a:p>
            <a:r>
              <a:rPr lang="nl-BE" dirty="0" smtClean="0"/>
              <a:t>in </a:t>
            </a:r>
            <a:r>
              <a:rPr lang="nl-BE" dirty="0" err="1" smtClean="0"/>
              <a:t>combination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b="1" dirty="0" err="1" smtClean="0"/>
              <a:t>mechanical</a:t>
            </a:r>
            <a:r>
              <a:rPr lang="nl-BE" b="1" dirty="0" smtClean="0"/>
              <a:t> weed control </a:t>
            </a:r>
            <a:r>
              <a:rPr lang="nl-BE" dirty="0" smtClean="0"/>
              <a:t>(3x) </a:t>
            </a:r>
            <a:endParaRPr lang="nl-BE" dirty="0"/>
          </a:p>
        </p:txBody>
      </p:sp>
      <p:pic>
        <p:nvPicPr>
          <p:cNvPr id="10243" name="Picture 3" descr="C:\Users\pvdc\Desktop\DSC_75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0" y="4895071"/>
            <a:ext cx="2995751" cy="17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_INTERREG_IVB_cmy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8" name="Picture 7" descr="ARBOR_logo_HRES_RG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421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Experimental</a:t>
            </a:r>
            <a:r>
              <a:rPr lang="nl-BE" dirty="0" smtClean="0"/>
              <a:t> weed control</a:t>
            </a:r>
            <a:endParaRPr lang="nl-BE" dirty="0"/>
          </a:p>
        </p:txBody>
      </p:sp>
      <p:pic>
        <p:nvPicPr>
          <p:cNvPr id="13314" name="Picture 2" descr="L:\Proclam\»Mediatheek\2012\Energie\KOH\ARBOR\onkruid\Zonnebeke\20120914\DSC_5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104456" cy="27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L:\Proclam\»Mediatheek\2012\Energie\KOH\ARBOR\onkruid\Zonnebeke\20120914\DSC_5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0" y="4293095"/>
            <a:ext cx="2997406" cy="19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pvdc\Desktop\DSC_5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98" y="4274417"/>
            <a:ext cx="2934390" cy="20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11560" y="960015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by sowing cover crops a few weeks after planting 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2423556" y="349294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w</a:t>
            </a:r>
            <a:r>
              <a:rPr lang="nl-BE" dirty="0" err="1" smtClean="0"/>
              <a:t>hite</a:t>
            </a:r>
            <a:r>
              <a:rPr lang="nl-BE" dirty="0" smtClean="0"/>
              <a:t> </a:t>
            </a:r>
            <a:r>
              <a:rPr lang="nl-BE" dirty="0" err="1" smtClean="0"/>
              <a:t>clover</a:t>
            </a:r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4788024" y="350100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r</a:t>
            </a:r>
            <a:r>
              <a:rPr lang="nl-BE" dirty="0" err="1" smtClean="0"/>
              <a:t>ye-grass</a:t>
            </a:r>
            <a:r>
              <a:rPr lang="nl-BE" dirty="0" smtClean="0"/>
              <a:t> </a:t>
            </a:r>
            <a:endParaRPr lang="nl-BE" dirty="0"/>
          </a:p>
        </p:txBody>
      </p:sp>
      <p:pic>
        <p:nvPicPr>
          <p:cNvPr id="9" name="Picture 8" descr="logo_INTERREG_IVB_cmy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10" name="Picture 9" descr="ARBOR_logo_HRES_RG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47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Meulebeke</a:t>
            </a:r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467544" y="1124744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5 months after planting</a:t>
            </a:r>
            <a:endParaRPr lang="en-GB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 descr="L:\»mediatheek\Foto's\01_DO_DO\ARBOR\OBD\120906\IMG_4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3940" y="2060848"/>
            <a:ext cx="4884035" cy="3663026"/>
          </a:xfrm>
          <a:prstGeom prst="rect">
            <a:avLst/>
          </a:prstGeom>
          <a:noFill/>
        </p:spPr>
      </p:pic>
      <p:pic>
        <p:nvPicPr>
          <p:cNvPr id="8195" name="Picture 3" descr="L:\»mediatheek\Foto's\01_DO_DO\ARBOR\OBD\120906\IMG_4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16832"/>
            <a:ext cx="2933762" cy="3911826"/>
          </a:xfrm>
          <a:prstGeom prst="rect">
            <a:avLst/>
          </a:prstGeom>
          <a:noFill/>
        </p:spPr>
      </p:pic>
      <p:pic>
        <p:nvPicPr>
          <p:cNvPr id="6" name="Picture 5" descr="logo_INTERREG_IVB_cm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8" name="Picture 7" descr="ARBOR_logo_HRES_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1847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Doorgeefmap\opvolger_horizon\Houtige biomassa\30juli10 (43) mo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30" y="2746823"/>
            <a:ext cx="3050707" cy="197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L:\Proclam\»Mediatheek\2012\Agrarisch natuurbeheer\BAYER Huldenberg\7 juni\_DSC0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30" y="4786983"/>
            <a:ext cx="3050707" cy="20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pvdc\Desktop\_DSC1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89" y="1494091"/>
            <a:ext cx="3019948" cy="12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5"/>
          <p:cNvSpPr txBox="1">
            <a:spLocks/>
          </p:cNvSpPr>
          <p:nvPr/>
        </p:nvSpPr>
        <p:spPr>
          <a:xfrm>
            <a:off x="290684" y="1196752"/>
            <a:ext cx="5373851" cy="4948609"/>
          </a:xfrm>
          <a:prstGeom prst="rect">
            <a:avLst/>
          </a:prstGeom>
        </p:spPr>
        <p:txBody>
          <a:bodyPr/>
          <a:lstStyle>
            <a:lvl1pPr marL="190500" indent="-190500" algn="l" rtl="0" eaLnBrk="1" fontAlgn="base" hangingPunct="1">
              <a:spcBef>
                <a:spcPct val="6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81000" indent="-188913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561975" indent="-17938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768350" indent="-204788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10509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15081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19653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24225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2879725" indent="-168275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BE" dirty="0" err="1" smtClean="0"/>
              <a:t>Structural</a:t>
            </a:r>
            <a:r>
              <a:rPr lang="nl-BE" dirty="0" smtClean="0"/>
              <a:t> </a:t>
            </a:r>
            <a:r>
              <a:rPr lang="nl-BE" dirty="0" err="1" smtClean="0"/>
              <a:t>variation</a:t>
            </a:r>
            <a:r>
              <a:rPr lang="nl-BE" dirty="0" smtClean="0"/>
              <a:t>:</a:t>
            </a:r>
          </a:p>
          <a:p>
            <a:pPr lvl="1"/>
            <a:r>
              <a:rPr lang="nl-BE" dirty="0" err="1" smtClean="0"/>
              <a:t>By</a:t>
            </a:r>
            <a:r>
              <a:rPr lang="nl-BE" dirty="0" smtClean="0"/>
              <a:t> </a:t>
            </a:r>
            <a:r>
              <a:rPr lang="nl-BE" dirty="0" err="1" smtClean="0"/>
              <a:t>introduction</a:t>
            </a:r>
            <a:r>
              <a:rPr lang="nl-BE" dirty="0" smtClean="0"/>
              <a:t> of </a:t>
            </a:r>
            <a:r>
              <a:rPr lang="nl-BE" b="1" dirty="0" err="1"/>
              <a:t>i</a:t>
            </a:r>
            <a:r>
              <a:rPr lang="nl-BE" b="1" dirty="0" err="1" smtClean="0"/>
              <a:t>ndigenous</a:t>
            </a:r>
            <a:r>
              <a:rPr lang="nl-BE" b="1" dirty="0" smtClean="0"/>
              <a:t> species</a:t>
            </a:r>
          </a:p>
          <a:p>
            <a:pPr lvl="1"/>
            <a:r>
              <a:rPr lang="nl-BE" b="1" dirty="0" err="1" smtClean="0"/>
              <a:t>Phased</a:t>
            </a:r>
            <a:r>
              <a:rPr lang="nl-BE" b="1" dirty="0" smtClean="0"/>
              <a:t> </a:t>
            </a:r>
            <a:r>
              <a:rPr lang="nl-BE" b="1" dirty="0" err="1" smtClean="0"/>
              <a:t>harvesting</a:t>
            </a:r>
            <a:endParaRPr lang="nl-BE" b="1" dirty="0" smtClean="0"/>
          </a:p>
          <a:p>
            <a:pPr lvl="1"/>
            <a:r>
              <a:rPr lang="nl-BE" b="1" dirty="0" smtClean="0"/>
              <a:t>Small </a:t>
            </a:r>
            <a:r>
              <a:rPr lang="nl-BE" b="1" dirty="0" err="1" smtClean="0"/>
              <a:t>surfaces</a:t>
            </a:r>
            <a:r>
              <a:rPr lang="nl-BE" b="1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preferably</a:t>
            </a:r>
            <a:r>
              <a:rPr lang="nl-BE" dirty="0" smtClean="0"/>
              <a:t> </a:t>
            </a:r>
            <a:r>
              <a:rPr lang="nl-BE" b="1" dirty="0" smtClean="0"/>
              <a:t>oblong</a:t>
            </a:r>
          </a:p>
          <a:p>
            <a:pPr lvl="1"/>
            <a:r>
              <a:rPr lang="nl-BE" b="1" dirty="0" err="1" smtClean="0"/>
              <a:t>Conservation</a:t>
            </a:r>
            <a:r>
              <a:rPr lang="nl-BE" dirty="0" smtClean="0"/>
              <a:t> of </a:t>
            </a:r>
            <a:r>
              <a:rPr lang="nl-BE" dirty="0" err="1" smtClean="0"/>
              <a:t>nearby</a:t>
            </a:r>
            <a:r>
              <a:rPr lang="nl-BE" dirty="0" smtClean="0"/>
              <a:t> </a:t>
            </a:r>
            <a:r>
              <a:rPr lang="nl-BE" b="1" dirty="0" smtClean="0"/>
              <a:t>small landscape </a:t>
            </a:r>
            <a:r>
              <a:rPr lang="nl-BE" b="1" dirty="0" err="1" smtClean="0"/>
              <a:t>elements</a:t>
            </a:r>
            <a:endParaRPr lang="nl-BE" b="1" dirty="0" smtClean="0"/>
          </a:p>
          <a:p>
            <a:r>
              <a:rPr lang="nl-BE" dirty="0" err="1" smtClean="0"/>
              <a:t>Headlands</a:t>
            </a:r>
            <a:r>
              <a:rPr lang="nl-BE" dirty="0" smtClean="0"/>
              <a:t>: </a:t>
            </a:r>
            <a:r>
              <a:rPr lang="nl-BE" b="0" dirty="0" smtClean="0"/>
              <a:t>pollen </a:t>
            </a:r>
            <a:r>
              <a:rPr lang="nl-BE" b="0" dirty="0" err="1" smtClean="0"/>
              <a:t>and</a:t>
            </a:r>
            <a:r>
              <a:rPr lang="nl-BE" b="0" dirty="0" smtClean="0"/>
              <a:t> nectar </a:t>
            </a:r>
            <a:r>
              <a:rPr lang="nl-BE" b="0" dirty="0" err="1" smtClean="0"/>
              <a:t>margins</a:t>
            </a:r>
            <a:r>
              <a:rPr lang="nl-BE" b="0" dirty="0" smtClean="0"/>
              <a:t> </a:t>
            </a:r>
            <a:r>
              <a:rPr lang="nl-BE" b="0" dirty="0" err="1" smtClean="0"/>
              <a:t>for</a:t>
            </a:r>
            <a:r>
              <a:rPr lang="nl-BE" b="0" dirty="0" smtClean="0"/>
              <a:t> </a:t>
            </a:r>
            <a:r>
              <a:rPr lang="nl-BE" b="0" dirty="0" err="1" smtClean="0"/>
              <a:t>pollinators</a:t>
            </a:r>
            <a:r>
              <a:rPr lang="nl-BE" b="0" dirty="0" smtClean="0"/>
              <a:t> </a:t>
            </a:r>
            <a:r>
              <a:rPr lang="nl-BE" b="0" dirty="0" err="1" smtClean="0"/>
              <a:t>and</a:t>
            </a:r>
            <a:r>
              <a:rPr lang="nl-BE" b="0" dirty="0" smtClean="0"/>
              <a:t> </a:t>
            </a:r>
            <a:r>
              <a:rPr lang="nl-BE" b="0" dirty="0" err="1" smtClean="0"/>
              <a:t>other</a:t>
            </a:r>
            <a:r>
              <a:rPr lang="nl-BE" b="0" dirty="0" smtClean="0"/>
              <a:t> </a:t>
            </a:r>
            <a:r>
              <a:rPr lang="nl-BE" b="0" dirty="0" err="1" smtClean="0"/>
              <a:t>beneficials</a:t>
            </a:r>
            <a:r>
              <a:rPr lang="nl-BE" b="0" dirty="0"/>
              <a:t> </a:t>
            </a:r>
            <a:r>
              <a:rPr lang="nl-BE" b="0" dirty="0" smtClean="0"/>
              <a:t>or </a:t>
            </a:r>
            <a:r>
              <a:rPr lang="nl-BE" b="0" dirty="0" err="1" smtClean="0"/>
              <a:t>butterflies</a:t>
            </a:r>
            <a:r>
              <a:rPr lang="nl-BE" b="0" dirty="0" smtClean="0"/>
              <a:t>.</a:t>
            </a:r>
          </a:p>
          <a:p>
            <a:r>
              <a:rPr lang="nl-BE" dirty="0" err="1" smtClean="0"/>
              <a:t>Grassy</a:t>
            </a:r>
            <a:r>
              <a:rPr lang="nl-BE" dirty="0" smtClean="0"/>
              <a:t> </a:t>
            </a:r>
            <a:r>
              <a:rPr lang="nl-BE" dirty="0" err="1" smtClean="0"/>
              <a:t>margins</a:t>
            </a:r>
            <a:r>
              <a:rPr lang="nl-BE" dirty="0" smtClean="0"/>
              <a:t> </a:t>
            </a:r>
            <a:r>
              <a:rPr lang="nl-BE" b="0" dirty="0" err="1" smtClean="0"/>
              <a:t>inside</a:t>
            </a:r>
            <a:r>
              <a:rPr lang="nl-BE" b="0" dirty="0" smtClean="0"/>
              <a:t> </a:t>
            </a:r>
            <a:r>
              <a:rPr lang="nl-BE" b="0" dirty="0" err="1" smtClean="0"/>
              <a:t>for</a:t>
            </a:r>
            <a:r>
              <a:rPr lang="nl-BE" b="0" dirty="0" smtClean="0"/>
              <a:t> overwintering </a:t>
            </a:r>
            <a:r>
              <a:rPr lang="nl-BE" b="0" dirty="0" err="1" smtClean="0"/>
              <a:t>natural</a:t>
            </a:r>
            <a:r>
              <a:rPr lang="nl-BE" b="0" dirty="0" smtClean="0"/>
              <a:t> predators of  </a:t>
            </a:r>
            <a:r>
              <a:rPr lang="nl-BE" b="0" dirty="0" err="1" smtClean="0"/>
              <a:t>willow</a:t>
            </a:r>
            <a:r>
              <a:rPr lang="nl-BE" b="0" dirty="0" smtClean="0"/>
              <a:t> </a:t>
            </a:r>
            <a:r>
              <a:rPr lang="nl-BE" b="0" dirty="0" err="1" smtClean="0"/>
              <a:t>beetle</a:t>
            </a:r>
            <a:r>
              <a:rPr lang="nl-BE" b="0" dirty="0" smtClean="0"/>
              <a:t>.</a:t>
            </a:r>
          </a:p>
          <a:p>
            <a:r>
              <a:rPr lang="nl-BE" b="0" dirty="0" smtClean="0"/>
              <a:t>Installation of</a:t>
            </a:r>
            <a:r>
              <a:rPr lang="nl-BE" dirty="0" smtClean="0"/>
              <a:t> insect hotels </a:t>
            </a:r>
            <a:r>
              <a:rPr lang="nl-BE" b="0" dirty="0" err="1" smtClean="0"/>
              <a:t>and</a:t>
            </a:r>
            <a:r>
              <a:rPr lang="nl-BE" dirty="0" smtClean="0"/>
              <a:t> nest </a:t>
            </a:r>
            <a:r>
              <a:rPr lang="nl-BE" dirty="0" err="1" smtClean="0"/>
              <a:t>boxes</a:t>
            </a:r>
            <a:r>
              <a:rPr lang="nl-BE" dirty="0" smtClean="0"/>
              <a:t>.</a:t>
            </a:r>
            <a:endParaRPr lang="nl-BE" dirty="0"/>
          </a:p>
        </p:txBody>
      </p:sp>
      <p:pic>
        <p:nvPicPr>
          <p:cNvPr id="8" name="Picture 2" descr="L:\PIVAL\ENERGIE Nieuw\PROJECTEN\VerKOHt\Brochure teelt in beeld\foto's\getuigenis gemeente Zedelgem\_DSC01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88" y="-171399"/>
            <a:ext cx="301994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3"/>
          <p:cNvSpPr txBox="1">
            <a:spLocks/>
          </p:cNvSpPr>
          <p:nvPr/>
        </p:nvSpPr>
        <p:spPr>
          <a:xfrm>
            <a:off x="290684" y="320651"/>
            <a:ext cx="8524875" cy="600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dirty="0" smtClean="0"/>
              <a:t>Biodiversity measures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8564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L:\Proclam\»Mediatheek\2012\Energie\KOH\ARBOR\Poeke\21 sept 2012\DSC_9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25" y="4351494"/>
            <a:ext cx="2695015" cy="18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:\Doorgeefmap\opvolger_horizon\Houtige biomassa\_DSC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61015"/>
            <a:ext cx="2687994" cy="178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63" y="836712"/>
            <a:ext cx="1890909" cy="342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79512" y="230954"/>
            <a:ext cx="8524875" cy="600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dirty="0" smtClean="0"/>
              <a:t>Combined use – 1ha in </a:t>
            </a:r>
            <a:r>
              <a:rPr lang="en-GB" dirty="0" err="1" smtClean="0"/>
              <a:t>Poeke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" name="Rechthoek 1"/>
          <p:cNvSpPr/>
          <p:nvPr/>
        </p:nvSpPr>
        <p:spPr>
          <a:xfrm>
            <a:off x="251520" y="1393705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nl-BE" dirty="0" err="1" smtClean="0"/>
              <a:t>Chicken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(</a:t>
            </a:r>
            <a:r>
              <a:rPr lang="nl-BE" dirty="0" err="1" smtClean="0"/>
              <a:t>wood</a:t>
            </a:r>
            <a:r>
              <a:rPr lang="nl-BE" dirty="0" smtClean="0"/>
              <a:t>) chips </a:t>
            </a:r>
          </a:p>
          <a:p>
            <a:pPr marL="742950" lvl="1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nl-BE" dirty="0" smtClean="0"/>
              <a:t>Extra income for farmers and more efficient land-use</a:t>
            </a:r>
            <a:endParaRPr lang="nl-BE" dirty="0"/>
          </a:p>
          <a:p>
            <a:pPr marL="742950" lvl="1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nl-BE" dirty="0" err="1" smtClean="0"/>
              <a:t>Animal</a:t>
            </a:r>
            <a:r>
              <a:rPr lang="nl-BE" dirty="0" smtClean="0"/>
              <a:t> well </a:t>
            </a:r>
            <a:r>
              <a:rPr lang="nl-BE" dirty="0" err="1" smtClean="0"/>
              <a:t>being</a:t>
            </a:r>
            <a:r>
              <a:rPr lang="nl-BE" dirty="0" smtClean="0"/>
              <a:t> end </a:t>
            </a:r>
            <a:r>
              <a:rPr lang="nl-BE" dirty="0" err="1" smtClean="0"/>
              <a:t>ecological</a:t>
            </a:r>
            <a:r>
              <a:rPr lang="nl-BE" dirty="0" smtClean="0"/>
              <a:t> </a:t>
            </a:r>
            <a:r>
              <a:rPr lang="nl-BE" dirty="0" err="1" smtClean="0"/>
              <a:t>production</a:t>
            </a:r>
            <a:r>
              <a:rPr lang="nl-BE" dirty="0" smtClean="0"/>
              <a:t> </a:t>
            </a:r>
            <a:endParaRPr lang="nl-BE" dirty="0"/>
          </a:p>
          <a:p>
            <a:pPr marL="742950" lvl="1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nl-BE" dirty="0" err="1" smtClean="0"/>
              <a:t>Draining</a:t>
            </a:r>
            <a:r>
              <a:rPr lang="nl-BE" dirty="0" smtClean="0"/>
              <a:t> </a:t>
            </a:r>
          </a:p>
          <a:p>
            <a:pPr marL="742950" lvl="1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nl-BE" dirty="0" smtClean="0"/>
              <a:t>Buffer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odour</a:t>
            </a:r>
            <a:r>
              <a:rPr lang="nl-BE" dirty="0" smtClean="0"/>
              <a:t> </a:t>
            </a:r>
            <a:endParaRPr lang="nl-BE" dirty="0"/>
          </a:p>
          <a:p>
            <a:pPr marL="742950" lvl="1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nl-BE" dirty="0" smtClean="0"/>
              <a:t>Landscape </a:t>
            </a:r>
            <a:r>
              <a:rPr lang="nl-BE" dirty="0" err="1" smtClean="0"/>
              <a:t>integration</a:t>
            </a:r>
            <a:r>
              <a:rPr lang="nl-BE" dirty="0" smtClean="0"/>
              <a:t> </a:t>
            </a:r>
            <a:endParaRPr lang="nl-BE" dirty="0"/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nl-BE" dirty="0" err="1" smtClean="0"/>
              <a:t>Tora</a:t>
            </a:r>
            <a:r>
              <a:rPr lang="nl-BE" dirty="0" smtClean="0"/>
              <a:t>, </a:t>
            </a:r>
            <a:r>
              <a:rPr lang="nl-BE" dirty="0" err="1" smtClean="0"/>
              <a:t>Olof</a:t>
            </a:r>
            <a:r>
              <a:rPr lang="nl-BE" dirty="0" smtClean="0"/>
              <a:t>, </a:t>
            </a:r>
            <a:r>
              <a:rPr lang="nl-BE" dirty="0" err="1" smtClean="0"/>
              <a:t>Tordis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Klara</a:t>
            </a:r>
            <a:r>
              <a:rPr lang="nl-BE" dirty="0" smtClean="0"/>
              <a:t> 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endParaRPr lang="nl-BE" dirty="0"/>
          </a:p>
        </p:txBody>
      </p:sp>
      <p:pic>
        <p:nvPicPr>
          <p:cNvPr id="7" name="Picture 6" descr="ARBOR_logo_HRES_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606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Outcomes and further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Good case scenarios</a:t>
            </a:r>
          </a:p>
          <a:p>
            <a:r>
              <a:rPr lang="en-GB" dirty="0" smtClean="0"/>
              <a:t>Increased biodiversity and measured impact</a:t>
            </a:r>
          </a:p>
          <a:p>
            <a:r>
              <a:rPr lang="en-GB" dirty="0" smtClean="0"/>
              <a:t>Study of valorisation pathways</a:t>
            </a:r>
          </a:p>
          <a:p>
            <a:pPr lvl="1"/>
            <a:r>
              <a:rPr lang="en-GB" dirty="0" smtClean="0"/>
              <a:t>Wood pellets</a:t>
            </a:r>
          </a:p>
          <a:p>
            <a:pPr lvl="1"/>
            <a:r>
              <a:rPr lang="en-GB" dirty="0" smtClean="0"/>
              <a:t>Gasification</a:t>
            </a:r>
          </a:p>
          <a:p>
            <a:r>
              <a:rPr lang="en-GB" dirty="0" smtClean="0"/>
              <a:t>Economical feasibility</a:t>
            </a:r>
          </a:p>
          <a:p>
            <a:r>
              <a:rPr lang="en-GB" dirty="0" smtClean="0"/>
              <a:t>Fuel quality tests (Staffordshire University)</a:t>
            </a:r>
          </a:p>
          <a:p>
            <a:r>
              <a:rPr lang="en-GB" dirty="0" smtClean="0"/>
              <a:t>Bottlenecks and their solution(s)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Page </a:t>
            </a:r>
            <a:r>
              <a:rPr lang="de-DE" dirty="0" smtClean="0">
                <a:sym typeface="Wingdings" pitchFamily="2" charset="2"/>
              </a:rPr>
              <a:t></a:t>
            </a:r>
            <a:r>
              <a:rPr lang="de-DE" dirty="0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5" name="Picture 4" descr="logo_INTERREG_IVB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6" name="Picture 5" descr="ARBOR_logo_HRES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72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BCL – De </a:t>
            </a:r>
            <a:r>
              <a:rPr lang="en-GB" dirty="0" err="1"/>
              <a:t>Kempen</a:t>
            </a:r>
            <a:r>
              <a:rPr lang="en-GB" dirty="0"/>
              <a:t> (</a:t>
            </a:r>
            <a:r>
              <a:rPr lang="en-GB" dirty="0" err="1"/>
              <a:t>Campine</a:t>
            </a:r>
            <a:r>
              <a:rPr lang="en-GB" dirty="0"/>
              <a:t> Region)</a:t>
            </a:r>
            <a:endParaRPr lang="nl-B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96" y="1276350"/>
            <a:ext cx="8161337" cy="558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logo_INTERREG_IVB_cm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0891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5710238" y="190500"/>
            <a:ext cx="3282950" cy="496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2700" b="0">
                <a:cs typeface="Lucida Sans Unicode" pitchFamily="34" charset="0"/>
              </a:rPr>
              <a:t>Soil characterization</a:t>
            </a:r>
            <a:endParaRPr lang="en-GB" sz="2700" b="0"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92165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r="2467" b="12372"/>
          <a:stretch>
            <a:fillRect/>
          </a:stretch>
        </p:blipFill>
        <p:spPr bwMode="auto">
          <a:xfrm>
            <a:off x="1468438" y="1738313"/>
            <a:ext cx="7105650" cy="381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397000"/>
            <a:ext cx="67627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1450975" y="5562600"/>
            <a:ext cx="396557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2200" b="0">
                <a:cs typeface="Lucida Sans Unicode" pitchFamily="34" charset="0"/>
              </a:rPr>
              <a:t>Total Cd concentration (mg/kg)</a:t>
            </a:r>
            <a:endParaRPr lang="en-GB" sz="2200" b="0">
              <a:cs typeface="Lucida Sans Unicode" pitchFamily="34" charset="0"/>
            </a:endParaRP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012825" y="301625"/>
            <a:ext cx="526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BE" sz="2900">
                <a:cs typeface="Lucida Sans Unicode" pitchFamily="34" charset="0"/>
              </a:rPr>
              <a:t>Soil characterization for Cd</a:t>
            </a:r>
            <a:r>
              <a:rPr lang="fr-BE" sz="2900" baseline="-25000">
                <a:cs typeface="Lucida Sans Unicode" pitchFamily="34" charset="0"/>
              </a:rPr>
              <a:t>tot</a:t>
            </a:r>
            <a:endParaRPr lang="en-GB" sz="2900" baseline="-25000">
              <a:cs typeface="Lucida Sans Unicode" pitchFamily="34" charset="0"/>
            </a:endParaRPr>
          </a:p>
        </p:txBody>
      </p:sp>
      <p:pic>
        <p:nvPicPr>
          <p:cNvPr id="6" name="Picture 5" descr="logo_INTERREG_IVB_cm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7" name="Picture 6" descr="ARBOR_logo_HRES_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2900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lIns="91430" tIns="45715" rIns="91430" bIns="45715"/>
          <a:lstStyle/>
          <a:p>
            <a:endParaRPr lang="nl-BE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494088"/>
            <a:ext cx="6400800" cy="2058987"/>
          </a:xfrm>
        </p:spPr>
        <p:txBody>
          <a:bodyPr lIns="91430" tIns="45715" rIns="91430" bIns="45715"/>
          <a:lstStyle/>
          <a:p>
            <a:pPr marL="0" indent="0" algn="ctr">
              <a:buFontTx/>
              <a:buNone/>
            </a:pPr>
            <a:endParaRPr lang="nl-BE"/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288" y="-352425"/>
            <a:ext cx="10696576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Line 5"/>
          <p:cNvSpPr>
            <a:spLocks noChangeShapeType="1"/>
          </p:cNvSpPr>
          <p:nvPr/>
        </p:nvSpPr>
        <p:spPr bwMode="auto">
          <a:xfrm>
            <a:off x="3059113" y="3068638"/>
            <a:ext cx="2889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198662" name="Line 6"/>
          <p:cNvSpPr>
            <a:spLocks noChangeShapeType="1"/>
          </p:cNvSpPr>
          <p:nvPr/>
        </p:nvSpPr>
        <p:spPr bwMode="auto">
          <a:xfrm>
            <a:off x="3492500" y="3933825"/>
            <a:ext cx="287338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68615" name="Freeform 7" descr="Brede diagonaal omhoog"/>
          <p:cNvSpPr>
            <a:spLocks/>
          </p:cNvSpPr>
          <p:nvPr/>
        </p:nvSpPr>
        <p:spPr bwMode="auto">
          <a:xfrm>
            <a:off x="1979613" y="2349500"/>
            <a:ext cx="5256212" cy="2592388"/>
          </a:xfrm>
          <a:custGeom>
            <a:avLst/>
            <a:gdLst>
              <a:gd name="T0" fmla="*/ 2147483647 w 3311"/>
              <a:gd name="T1" fmla="*/ 2147483647 h 1633"/>
              <a:gd name="T2" fmla="*/ 2147483647 w 3311"/>
              <a:gd name="T3" fmla="*/ 0 h 1633"/>
              <a:gd name="T4" fmla="*/ 2147483647 w 3311"/>
              <a:gd name="T5" fmla="*/ 2147483647 h 1633"/>
              <a:gd name="T6" fmla="*/ 2147483647 w 3311"/>
              <a:gd name="T7" fmla="*/ 2147483647 h 1633"/>
              <a:gd name="T8" fmla="*/ 0 w 3311"/>
              <a:gd name="T9" fmla="*/ 2147483647 h 1633"/>
              <a:gd name="T10" fmla="*/ 2147483647 w 3311"/>
              <a:gd name="T11" fmla="*/ 2147483647 h 1633"/>
              <a:gd name="T12" fmla="*/ 2147483647 w 3311"/>
              <a:gd name="T13" fmla="*/ 2147483647 h 16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11"/>
              <a:gd name="T22" fmla="*/ 0 h 1633"/>
              <a:gd name="T23" fmla="*/ 3311 w 3311"/>
              <a:gd name="T24" fmla="*/ 1633 h 16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11" h="1633">
                <a:moveTo>
                  <a:pt x="45" y="544"/>
                </a:moveTo>
                <a:lnTo>
                  <a:pt x="3085" y="0"/>
                </a:lnTo>
                <a:lnTo>
                  <a:pt x="3311" y="1179"/>
                </a:lnTo>
                <a:lnTo>
                  <a:pt x="227" y="1633"/>
                </a:lnTo>
                <a:lnTo>
                  <a:pt x="0" y="1088"/>
                </a:lnTo>
                <a:lnTo>
                  <a:pt x="272" y="1043"/>
                </a:lnTo>
                <a:lnTo>
                  <a:pt x="45" y="544"/>
                </a:lnTo>
                <a:close/>
              </a:path>
            </a:pathLst>
          </a:custGeom>
          <a:pattFill prst="dkVert">
            <a:fgClr>
              <a:srgbClr val="FF66FF">
                <a:alpha val="31000"/>
              </a:srgbClr>
            </a:fgClr>
            <a:bgClr>
              <a:srgbClr val="0066FF">
                <a:alpha val="31000"/>
              </a:srgbClr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16" name="Freeform 8" descr="Gevlochten"/>
          <p:cNvSpPr>
            <a:spLocks/>
          </p:cNvSpPr>
          <p:nvPr/>
        </p:nvSpPr>
        <p:spPr bwMode="auto">
          <a:xfrm>
            <a:off x="1331913" y="1341438"/>
            <a:ext cx="2303462" cy="1223962"/>
          </a:xfrm>
          <a:custGeom>
            <a:avLst/>
            <a:gdLst>
              <a:gd name="T0" fmla="*/ 2147483647 w 1451"/>
              <a:gd name="T1" fmla="*/ 2147483647 h 771"/>
              <a:gd name="T2" fmla="*/ 2147483647 w 1451"/>
              <a:gd name="T3" fmla="*/ 0 h 771"/>
              <a:gd name="T4" fmla="*/ 2147483647 w 1451"/>
              <a:gd name="T5" fmla="*/ 2147483647 h 771"/>
              <a:gd name="T6" fmla="*/ 2147483647 w 1451"/>
              <a:gd name="T7" fmla="*/ 2147483647 h 771"/>
              <a:gd name="T8" fmla="*/ 0 w 1451"/>
              <a:gd name="T9" fmla="*/ 2147483647 h 771"/>
              <a:gd name="T10" fmla="*/ 2147483647 w 1451"/>
              <a:gd name="T11" fmla="*/ 2147483647 h 771"/>
              <a:gd name="T12" fmla="*/ 2147483647 w 1451"/>
              <a:gd name="T13" fmla="*/ 2147483647 h 77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51"/>
              <a:gd name="T22" fmla="*/ 0 h 771"/>
              <a:gd name="T23" fmla="*/ 1451 w 1451"/>
              <a:gd name="T24" fmla="*/ 771 h 77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51" h="771">
                <a:moveTo>
                  <a:pt x="499" y="136"/>
                </a:moveTo>
                <a:lnTo>
                  <a:pt x="1270" y="0"/>
                </a:lnTo>
                <a:lnTo>
                  <a:pt x="1451" y="544"/>
                </a:lnTo>
                <a:lnTo>
                  <a:pt x="45" y="771"/>
                </a:lnTo>
                <a:lnTo>
                  <a:pt x="0" y="499"/>
                </a:lnTo>
                <a:lnTo>
                  <a:pt x="590" y="408"/>
                </a:lnTo>
                <a:lnTo>
                  <a:pt x="499" y="136"/>
                </a:lnTo>
                <a:close/>
              </a:path>
            </a:pathLst>
          </a:custGeom>
          <a:solidFill>
            <a:srgbClr val="FF99CC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17" name="Freeform 9" descr="Gevlochten"/>
          <p:cNvSpPr>
            <a:spLocks/>
          </p:cNvSpPr>
          <p:nvPr/>
        </p:nvSpPr>
        <p:spPr bwMode="auto">
          <a:xfrm>
            <a:off x="1116013" y="3213100"/>
            <a:ext cx="2232025" cy="2663825"/>
          </a:xfrm>
          <a:custGeom>
            <a:avLst/>
            <a:gdLst>
              <a:gd name="T0" fmla="*/ 2147483647 w 1406"/>
              <a:gd name="T1" fmla="*/ 0 h 1678"/>
              <a:gd name="T2" fmla="*/ 0 w 1406"/>
              <a:gd name="T3" fmla="*/ 2147483647 h 1678"/>
              <a:gd name="T4" fmla="*/ 2147483647 w 1406"/>
              <a:gd name="T5" fmla="*/ 2147483647 h 1678"/>
              <a:gd name="T6" fmla="*/ 2147483647 w 1406"/>
              <a:gd name="T7" fmla="*/ 2147483647 h 1678"/>
              <a:gd name="T8" fmla="*/ 2147483647 w 1406"/>
              <a:gd name="T9" fmla="*/ 2147483647 h 1678"/>
              <a:gd name="T10" fmla="*/ 2147483647 w 1406"/>
              <a:gd name="T11" fmla="*/ 2147483647 h 1678"/>
              <a:gd name="T12" fmla="*/ 2147483647 w 1406"/>
              <a:gd name="T13" fmla="*/ 2147483647 h 1678"/>
              <a:gd name="T14" fmla="*/ 2147483647 w 1406"/>
              <a:gd name="T15" fmla="*/ 2147483647 h 1678"/>
              <a:gd name="T16" fmla="*/ 2147483647 w 1406"/>
              <a:gd name="T17" fmla="*/ 0 h 167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06"/>
              <a:gd name="T28" fmla="*/ 0 h 1678"/>
              <a:gd name="T29" fmla="*/ 1406 w 1406"/>
              <a:gd name="T30" fmla="*/ 1678 h 167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06" h="1678">
                <a:moveTo>
                  <a:pt x="408" y="0"/>
                </a:moveTo>
                <a:lnTo>
                  <a:pt x="0" y="91"/>
                </a:lnTo>
                <a:lnTo>
                  <a:pt x="589" y="1678"/>
                </a:lnTo>
                <a:lnTo>
                  <a:pt x="1406" y="1542"/>
                </a:lnTo>
                <a:lnTo>
                  <a:pt x="1224" y="1089"/>
                </a:lnTo>
                <a:lnTo>
                  <a:pt x="589" y="1225"/>
                </a:lnTo>
                <a:lnTo>
                  <a:pt x="317" y="408"/>
                </a:lnTo>
                <a:lnTo>
                  <a:pt x="589" y="317"/>
                </a:lnTo>
                <a:lnTo>
                  <a:pt x="408" y="0"/>
                </a:lnTo>
                <a:close/>
              </a:path>
            </a:pathLst>
          </a:custGeom>
          <a:solidFill>
            <a:srgbClr val="FF99CC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18" name="Freeform 10" descr="Gevlochten"/>
          <p:cNvSpPr>
            <a:spLocks/>
          </p:cNvSpPr>
          <p:nvPr/>
        </p:nvSpPr>
        <p:spPr bwMode="auto">
          <a:xfrm>
            <a:off x="4211638" y="549275"/>
            <a:ext cx="1081087" cy="1871663"/>
          </a:xfrm>
          <a:custGeom>
            <a:avLst/>
            <a:gdLst>
              <a:gd name="T0" fmla="*/ 0 w 681"/>
              <a:gd name="T1" fmla="*/ 2147483647 h 1179"/>
              <a:gd name="T2" fmla="*/ 2147483647 w 681"/>
              <a:gd name="T3" fmla="*/ 0 h 1179"/>
              <a:gd name="T4" fmla="*/ 2147483647 w 681"/>
              <a:gd name="T5" fmla="*/ 2147483647 h 1179"/>
              <a:gd name="T6" fmla="*/ 2147483647 w 681"/>
              <a:gd name="T7" fmla="*/ 2147483647 h 1179"/>
              <a:gd name="T8" fmla="*/ 0 w 681"/>
              <a:gd name="T9" fmla="*/ 2147483647 h 1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1"/>
              <a:gd name="T16" fmla="*/ 0 h 1179"/>
              <a:gd name="T17" fmla="*/ 681 w 681"/>
              <a:gd name="T18" fmla="*/ 1179 h 1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1" h="1179">
                <a:moveTo>
                  <a:pt x="0" y="90"/>
                </a:moveTo>
                <a:lnTo>
                  <a:pt x="318" y="0"/>
                </a:lnTo>
                <a:lnTo>
                  <a:pt x="681" y="1134"/>
                </a:lnTo>
                <a:lnTo>
                  <a:pt x="408" y="1179"/>
                </a:lnTo>
                <a:lnTo>
                  <a:pt x="0" y="90"/>
                </a:lnTo>
                <a:close/>
              </a:path>
            </a:pathLst>
          </a:cu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19" name="Freeform 11" descr="Gevlochten"/>
          <p:cNvSpPr>
            <a:spLocks/>
          </p:cNvSpPr>
          <p:nvPr/>
        </p:nvSpPr>
        <p:spPr bwMode="auto">
          <a:xfrm>
            <a:off x="3635375" y="4581525"/>
            <a:ext cx="2305050" cy="935038"/>
          </a:xfrm>
          <a:custGeom>
            <a:avLst/>
            <a:gdLst>
              <a:gd name="T0" fmla="*/ 0 w 1452"/>
              <a:gd name="T1" fmla="*/ 2147483647 h 589"/>
              <a:gd name="T2" fmla="*/ 2147483647 w 1452"/>
              <a:gd name="T3" fmla="*/ 0 h 589"/>
              <a:gd name="T4" fmla="*/ 2147483647 w 1452"/>
              <a:gd name="T5" fmla="*/ 2147483647 h 589"/>
              <a:gd name="T6" fmla="*/ 2147483647 w 1452"/>
              <a:gd name="T7" fmla="*/ 2147483647 h 589"/>
              <a:gd name="T8" fmla="*/ 0 w 1452"/>
              <a:gd name="T9" fmla="*/ 2147483647 h 5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52"/>
              <a:gd name="T16" fmla="*/ 0 h 589"/>
              <a:gd name="T17" fmla="*/ 1452 w 1452"/>
              <a:gd name="T18" fmla="*/ 589 h 5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52" h="589">
                <a:moveTo>
                  <a:pt x="0" y="227"/>
                </a:moveTo>
                <a:lnTo>
                  <a:pt x="1316" y="0"/>
                </a:lnTo>
                <a:lnTo>
                  <a:pt x="1452" y="363"/>
                </a:lnTo>
                <a:lnTo>
                  <a:pt x="136" y="589"/>
                </a:lnTo>
                <a:lnTo>
                  <a:pt x="0" y="227"/>
                </a:lnTo>
                <a:close/>
              </a:path>
            </a:pathLst>
          </a:custGeom>
          <a:solidFill>
            <a:srgbClr val="00CCFF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20" name="Freeform 12" descr="Traliewerk"/>
          <p:cNvSpPr>
            <a:spLocks/>
          </p:cNvSpPr>
          <p:nvPr/>
        </p:nvSpPr>
        <p:spPr bwMode="auto">
          <a:xfrm>
            <a:off x="2268538" y="2276475"/>
            <a:ext cx="1511300" cy="504825"/>
          </a:xfrm>
          <a:custGeom>
            <a:avLst/>
            <a:gdLst>
              <a:gd name="T0" fmla="*/ 0 w 952"/>
              <a:gd name="T1" fmla="*/ 2147483647 h 318"/>
              <a:gd name="T2" fmla="*/ 2147483647 w 952"/>
              <a:gd name="T3" fmla="*/ 0 h 318"/>
              <a:gd name="T4" fmla="*/ 2147483647 w 952"/>
              <a:gd name="T5" fmla="*/ 2147483647 h 318"/>
              <a:gd name="T6" fmla="*/ 2147483647 w 952"/>
              <a:gd name="T7" fmla="*/ 2147483647 h 318"/>
              <a:gd name="T8" fmla="*/ 0 w 952"/>
              <a:gd name="T9" fmla="*/ 2147483647 h 3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2"/>
              <a:gd name="T16" fmla="*/ 0 h 318"/>
              <a:gd name="T17" fmla="*/ 952 w 952"/>
              <a:gd name="T18" fmla="*/ 318 h 3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2" h="318">
                <a:moveTo>
                  <a:pt x="0" y="136"/>
                </a:moveTo>
                <a:lnTo>
                  <a:pt x="907" y="0"/>
                </a:lnTo>
                <a:lnTo>
                  <a:pt x="952" y="182"/>
                </a:lnTo>
                <a:lnTo>
                  <a:pt x="45" y="318"/>
                </a:lnTo>
                <a:lnTo>
                  <a:pt x="0" y="136"/>
                </a:lnTo>
                <a:close/>
              </a:path>
            </a:pathLst>
          </a:custGeom>
          <a:solidFill>
            <a:srgbClr val="FF99CC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21" name="Freeform 13" descr="Bol"/>
          <p:cNvSpPr>
            <a:spLocks/>
          </p:cNvSpPr>
          <p:nvPr/>
        </p:nvSpPr>
        <p:spPr bwMode="auto">
          <a:xfrm>
            <a:off x="3419475" y="981075"/>
            <a:ext cx="1368425" cy="1584325"/>
          </a:xfrm>
          <a:custGeom>
            <a:avLst/>
            <a:gdLst>
              <a:gd name="T0" fmla="*/ 0 w 862"/>
              <a:gd name="T1" fmla="*/ 2147483647 h 998"/>
              <a:gd name="T2" fmla="*/ 2147483647 w 862"/>
              <a:gd name="T3" fmla="*/ 0 h 998"/>
              <a:gd name="T4" fmla="*/ 2147483647 w 862"/>
              <a:gd name="T5" fmla="*/ 2147483647 h 998"/>
              <a:gd name="T6" fmla="*/ 2147483647 w 862"/>
              <a:gd name="T7" fmla="*/ 2147483647 h 998"/>
              <a:gd name="T8" fmla="*/ 0 w 862"/>
              <a:gd name="T9" fmla="*/ 2147483647 h 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2"/>
              <a:gd name="T16" fmla="*/ 0 h 998"/>
              <a:gd name="T17" fmla="*/ 862 w 862"/>
              <a:gd name="T18" fmla="*/ 998 h 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2" h="998">
                <a:moveTo>
                  <a:pt x="0" y="91"/>
                </a:moveTo>
                <a:lnTo>
                  <a:pt x="545" y="0"/>
                </a:lnTo>
                <a:lnTo>
                  <a:pt x="862" y="907"/>
                </a:lnTo>
                <a:lnTo>
                  <a:pt x="227" y="998"/>
                </a:lnTo>
                <a:lnTo>
                  <a:pt x="0" y="91"/>
                </a:lnTo>
                <a:close/>
              </a:path>
            </a:pathLst>
          </a:custGeom>
          <a:solidFill>
            <a:srgbClr val="00CCFF">
              <a:alpha val="36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22" name="Freeform 14"/>
          <p:cNvSpPr>
            <a:spLocks/>
          </p:cNvSpPr>
          <p:nvPr/>
        </p:nvSpPr>
        <p:spPr bwMode="auto">
          <a:xfrm>
            <a:off x="1331913" y="1773238"/>
            <a:ext cx="647700" cy="360362"/>
          </a:xfrm>
          <a:custGeom>
            <a:avLst/>
            <a:gdLst>
              <a:gd name="T0" fmla="*/ 0 w 408"/>
              <a:gd name="T1" fmla="*/ 2147483647 h 227"/>
              <a:gd name="T2" fmla="*/ 2147483647 w 408"/>
              <a:gd name="T3" fmla="*/ 2147483647 h 227"/>
              <a:gd name="T4" fmla="*/ 2147483647 w 408"/>
              <a:gd name="T5" fmla="*/ 2147483647 h 227"/>
              <a:gd name="T6" fmla="*/ 2147483647 w 408"/>
              <a:gd name="T7" fmla="*/ 0 h 227"/>
              <a:gd name="T8" fmla="*/ 2147483647 w 408"/>
              <a:gd name="T9" fmla="*/ 2147483647 h 227"/>
              <a:gd name="T10" fmla="*/ 0 w 408"/>
              <a:gd name="T11" fmla="*/ 2147483647 h 227"/>
              <a:gd name="T12" fmla="*/ 0 w 408"/>
              <a:gd name="T13" fmla="*/ 2147483647 h 2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8"/>
              <a:gd name="T22" fmla="*/ 0 h 227"/>
              <a:gd name="T23" fmla="*/ 408 w 408"/>
              <a:gd name="T24" fmla="*/ 227 h 2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8" h="227">
                <a:moveTo>
                  <a:pt x="0" y="136"/>
                </a:moveTo>
                <a:lnTo>
                  <a:pt x="181" y="90"/>
                </a:lnTo>
                <a:lnTo>
                  <a:pt x="136" y="45"/>
                </a:lnTo>
                <a:lnTo>
                  <a:pt x="363" y="0"/>
                </a:lnTo>
                <a:lnTo>
                  <a:pt x="408" y="136"/>
                </a:lnTo>
                <a:lnTo>
                  <a:pt x="0" y="227"/>
                </a:lnTo>
                <a:lnTo>
                  <a:pt x="0" y="136"/>
                </a:lnTo>
                <a:close/>
              </a:path>
            </a:pathLst>
          </a:custGeom>
          <a:solidFill>
            <a:srgbClr val="FF99CC">
              <a:alpha val="4588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23" name="Freeform 15"/>
          <p:cNvSpPr>
            <a:spLocks/>
          </p:cNvSpPr>
          <p:nvPr/>
        </p:nvSpPr>
        <p:spPr bwMode="auto">
          <a:xfrm>
            <a:off x="1403350" y="2565400"/>
            <a:ext cx="720725" cy="358775"/>
          </a:xfrm>
          <a:custGeom>
            <a:avLst/>
            <a:gdLst>
              <a:gd name="T0" fmla="*/ 0 w 454"/>
              <a:gd name="T1" fmla="*/ 2147483647 h 226"/>
              <a:gd name="T2" fmla="*/ 2147483647 w 454"/>
              <a:gd name="T3" fmla="*/ 0 h 226"/>
              <a:gd name="T4" fmla="*/ 2147483647 w 454"/>
              <a:gd name="T5" fmla="*/ 2147483647 h 226"/>
              <a:gd name="T6" fmla="*/ 2147483647 w 454"/>
              <a:gd name="T7" fmla="*/ 2147483647 h 226"/>
              <a:gd name="T8" fmla="*/ 0 w 454"/>
              <a:gd name="T9" fmla="*/ 2147483647 h 2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4"/>
              <a:gd name="T16" fmla="*/ 0 h 226"/>
              <a:gd name="T17" fmla="*/ 454 w 454"/>
              <a:gd name="T18" fmla="*/ 226 h 2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4" h="226">
                <a:moveTo>
                  <a:pt x="0" y="45"/>
                </a:moveTo>
                <a:lnTo>
                  <a:pt x="408" y="0"/>
                </a:lnTo>
                <a:lnTo>
                  <a:pt x="454" y="181"/>
                </a:lnTo>
                <a:lnTo>
                  <a:pt x="46" y="226"/>
                </a:lnTo>
                <a:lnTo>
                  <a:pt x="0" y="45"/>
                </a:lnTo>
                <a:close/>
              </a:path>
            </a:pathLst>
          </a:custGeom>
          <a:solidFill>
            <a:srgbClr val="FF99CC">
              <a:alpha val="4588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24" name="Freeform 16"/>
          <p:cNvSpPr>
            <a:spLocks/>
          </p:cNvSpPr>
          <p:nvPr/>
        </p:nvSpPr>
        <p:spPr bwMode="auto">
          <a:xfrm>
            <a:off x="5867400" y="4581525"/>
            <a:ext cx="288925" cy="503238"/>
          </a:xfrm>
          <a:custGeom>
            <a:avLst/>
            <a:gdLst>
              <a:gd name="T0" fmla="*/ 0 w 182"/>
              <a:gd name="T1" fmla="*/ 0 h 317"/>
              <a:gd name="T2" fmla="*/ 2147483647 w 182"/>
              <a:gd name="T3" fmla="*/ 0 h 317"/>
              <a:gd name="T4" fmla="*/ 2147483647 w 182"/>
              <a:gd name="T5" fmla="*/ 2147483647 h 317"/>
              <a:gd name="T6" fmla="*/ 2147483647 w 182"/>
              <a:gd name="T7" fmla="*/ 2147483647 h 317"/>
              <a:gd name="T8" fmla="*/ 0 w 182"/>
              <a:gd name="T9" fmla="*/ 0 h 3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2"/>
              <a:gd name="T16" fmla="*/ 0 h 317"/>
              <a:gd name="T17" fmla="*/ 182 w 182"/>
              <a:gd name="T18" fmla="*/ 317 h 3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2" h="317">
                <a:moveTo>
                  <a:pt x="0" y="0"/>
                </a:moveTo>
                <a:lnTo>
                  <a:pt x="91" y="0"/>
                </a:lnTo>
                <a:lnTo>
                  <a:pt x="182" y="317"/>
                </a:lnTo>
                <a:lnTo>
                  <a:pt x="91" y="317"/>
                </a:lnTo>
                <a:lnTo>
                  <a:pt x="0" y="0"/>
                </a:lnTo>
                <a:close/>
              </a:path>
            </a:pathLst>
          </a:custGeom>
          <a:solidFill>
            <a:srgbClr val="993300">
              <a:alpha val="5411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25" name="Freeform 17"/>
          <p:cNvSpPr>
            <a:spLocks/>
          </p:cNvSpPr>
          <p:nvPr/>
        </p:nvSpPr>
        <p:spPr bwMode="auto">
          <a:xfrm>
            <a:off x="4932363" y="223838"/>
            <a:ext cx="2592387" cy="1981200"/>
          </a:xfrm>
          <a:custGeom>
            <a:avLst/>
            <a:gdLst>
              <a:gd name="T0" fmla="*/ 0 w 1633"/>
              <a:gd name="T1" fmla="*/ 2147483647 h 1270"/>
              <a:gd name="T2" fmla="*/ 2147483647 w 1633"/>
              <a:gd name="T3" fmla="*/ 0 h 1270"/>
              <a:gd name="T4" fmla="*/ 2147483647 w 1633"/>
              <a:gd name="T5" fmla="*/ 2147483647 h 1270"/>
              <a:gd name="T6" fmla="*/ 2147483647 w 1633"/>
              <a:gd name="T7" fmla="*/ 2147483647 h 1270"/>
              <a:gd name="T8" fmla="*/ 0 w 1633"/>
              <a:gd name="T9" fmla="*/ 2147483647 h 1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3"/>
              <a:gd name="T16" fmla="*/ 0 h 1270"/>
              <a:gd name="T17" fmla="*/ 1633 w 1633"/>
              <a:gd name="T18" fmla="*/ 1270 h 1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3" h="1270">
                <a:moveTo>
                  <a:pt x="0" y="317"/>
                </a:moveTo>
                <a:lnTo>
                  <a:pt x="1406" y="0"/>
                </a:lnTo>
                <a:lnTo>
                  <a:pt x="1633" y="998"/>
                </a:lnTo>
                <a:lnTo>
                  <a:pt x="317" y="1270"/>
                </a:lnTo>
                <a:lnTo>
                  <a:pt x="0" y="317"/>
                </a:lnTo>
                <a:close/>
              </a:path>
            </a:pathLst>
          </a:custGeom>
          <a:solidFill>
            <a:srgbClr val="FFFF00">
              <a:alpha val="38823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68626" name="Freeform 18"/>
          <p:cNvSpPr>
            <a:spLocks/>
          </p:cNvSpPr>
          <p:nvPr/>
        </p:nvSpPr>
        <p:spPr bwMode="auto">
          <a:xfrm>
            <a:off x="6156325" y="1989138"/>
            <a:ext cx="1728788" cy="3095625"/>
          </a:xfrm>
          <a:custGeom>
            <a:avLst/>
            <a:gdLst>
              <a:gd name="T0" fmla="*/ 2147483647 w 1089"/>
              <a:gd name="T1" fmla="*/ 2147483647 h 1950"/>
              <a:gd name="T2" fmla="*/ 2147483647 w 1089"/>
              <a:gd name="T3" fmla="*/ 0 h 1950"/>
              <a:gd name="T4" fmla="*/ 2147483647 w 1089"/>
              <a:gd name="T5" fmla="*/ 2147483647 h 1950"/>
              <a:gd name="T6" fmla="*/ 2147483647 w 1089"/>
              <a:gd name="T7" fmla="*/ 2147483647 h 1950"/>
              <a:gd name="T8" fmla="*/ 0 w 1089"/>
              <a:gd name="T9" fmla="*/ 2147483647 h 1950"/>
              <a:gd name="T10" fmla="*/ 2147483647 w 1089"/>
              <a:gd name="T11" fmla="*/ 2147483647 h 1950"/>
              <a:gd name="T12" fmla="*/ 2147483647 w 1089"/>
              <a:gd name="T13" fmla="*/ 2147483647 h 19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89"/>
              <a:gd name="T22" fmla="*/ 0 h 1950"/>
              <a:gd name="T23" fmla="*/ 1089 w 1089"/>
              <a:gd name="T24" fmla="*/ 1950 h 19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89" h="1950">
                <a:moveTo>
                  <a:pt x="544" y="45"/>
                </a:moveTo>
                <a:lnTo>
                  <a:pt x="862" y="0"/>
                </a:lnTo>
                <a:lnTo>
                  <a:pt x="1089" y="1723"/>
                </a:lnTo>
                <a:lnTo>
                  <a:pt x="136" y="1950"/>
                </a:lnTo>
                <a:lnTo>
                  <a:pt x="0" y="1633"/>
                </a:lnTo>
                <a:lnTo>
                  <a:pt x="726" y="1497"/>
                </a:lnTo>
                <a:lnTo>
                  <a:pt x="544" y="45"/>
                </a:lnTo>
                <a:close/>
              </a:path>
            </a:pathLst>
          </a:custGeom>
          <a:solidFill>
            <a:srgbClr val="00FF00">
              <a:alpha val="4196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eaLnBrk="0" hangingPunct="0"/>
            <a:endParaRPr lang="nl-BE" sz="2400" b="0">
              <a:latin typeface="Times" pitchFamily="18" charset="0"/>
              <a:cs typeface="Lucida Sans Unicode" pitchFamily="34" charset="0"/>
            </a:endParaRPr>
          </a:p>
        </p:txBody>
      </p:sp>
      <p:sp>
        <p:nvSpPr>
          <p:cNvPr id="198675" name="Line 19"/>
          <p:cNvSpPr>
            <a:spLocks noChangeShapeType="1"/>
          </p:cNvSpPr>
          <p:nvPr/>
        </p:nvSpPr>
        <p:spPr bwMode="auto">
          <a:xfrm>
            <a:off x="1042988" y="3357563"/>
            <a:ext cx="1296987" cy="3500437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763789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5" grpId="0" animBg="1"/>
      <p:bldP spid="68616" grpId="0" animBg="1"/>
      <p:bldP spid="68617" grpId="0" animBg="1"/>
      <p:bldP spid="68618" grpId="0" animBg="1"/>
      <p:bldP spid="68619" grpId="0" animBg="1"/>
      <p:bldP spid="68620" grpId="0" animBg="1"/>
      <p:bldP spid="68621" grpId="0" animBg="1"/>
      <p:bldP spid="68622" grpId="0" animBg="1"/>
      <p:bldP spid="68623" grpId="0" animBg="1"/>
      <p:bldP spid="68624" grpId="0" animBg="1"/>
      <p:bldP spid="68625" grpId="0" animBg="1"/>
      <p:bldP spid="686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General overview of ARBOR</a:t>
            </a:r>
          </a:p>
          <a:p>
            <a:r>
              <a:rPr lang="en-GB" dirty="0" smtClean="0"/>
              <a:t>Benchmark report</a:t>
            </a:r>
          </a:p>
          <a:p>
            <a:r>
              <a:rPr lang="en-GB" dirty="0" smtClean="0"/>
              <a:t>What do we actually do…</a:t>
            </a:r>
          </a:p>
          <a:p>
            <a:pPr lvl="1"/>
            <a:r>
              <a:rPr lang="en-GB" dirty="0" smtClean="0"/>
              <a:t>So far…</a:t>
            </a:r>
          </a:p>
          <a:p>
            <a:pPr lvl="1"/>
            <a:r>
              <a:rPr lang="en-GB" dirty="0" smtClean="0"/>
              <a:t>… and in the coming months</a:t>
            </a:r>
          </a:p>
          <a:p>
            <a:r>
              <a:rPr lang="en-GB" dirty="0" smtClean="0"/>
              <a:t>Further sources of information</a:t>
            </a:r>
          </a:p>
          <a:p>
            <a:endParaRPr lang="en-GB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Page </a:t>
            </a:r>
            <a:r>
              <a:rPr lang="de-DE" dirty="0" smtClean="0">
                <a:sym typeface="Wingdings" pitchFamily="2" charset="2"/>
              </a:rPr>
              <a:t></a:t>
            </a:r>
            <a:r>
              <a:rPr lang="de-DE" dirty="0" smtClean="0"/>
              <a:t> </a:t>
            </a:r>
            <a:fld id="{DE15038C-7167-4B9E-AF35-B98B7EC39EA3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Presentation overview</a:t>
            </a:r>
            <a:endParaRPr lang="en-GB" dirty="0"/>
          </a:p>
        </p:txBody>
      </p:sp>
      <p:pic>
        <p:nvPicPr>
          <p:cNvPr id="5" name="Picture 4" descr="ARBOR_logo_HRES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  <p:pic>
        <p:nvPicPr>
          <p:cNvPr id="6" name="Picture 5" descr="logo_INTERREG_IVB_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6764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40358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6486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36549" name="A 3" descr="20-05-05_04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40785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3727" y="1124744"/>
            <a:ext cx="4430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Yield</a:t>
            </a:r>
            <a:r>
              <a:rPr lang="nl-NL" dirty="0" smtClean="0"/>
              <a:t> of </a:t>
            </a:r>
            <a:r>
              <a:rPr lang="nl-NL" dirty="0" err="1" smtClean="0"/>
              <a:t>poplar</a:t>
            </a:r>
            <a:r>
              <a:rPr lang="nl-NL" dirty="0" smtClean="0"/>
              <a:t> &amp; </a:t>
            </a:r>
            <a:r>
              <a:rPr lang="nl-NL" dirty="0" err="1" smtClean="0"/>
              <a:t>willow</a:t>
            </a:r>
            <a:r>
              <a:rPr lang="nl-NL" dirty="0" smtClean="0"/>
              <a:t> </a:t>
            </a:r>
          </a:p>
          <a:p>
            <a:r>
              <a:rPr lang="nl-NL" dirty="0" smtClean="0"/>
              <a:t>(t DM / ha, 2nd year</a:t>
            </a:r>
            <a:r>
              <a:rPr lang="nl-NL" dirty="0"/>
              <a:t> </a:t>
            </a:r>
            <a:r>
              <a:rPr lang="nl-NL" dirty="0" smtClean="0"/>
              <a:t>of 2nd rotation)</a:t>
            </a:r>
            <a:endParaRPr lang="nl-BE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371"/>
            <a:ext cx="6991033" cy="436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logo_INTERREG_IVB_cm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5" name="Picture 4" descr="ARBOR_logo_HRES_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5036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SC_11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4578351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45024" y="-99392"/>
            <a:ext cx="9144000" cy="1143000"/>
          </a:xfrm>
        </p:spPr>
        <p:txBody>
          <a:bodyPr/>
          <a:lstStyle/>
          <a:p>
            <a:pPr eaLnBrk="1" hangingPunct="1"/>
            <a:r>
              <a:rPr lang="en-GB" sz="3000" dirty="0" smtClean="0"/>
              <a:t>Treatment of wetland</a:t>
            </a:r>
            <a:endParaRPr lang="en-GB" sz="3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38700" y="1614488"/>
            <a:ext cx="4000500" cy="4391025"/>
          </a:xfrm>
        </p:spPr>
        <p:txBody>
          <a:bodyPr/>
          <a:lstStyle/>
          <a:p>
            <a:r>
              <a:rPr lang="en-GB" dirty="0" smtClean="0"/>
              <a:t>Lots and lots of it…</a:t>
            </a:r>
          </a:p>
          <a:p>
            <a:r>
              <a:rPr lang="en-GB" dirty="0" smtClean="0"/>
              <a:t>Added bonus for landowners</a:t>
            </a:r>
          </a:p>
          <a:p>
            <a:r>
              <a:rPr lang="en-GB" dirty="0" smtClean="0"/>
              <a:t>Biodiversity</a:t>
            </a:r>
          </a:p>
          <a:p>
            <a:r>
              <a:rPr lang="en-GB" dirty="0" smtClean="0"/>
              <a:t>Water quality?</a:t>
            </a:r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5" name="Picture 4" descr="logo_INTERREG_IVB_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7" name="Picture 6" descr="ARBOR_logo_HRES_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0291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hoek 52"/>
          <p:cNvSpPr/>
          <p:nvPr/>
        </p:nvSpPr>
        <p:spPr>
          <a:xfrm>
            <a:off x="-207963" y="0"/>
            <a:ext cx="9464676" cy="1347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8435" name="Titel 9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l-NL" smtClean="0"/>
          </a:p>
        </p:txBody>
      </p:sp>
      <p:pic>
        <p:nvPicPr>
          <p:cNvPr id="18436" name="Afbeelding 7" descr="projectoverzicht'.JPG"/>
          <p:cNvPicPr>
            <a:picLocks noChangeAspect="1"/>
          </p:cNvPicPr>
          <p:nvPr/>
        </p:nvPicPr>
        <p:blipFill>
          <a:blip r:embed="rId3" cstate="print"/>
          <a:srcRect b="10513"/>
          <a:stretch>
            <a:fillRect/>
          </a:stretch>
        </p:blipFill>
        <p:spPr bwMode="auto">
          <a:xfrm>
            <a:off x="900113" y="1196975"/>
            <a:ext cx="774065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Afbeelding 12" descr="Ichtegem.jpg"/>
          <p:cNvPicPr>
            <a:picLocks noChangeAspect="1"/>
          </p:cNvPicPr>
          <p:nvPr/>
        </p:nvPicPr>
        <p:blipFill>
          <a:blip r:embed="rId4" cstate="print"/>
          <a:srcRect r="17007"/>
          <a:stretch>
            <a:fillRect/>
          </a:stretch>
        </p:blipFill>
        <p:spPr bwMode="auto">
          <a:xfrm>
            <a:off x="3344863" y="46038"/>
            <a:ext cx="2528887" cy="17145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cxnSp>
        <p:nvCxnSpPr>
          <p:cNvPr id="15" name="Rechte verbindingslijn 14"/>
          <p:cNvCxnSpPr/>
          <p:nvPr/>
        </p:nvCxnSpPr>
        <p:spPr>
          <a:xfrm rot="5400000" flipH="1" flipV="1">
            <a:off x="3275013" y="1860550"/>
            <a:ext cx="1435100" cy="1235075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hoek 21"/>
          <p:cNvSpPr/>
          <p:nvPr/>
        </p:nvSpPr>
        <p:spPr>
          <a:xfrm>
            <a:off x="4706938" y="1268413"/>
            <a:ext cx="1079500" cy="125412"/>
          </a:xfrm>
          <a:prstGeom prst="rect">
            <a:avLst/>
          </a:prstGeom>
          <a:solidFill>
            <a:srgbClr val="00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3" name="Rechthoek 22"/>
          <p:cNvSpPr/>
          <p:nvPr/>
        </p:nvSpPr>
        <p:spPr>
          <a:xfrm>
            <a:off x="5392738" y="627063"/>
            <a:ext cx="263525" cy="627062"/>
          </a:xfrm>
          <a:prstGeom prst="rect">
            <a:avLst/>
          </a:prstGeom>
          <a:solidFill>
            <a:srgbClr val="00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2916238" y="4508500"/>
            <a:ext cx="2519362" cy="962025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2" name="Afbeelding 15" descr="Westvleteren.jpg"/>
          <p:cNvPicPr>
            <a:picLocks noChangeAspect="1"/>
          </p:cNvPicPr>
          <p:nvPr/>
        </p:nvPicPr>
        <p:blipFill>
          <a:blip r:embed="rId5" cstate="print"/>
          <a:srcRect l="17953" r="21260"/>
          <a:stretch>
            <a:fillRect/>
          </a:stretch>
        </p:blipFill>
        <p:spPr bwMode="auto">
          <a:xfrm>
            <a:off x="5435600" y="4184650"/>
            <a:ext cx="2779713" cy="25717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1" name="Rechthoek 20"/>
          <p:cNvSpPr/>
          <p:nvPr/>
        </p:nvSpPr>
        <p:spPr>
          <a:xfrm rot="19770995">
            <a:off x="5872163" y="4613275"/>
            <a:ext cx="642937" cy="2051050"/>
          </a:xfrm>
          <a:prstGeom prst="rect">
            <a:avLst/>
          </a:prstGeom>
          <a:solidFill>
            <a:srgbClr val="00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5" name="Vrije vorm 24"/>
          <p:cNvSpPr/>
          <p:nvPr/>
        </p:nvSpPr>
        <p:spPr>
          <a:xfrm>
            <a:off x="6427788" y="5273675"/>
            <a:ext cx="1303337" cy="1117600"/>
          </a:xfrm>
          <a:custGeom>
            <a:avLst/>
            <a:gdLst>
              <a:gd name="connsiteX0" fmla="*/ 0 w 1302327"/>
              <a:gd name="connsiteY0" fmla="*/ 157018 h 1117600"/>
              <a:gd name="connsiteX1" fmla="*/ 1117600 w 1302327"/>
              <a:gd name="connsiteY1" fmla="*/ 0 h 1117600"/>
              <a:gd name="connsiteX2" fmla="*/ 1302327 w 1302327"/>
              <a:gd name="connsiteY2" fmla="*/ 951345 h 1117600"/>
              <a:gd name="connsiteX3" fmla="*/ 572655 w 1302327"/>
              <a:gd name="connsiteY3" fmla="*/ 1117600 h 1117600"/>
              <a:gd name="connsiteX4" fmla="*/ 0 w 1302327"/>
              <a:gd name="connsiteY4" fmla="*/ 157018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327" h="1117600">
                <a:moveTo>
                  <a:pt x="0" y="157018"/>
                </a:moveTo>
                <a:lnTo>
                  <a:pt x="1117600" y="0"/>
                </a:lnTo>
                <a:lnTo>
                  <a:pt x="1302327" y="951345"/>
                </a:lnTo>
                <a:lnTo>
                  <a:pt x="572655" y="1117600"/>
                </a:lnTo>
                <a:lnTo>
                  <a:pt x="0" y="157018"/>
                </a:lnTo>
                <a:close/>
              </a:path>
            </a:pathLst>
          </a:custGeom>
          <a:solidFill>
            <a:srgbClr val="00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6" name="Vrije vorm 25"/>
          <p:cNvSpPr/>
          <p:nvPr/>
        </p:nvSpPr>
        <p:spPr>
          <a:xfrm>
            <a:off x="5440363" y="4978400"/>
            <a:ext cx="996950" cy="1717675"/>
          </a:xfrm>
          <a:custGeom>
            <a:avLst/>
            <a:gdLst>
              <a:gd name="connsiteX0" fmla="*/ 0 w 997527"/>
              <a:gd name="connsiteY0" fmla="*/ 0 h 1717964"/>
              <a:gd name="connsiteX1" fmla="*/ 785091 w 997527"/>
              <a:gd name="connsiteY1" fmla="*/ 1717964 h 1717964"/>
              <a:gd name="connsiteX2" fmla="*/ 997527 w 997527"/>
              <a:gd name="connsiteY2" fmla="*/ 1662545 h 1717964"/>
              <a:gd name="connsiteX3" fmla="*/ 0 w 997527"/>
              <a:gd name="connsiteY3" fmla="*/ 0 h 171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7527" h="1717964">
                <a:moveTo>
                  <a:pt x="0" y="0"/>
                </a:moveTo>
                <a:lnTo>
                  <a:pt x="785091" y="1717964"/>
                </a:lnTo>
                <a:lnTo>
                  <a:pt x="997527" y="1662545"/>
                </a:lnTo>
                <a:lnTo>
                  <a:pt x="0" y="0"/>
                </a:lnTo>
                <a:close/>
              </a:path>
            </a:pathLst>
          </a:custGeom>
          <a:solidFill>
            <a:srgbClr val="00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8446" name="Afbeelding 26" descr="Pittem.jpg"/>
          <p:cNvPicPr>
            <a:picLocks noChangeAspect="1"/>
          </p:cNvPicPr>
          <p:nvPr/>
        </p:nvPicPr>
        <p:blipFill>
          <a:blip r:embed="rId6" cstate="print"/>
          <a:srcRect l="12756" r="23151"/>
          <a:stretch>
            <a:fillRect/>
          </a:stretch>
        </p:blipFill>
        <p:spPr bwMode="auto">
          <a:xfrm>
            <a:off x="6084888" y="1217613"/>
            <a:ext cx="2928937" cy="25717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cxnSp>
        <p:nvCxnSpPr>
          <p:cNvPr id="29" name="Rechte verbindingslijn 28"/>
          <p:cNvCxnSpPr/>
          <p:nvPr/>
        </p:nvCxnSpPr>
        <p:spPr>
          <a:xfrm flipV="1">
            <a:off x="4356100" y="2503488"/>
            <a:ext cx="1728788" cy="165100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hoek 30"/>
          <p:cNvSpPr/>
          <p:nvPr/>
        </p:nvSpPr>
        <p:spPr>
          <a:xfrm rot="3330830">
            <a:off x="6738938" y="1300163"/>
            <a:ext cx="1001712" cy="1471612"/>
          </a:xfrm>
          <a:prstGeom prst="rect">
            <a:avLst/>
          </a:prstGeom>
          <a:solidFill>
            <a:srgbClr val="00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2" name="Vrije vorm 31"/>
          <p:cNvSpPr/>
          <p:nvPr/>
        </p:nvSpPr>
        <p:spPr>
          <a:xfrm>
            <a:off x="6216650" y="2447925"/>
            <a:ext cx="711200" cy="941388"/>
          </a:xfrm>
          <a:custGeom>
            <a:avLst/>
            <a:gdLst>
              <a:gd name="connsiteX0" fmla="*/ 424872 w 711200"/>
              <a:gd name="connsiteY0" fmla="*/ 0 h 942109"/>
              <a:gd name="connsiteX1" fmla="*/ 0 w 711200"/>
              <a:gd name="connsiteY1" fmla="*/ 701964 h 942109"/>
              <a:gd name="connsiteX2" fmla="*/ 157018 w 711200"/>
              <a:gd name="connsiteY2" fmla="*/ 942109 h 942109"/>
              <a:gd name="connsiteX3" fmla="*/ 711200 w 711200"/>
              <a:gd name="connsiteY3" fmla="*/ 434109 h 942109"/>
              <a:gd name="connsiteX4" fmla="*/ 424872 w 711200"/>
              <a:gd name="connsiteY4" fmla="*/ 0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200" h="942109">
                <a:moveTo>
                  <a:pt x="424872" y="0"/>
                </a:moveTo>
                <a:lnTo>
                  <a:pt x="0" y="701964"/>
                </a:lnTo>
                <a:lnTo>
                  <a:pt x="157018" y="942109"/>
                </a:lnTo>
                <a:lnTo>
                  <a:pt x="711200" y="434109"/>
                </a:lnTo>
                <a:lnTo>
                  <a:pt x="424872" y="0"/>
                </a:lnTo>
                <a:close/>
              </a:path>
            </a:pathLst>
          </a:custGeom>
          <a:solidFill>
            <a:srgbClr val="00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8450" name="Tekstvak 32"/>
          <p:cNvSpPr txBox="1">
            <a:spLocks noChangeArrowheads="1"/>
          </p:cNvSpPr>
          <p:nvPr/>
        </p:nvSpPr>
        <p:spPr bwMode="auto">
          <a:xfrm>
            <a:off x="3325813" y="0"/>
            <a:ext cx="1774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>
                <a:solidFill>
                  <a:srgbClr val="FFFF00"/>
                </a:solidFill>
              </a:rPr>
              <a:t>ICH – 0,5 ha</a:t>
            </a:r>
            <a:endParaRPr lang="nl-NL">
              <a:solidFill>
                <a:srgbClr val="FFFF00"/>
              </a:solidFill>
            </a:endParaRPr>
          </a:p>
        </p:txBody>
      </p:sp>
      <p:sp>
        <p:nvSpPr>
          <p:cNvPr id="18451" name="Tekstvak 33"/>
          <p:cNvSpPr txBox="1">
            <a:spLocks noChangeArrowheads="1"/>
          </p:cNvSpPr>
          <p:nvPr/>
        </p:nvSpPr>
        <p:spPr bwMode="auto">
          <a:xfrm>
            <a:off x="6084888" y="1196975"/>
            <a:ext cx="1287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>
                <a:solidFill>
                  <a:srgbClr val="FFFF00"/>
                </a:solidFill>
              </a:rPr>
              <a:t>PI – 1 ha</a:t>
            </a:r>
            <a:endParaRPr lang="nl-NL">
              <a:solidFill>
                <a:srgbClr val="FFFF00"/>
              </a:solidFill>
            </a:endParaRPr>
          </a:p>
        </p:txBody>
      </p:sp>
      <p:pic>
        <p:nvPicPr>
          <p:cNvPr id="18452" name="Afbeelding 35" descr="Langemark.jpg"/>
          <p:cNvPicPr>
            <a:picLocks noChangeAspect="1"/>
          </p:cNvPicPr>
          <p:nvPr/>
        </p:nvPicPr>
        <p:blipFill>
          <a:blip r:embed="rId7" cstate="print"/>
          <a:srcRect l="28346" r="26929"/>
          <a:stretch>
            <a:fillRect/>
          </a:stretch>
        </p:blipFill>
        <p:spPr bwMode="auto">
          <a:xfrm>
            <a:off x="107950" y="4581525"/>
            <a:ext cx="1703388" cy="214312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cxnSp>
        <p:nvCxnSpPr>
          <p:cNvPr id="37" name="Rechte verbindingslijn 36"/>
          <p:cNvCxnSpPr/>
          <p:nvPr/>
        </p:nvCxnSpPr>
        <p:spPr>
          <a:xfrm rot="5400000" flipH="1" flipV="1">
            <a:off x="1504951" y="5199062"/>
            <a:ext cx="804862" cy="144463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4" name="Tekstvak 39"/>
          <p:cNvSpPr txBox="1">
            <a:spLocks noChangeArrowheads="1"/>
          </p:cNvSpPr>
          <p:nvPr/>
        </p:nvSpPr>
        <p:spPr bwMode="auto">
          <a:xfrm>
            <a:off x="68263" y="4572000"/>
            <a:ext cx="1638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>
                <a:solidFill>
                  <a:srgbClr val="FFFF00"/>
                </a:solidFill>
              </a:rPr>
              <a:t>LA – 0,5 ha</a:t>
            </a:r>
            <a:endParaRPr lang="nl-NL">
              <a:solidFill>
                <a:srgbClr val="FFFF00"/>
              </a:solidFill>
            </a:endParaRPr>
          </a:p>
        </p:txBody>
      </p:sp>
      <p:sp>
        <p:nvSpPr>
          <p:cNvPr id="42" name="Vrije vorm 41"/>
          <p:cNvSpPr/>
          <p:nvPr/>
        </p:nvSpPr>
        <p:spPr>
          <a:xfrm>
            <a:off x="395288" y="5256213"/>
            <a:ext cx="1387475" cy="1458912"/>
          </a:xfrm>
          <a:custGeom>
            <a:avLst/>
            <a:gdLst>
              <a:gd name="connsiteX0" fmla="*/ 0 w 1311563"/>
              <a:gd name="connsiteY0" fmla="*/ 711200 h 1459345"/>
              <a:gd name="connsiteX1" fmla="*/ 858981 w 1311563"/>
              <a:gd name="connsiteY1" fmla="*/ 0 h 1459345"/>
              <a:gd name="connsiteX2" fmla="*/ 1311563 w 1311563"/>
              <a:gd name="connsiteY2" fmla="*/ 471054 h 1459345"/>
              <a:gd name="connsiteX3" fmla="*/ 757381 w 1311563"/>
              <a:gd name="connsiteY3" fmla="*/ 942109 h 1459345"/>
              <a:gd name="connsiteX4" fmla="*/ 295563 w 1311563"/>
              <a:gd name="connsiteY4" fmla="*/ 1459345 h 1459345"/>
              <a:gd name="connsiteX5" fmla="*/ 147781 w 1311563"/>
              <a:gd name="connsiteY5" fmla="*/ 1450109 h 1459345"/>
              <a:gd name="connsiteX6" fmla="*/ 0 w 1311563"/>
              <a:gd name="connsiteY6" fmla="*/ 711200 h 145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1563" h="1459345">
                <a:moveTo>
                  <a:pt x="0" y="711200"/>
                </a:moveTo>
                <a:lnTo>
                  <a:pt x="858981" y="0"/>
                </a:lnTo>
                <a:lnTo>
                  <a:pt x="1311563" y="471054"/>
                </a:lnTo>
                <a:lnTo>
                  <a:pt x="757381" y="942109"/>
                </a:lnTo>
                <a:lnTo>
                  <a:pt x="295563" y="1459345"/>
                </a:lnTo>
                <a:lnTo>
                  <a:pt x="147781" y="1450109"/>
                </a:lnTo>
                <a:lnTo>
                  <a:pt x="0" y="711200"/>
                </a:lnTo>
                <a:close/>
              </a:path>
            </a:pathLst>
          </a:custGeom>
          <a:solidFill>
            <a:srgbClr val="00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8456" name="Afbeelding 42" descr="Gistel.jpg"/>
          <p:cNvPicPr>
            <a:picLocks noChangeAspect="1"/>
          </p:cNvPicPr>
          <p:nvPr/>
        </p:nvPicPr>
        <p:blipFill>
          <a:blip r:embed="rId8" cstate="print"/>
          <a:srcRect l="26457" r="20316" b="9239"/>
          <a:stretch>
            <a:fillRect/>
          </a:stretch>
        </p:blipFill>
        <p:spPr bwMode="auto">
          <a:xfrm>
            <a:off x="107950" y="115888"/>
            <a:ext cx="2838450" cy="272415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8457" name="Tekstvak 43"/>
          <p:cNvSpPr txBox="1">
            <a:spLocks noChangeArrowheads="1"/>
          </p:cNvSpPr>
          <p:nvPr/>
        </p:nvSpPr>
        <p:spPr bwMode="auto">
          <a:xfrm>
            <a:off x="179388" y="188913"/>
            <a:ext cx="1338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>
                <a:solidFill>
                  <a:srgbClr val="FFFF00"/>
                </a:solidFill>
              </a:rPr>
              <a:t>GI – 3 ha</a:t>
            </a:r>
            <a:endParaRPr lang="nl-NL">
              <a:solidFill>
                <a:srgbClr val="FFFF00"/>
              </a:solidFill>
            </a:endParaRPr>
          </a:p>
        </p:txBody>
      </p:sp>
      <p:sp>
        <p:nvSpPr>
          <p:cNvPr id="45" name="Vrije vorm 44"/>
          <p:cNvSpPr/>
          <p:nvPr/>
        </p:nvSpPr>
        <p:spPr>
          <a:xfrm>
            <a:off x="1284288" y="184150"/>
            <a:ext cx="1570037" cy="2217738"/>
          </a:xfrm>
          <a:custGeom>
            <a:avLst/>
            <a:gdLst>
              <a:gd name="connsiteX0" fmla="*/ 0 w 1570181"/>
              <a:gd name="connsiteY0" fmla="*/ 406400 h 2216728"/>
              <a:gd name="connsiteX1" fmla="*/ 1246909 w 1570181"/>
              <a:gd name="connsiteY1" fmla="*/ 2216728 h 2216728"/>
              <a:gd name="connsiteX2" fmla="*/ 1385454 w 1570181"/>
              <a:gd name="connsiteY2" fmla="*/ 2115128 h 2216728"/>
              <a:gd name="connsiteX3" fmla="*/ 1570181 w 1570181"/>
              <a:gd name="connsiteY3" fmla="*/ 1422400 h 2216728"/>
              <a:gd name="connsiteX4" fmla="*/ 609600 w 1570181"/>
              <a:gd name="connsiteY4" fmla="*/ 0 h 2216728"/>
              <a:gd name="connsiteX5" fmla="*/ 0 w 1570181"/>
              <a:gd name="connsiteY5" fmla="*/ 406400 h 221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0181" h="2216728">
                <a:moveTo>
                  <a:pt x="0" y="406400"/>
                </a:moveTo>
                <a:lnTo>
                  <a:pt x="1246909" y="2216728"/>
                </a:lnTo>
                <a:lnTo>
                  <a:pt x="1385454" y="2115128"/>
                </a:lnTo>
                <a:lnTo>
                  <a:pt x="1570181" y="1422400"/>
                </a:lnTo>
                <a:lnTo>
                  <a:pt x="609600" y="0"/>
                </a:lnTo>
                <a:lnTo>
                  <a:pt x="0" y="406400"/>
                </a:lnTo>
                <a:close/>
              </a:path>
            </a:pathLst>
          </a:custGeom>
          <a:solidFill>
            <a:srgbClr val="00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46" name="Rechte verbindingslijn 45"/>
          <p:cNvCxnSpPr/>
          <p:nvPr/>
        </p:nvCxnSpPr>
        <p:spPr>
          <a:xfrm rot="10800000">
            <a:off x="1527175" y="2840038"/>
            <a:ext cx="1216025" cy="346075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hoek 47"/>
          <p:cNvSpPr/>
          <p:nvPr/>
        </p:nvSpPr>
        <p:spPr>
          <a:xfrm rot="3330830">
            <a:off x="7550150" y="2112963"/>
            <a:ext cx="731838" cy="989012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9" name="Rechthoek 48"/>
          <p:cNvSpPr/>
          <p:nvPr/>
        </p:nvSpPr>
        <p:spPr>
          <a:xfrm rot="3330830">
            <a:off x="6715125" y="2681288"/>
            <a:ext cx="733425" cy="1044575"/>
          </a:xfrm>
          <a:prstGeom prst="rect">
            <a:avLst/>
          </a:prstGeom>
          <a:solidFill>
            <a:srgbClr val="FF33CC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0" name="Vrije vorm 49"/>
          <p:cNvSpPr/>
          <p:nvPr/>
        </p:nvSpPr>
        <p:spPr>
          <a:xfrm>
            <a:off x="6862763" y="2595563"/>
            <a:ext cx="2105025" cy="1209675"/>
          </a:xfrm>
          <a:custGeom>
            <a:avLst/>
            <a:gdLst>
              <a:gd name="connsiteX0" fmla="*/ 0 w 2105891"/>
              <a:gd name="connsiteY0" fmla="*/ 1209964 h 1209964"/>
              <a:gd name="connsiteX1" fmla="*/ 1985818 w 2105891"/>
              <a:gd name="connsiteY1" fmla="*/ 1173018 h 1209964"/>
              <a:gd name="connsiteX2" fmla="*/ 2105891 w 2105891"/>
              <a:gd name="connsiteY2" fmla="*/ 831273 h 1209964"/>
              <a:gd name="connsiteX3" fmla="*/ 1681018 w 2105891"/>
              <a:gd name="connsiteY3" fmla="*/ 0 h 1209964"/>
              <a:gd name="connsiteX4" fmla="*/ 92364 w 2105891"/>
              <a:gd name="connsiteY4" fmla="*/ 1191491 h 1209964"/>
              <a:gd name="connsiteX5" fmla="*/ 849746 w 2105891"/>
              <a:gd name="connsiteY5" fmla="*/ 609600 h 1209964"/>
              <a:gd name="connsiteX6" fmla="*/ 0 w 2105891"/>
              <a:gd name="connsiteY6" fmla="*/ 12099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891" h="1209964">
                <a:moveTo>
                  <a:pt x="0" y="1209964"/>
                </a:moveTo>
                <a:lnTo>
                  <a:pt x="1985818" y="1173018"/>
                </a:lnTo>
                <a:lnTo>
                  <a:pt x="2105891" y="831273"/>
                </a:lnTo>
                <a:lnTo>
                  <a:pt x="1681018" y="0"/>
                </a:lnTo>
                <a:lnTo>
                  <a:pt x="92364" y="1191491"/>
                </a:lnTo>
                <a:lnTo>
                  <a:pt x="849746" y="609600"/>
                </a:lnTo>
                <a:lnTo>
                  <a:pt x="0" y="1209964"/>
                </a:lnTo>
                <a:close/>
              </a:path>
            </a:pathLst>
          </a:custGeom>
          <a:solidFill>
            <a:srgbClr val="FF33C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5938838" y="4176713"/>
            <a:ext cx="981075" cy="1233487"/>
          </a:xfrm>
          <a:custGeom>
            <a:avLst/>
            <a:gdLst>
              <a:gd name="connsiteX0" fmla="*/ 0 w 980387"/>
              <a:gd name="connsiteY0" fmla="*/ 405353 h 1234912"/>
              <a:gd name="connsiteX1" fmla="*/ 641022 w 980387"/>
              <a:gd name="connsiteY1" fmla="*/ 0 h 1234912"/>
              <a:gd name="connsiteX2" fmla="*/ 838985 w 980387"/>
              <a:gd name="connsiteY2" fmla="*/ 37707 h 1234912"/>
              <a:gd name="connsiteX3" fmla="*/ 980387 w 980387"/>
              <a:gd name="connsiteY3" fmla="*/ 754145 h 1234912"/>
              <a:gd name="connsiteX4" fmla="*/ 631595 w 980387"/>
              <a:gd name="connsiteY4" fmla="*/ 867266 h 1234912"/>
              <a:gd name="connsiteX5" fmla="*/ 876692 w 980387"/>
              <a:gd name="connsiteY5" fmla="*/ 1150070 h 1234912"/>
              <a:gd name="connsiteX6" fmla="*/ 876692 w 980387"/>
              <a:gd name="connsiteY6" fmla="*/ 1187778 h 1234912"/>
              <a:gd name="connsiteX7" fmla="*/ 480767 w 980387"/>
              <a:gd name="connsiteY7" fmla="*/ 1234912 h 1234912"/>
              <a:gd name="connsiteX8" fmla="*/ 0 w 980387"/>
              <a:gd name="connsiteY8" fmla="*/ 405353 h 123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387" h="1234912">
                <a:moveTo>
                  <a:pt x="0" y="405353"/>
                </a:moveTo>
                <a:lnTo>
                  <a:pt x="641022" y="0"/>
                </a:lnTo>
                <a:lnTo>
                  <a:pt x="838985" y="37707"/>
                </a:lnTo>
                <a:lnTo>
                  <a:pt x="980387" y="754145"/>
                </a:lnTo>
                <a:lnTo>
                  <a:pt x="631595" y="867266"/>
                </a:lnTo>
                <a:lnTo>
                  <a:pt x="876692" y="1150070"/>
                </a:lnTo>
                <a:lnTo>
                  <a:pt x="876692" y="1187778"/>
                </a:lnTo>
                <a:lnTo>
                  <a:pt x="480767" y="1234912"/>
                </a:lnTo>
                <a:lnTo>
                  <a:pt x="0" y="405353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6570663" y="4176713"/>
            <a:ext cx="962025" cy="1187450"/>
          </a:xfrm>
          <a:custGeom>
            <a:avLst/>
            <a:gdLst>
              <a:gd name="connsiteX0" fmla="*/ 367646 w 961534"/>
              <a:gd name="connsiteY0" fmla="*/ 763571 h 1187778"/>
              <a:gd name="connsiteX1" fmla="*/ 0 w 961534"/>
              <a:gd name="connsiteY1" fmla="*/ 867266 h 1187778"/>
              <a:gd name="connsiteX2" fmla="*/ 282805 w 961534"/>
              <a:gd name="connsiteY2" fmla="*/ 1187778 h 1187778"/>
              <a:gd name="connsiteX3" fmla="*/ 961534 w 961534"/>
              <a:gd name="connsiteY3" fmla="*/ 1065229 h 1187778"/>
              <a:gd name="connsiteX4" fmla="*/ 725864 w 961534"/>
              <a:gd name="connsiteY4" fmla="*/ 0 h 1187778"/>
              <a:gd name="connsiteX5" fmla="*/ 197963 w 961534"/>
              <a:gd name="connsiteY5" fmla="*/ 9427 h 1187778"/>
              <a:gd name="connsiteX6" fmla="*/ 367646 w 961534"/>
              <a:gd name="connsiteY6" fmla="*/ 763571 h 118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1534" h="1187778">
                <a:moveTo>
                  <a:pt x="367646" y="763571"/>
                </a:moveTo>
                <a:lnTo>
                  <a:pt x="0" y="867266"/>
                </a:lnTo>
                <a:lnTo>
                  <a:pt x="282805" y="1187778"/>
                </a:lnTo>
                <a:lnTo>
                  <a:pt x="961534" y="1065229"/>
                </a:lnTo>
                <a:lnTo>
                  <a:pt x="725864" y="0"/>
                </a:lnTo>
                <a:lnTo>
                  <a:pt x="197963" y="9427"/>
                </a:lnTo>
                <a:lnTo>
                  <a:pt x="367646" y="763571"/>
                </a:lnTo>
                <a:close/>
              </a:path>
            </a:pathLst>
          </a:custGeom>
          <a:solidFill>
            <a:srgbClr val="FF66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8465" name="Tekstvak 34"/>
          <p:cNvSpPr txBox="1">
            <a:spLocks noChangeArrowheads="1"/>
          </p:cNvSpPr>
          <p:nvPr/>
        </p:nvSpPr>
        <p:spPr bwMode="auto">
          <a:xfrm>
            <a:off x="5435600" y="4149725"/>
            <a:ext cx="1636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>
                <a:solidFill>
                  <a:srgbClr val="FFFF00"/>
                </a:solidFill>
              </a:rPr>
              <a:t>WVL– 3 ha</a:t>
            </a:r>
            <a:endParaRPr lang="nl-NL">
              <a:solidFill>
                <a:srgbClr val="FFFF00"/>
              </a:solidFill>
            </a:endParaRPr>
          </a:p>
        </p:txBody>
      </p:sp>
      <p:sp>
        <p:nvSpPr>
          <p:cNvPr id="51" name="Vrije vorm 50"/>
          <p:cNvSpPr/>
          <p:nvPr/>
        </p:nvSpPr>
        <p:spPr>
          <a:xfrm>
            <a:off x="4816475" y="368300"/>
            <a:ext cx="576263" cy="584200"/>
          </a:xfrm>
          <a:custGeom>
            <a:avLst/>
            <a:gdLst>
              <a:gd name="connsiteX0" fmla="*/ 292231 w 575035"/>
              <a:gd name="connsiteY0" fmla="*/ 339365 h 584462"/>
              <a:gd name="connsiteX1" fmla="*/ 311084 w 575035"/>
              <a:gd name="connsiteY1" fmla="*/ 537328 h 584462"/>
              <a:gd name="connsiteX2" fmla="*/ 348792 w 575035"/>
              <a:gd name="connsiteY2" fmla="*/ 584462 h 584462"/>
              <a:gd name="connsiteX3" fmla="*/ 575035 w 575035"/>
              <a:gd name="connsiteY3" fmla="*/ 575035 h 584462"/>
              <a:gd name="connsiteX4" fmla="*/ 575035 w 575035"/>
              <a:gd name="connsiteY4" fmla="*/ 0 h 584462"/>
              <a:gd name="connsiteX5" fmla="*/ 0 w 575035"/>
              <a:gd name="connsiteY5" fmla="*/ 150829 h 584462"/>
              <a:gd name="connsiteX6" fmla="*/ 9427 w 575035"/>
              <a:gd name="connsiteY6" fmla="*/ 320512 h 584462"/>
              <a:gd name="connsiteX7" fmla="*/ 75414 w 575035"/>
              <a:gd name="connsiteY7" fmla="*/ 320512 h 584462"/>
              <a:gd name="connsiteX8" fmla="*/ 113122 w 575035"/>
              <a:gd name="connsiteY8" fmla="*/ 320512 h 584462"/>
              <a:gd name="connsiteX9" fmla="*/ 292231 w 575035"/>
              <a:gd name="connsiteY9" fmla="*/ 339365 h 5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035" h="584462">
                <a:moveTo>
                  <a:pt x="292231" y="339365"/>
                </a:moveTo>
                <a:lnTo>
                  <a:pt x="311084" y="537328"/>
                </a:lnTo>
                <a:lnTo>
                  <a:pt x="348792" y="584462"/>
                </a:lnTo>
                <a:lnTo>
                  <a:pt x="575035" y="575035"/>
                </a:lnTo>
                <a:lnTo>
                  <a:pt x="575035" y="0"/>
                </a:lnTo>
                <a:lnTo>
                  <a:pt x="0" y="150829"/>
                </a:lnTo>
                <a:lnTo>
                  <a:pt x="9427" y="320512"/>
                </a:lnTo>
                <a:lnTo>
                  <a:pt x="75414" y="320512"/>
                </a:lnTo>
                <a:lnTo>
                  <a:pt x="113122" y="320512"/>
                </a:lnTo>
                <a:lnTo>
                  <a:pt x="292231" y="33936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2" name="Vrije vorm 51"/>
          <p:cNvSpPr/>
          <p:nvPr/>
        </p:nvSpPr>
        <p:spPr>
          <a:xfrm>
            <a:off x="4043363" y="490538"/>
            <a:ext cx="1330325" cy="819150"/>
          </a:xfrm>
          <a:custGeom>
            <a:avLst/>
            <a:gdLst>
              <a:gd name="connsiteX0" fmla="*/ 1074656 w 1329179"/>
              <a:gd name="connsiteY0" fmla="*/ 216816 h 820132"/>
              <a:gd name="connsiteX1" fmla="*/ 1065229 w 1329179"/>
              <a:gd name="connsiteY1" fmla="*/ 443060 h 820132"/>
              <a:gd name="connsiteX2" fmla="*/ 1329179 w 1329179"/>
              <a:gd name="connsiteY2" fmla="*/ 471340 h 820132"/>
              <a:gd name="connsiteX3" fmla="*/ 1310326 w 1329179"/>
              <a:gd name="connsiteY3" fmla="*/ 782425 h 820132"/>
              <a:gd name="connsiteX4" fmla="*/ 395926 w 1329179"/>
              <a:gd name="connsiteY4" fmla="*/ 744717 h 820132"/>
              <a:gd name="connsiteX5" fmla="*/ 0 w 1329179"/>
              <a:gd name="connsiteY5" fmla="*/ 820132 h 820132"/>
              <a:gd name="connsiteX6" fmla="*/ 0 w 1329179"/>
              <a:gd name="connsiteY6" fmla="*/ 292231 h 820132"/>
              <a:gd name="connsiteX7" fmla="*/ 791852 w 1329179"/>
              <a:gd name="connsiteY7" fmla="*/ 0 h 820132"/>
              <a:gd name="connsiteX8" fmla="*/ 791852 w 1329179"/>
              <a:gd name="connsiteY8" fmla="*/ 216816 h 820132"/>
              <a:gd name="connsiteX9" fmla="*/ 791852 w 1329179"/>
              <a:gd name="connsiteY9" fmla="*/ 216816 h 820132"/>
              <a:gd name="connsiteX10" fmla="*/ 895546 w 1329179"/>
              <a:gd name="connsiteY10" fmla="*/ 216816 h 820132"/>
              <a:gd name="connsiteX11" fmla="*/ 1074656 w 1329179"/>
              <a:gd name="connsiteY11" fmla="*/ 216816 h 8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9179" h="820132">
                <a:moveTo>
                  <a:pt x="1074656" y="216816"/>
                </a:moveTo>
                <a:lnTo>
                  <a:pt x="1065229" y="443060"/>
                </a:lnTo>
                <a:lnTo>
                  <a:pt x="1329179" y="471340"/>
                </a:lnTo>
                <a:lnTo>
                  <a:pt x="1310326" y="782425"/>
                </a:lnTo>
                <a:lnTo>
                  <a:pt x="395926" y="744717"/>
                </a:lnTo>
                <a:lnTo>
                  <a:pt x="0" y="820132"/>
                </a:lnTo>
                <a:lnTo>
                  <a:pt x="0" y="292231"/>
                </a:lnTo>
                <a:lnTo>
                  <a:pt x="791852" y="0"/>
                </a:lnTo>
                <a:lnTo>
                  <a:pt x="791852" y="216816"/>
                </a:lnTo>
                <a:lnTo>
                  <a:pt x="791852" y="216816"/>
                </a:lnTo>
                <a:lnTo>
                  <a:pt x="895546" y="216816"/>
                </a:lnTo>
                <a:lnTo>
                  <a:pt x="1074656" y="216816"/>
                </a:lnTo>
                <a:close/>
              </a:path>
            </a:pathLst>
          </a:custGeom>
          <a:solidFill>
            <a:srgbClr val="FF66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4" name="Vrije vorm 53"/>
          <p:cNvSpPr/>
          <p:nvPr/>
        </p:nvSpPr>
        <p:spPr>
          <a:xfrm>
            <a:off x="904875" y="876300"/>
            <a:ext cx="1347788" cy="1517650"/>
          </a:xfrm>
          <a:custGeom>
            <a:avLst/>
            <a:gdLst>
              <a:gd name="connsiteX0" fmla="*/ 1348033 w 1348033"/>
              <a:gd name="connsiteY0" fmla="*/ 1102936 h 1517715"/>
              <a:gd name="connsiteX1" fmla="*/ 688157 w 1348033"/>
              <a:gd name="connsiteY1" fmla="*/ 1517715 h 1517715"/>
              <a:gd name="connsiteX2" fmla="*/ 0 w 1348033"/>
              <a:gd name="connsiteY2" fmla="*/ 452486 h 1517715"/>
              <a:gd name="connsiteX3" fmla="*/ 612742 w 1348033"/>
              <a:gd name="connsiteY3" fmla="*/ 0 h 1517715"/>
              <a:gd name="connsiteX4" fmla="*/ 1348033 w 1348033"/>
              <a:gd name="connsiteY4" fmla="*/ 1102936 h 15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8033" h="1517715">
                <a:moveTo>
                  <a:pt x="1348033" y="1102936"/>
                </a:moveTo>
                <a:lnTo>
                  <a:pt x="688157" y="1517715"/>
                </a:lnTo>
                <a:lnTo>
                  <a:pt x="0" y="452486"/>
                </a:lnTo>
                <a:lnTo>
                  <a:pt x="612742" y="0"/>
                </a:lnTo>
                <a:lnTo>
                  <a:pt x="1348033" y="1102936"/>
                </a:lnTo>
                <a:close/>
              </a:path>
            </a:pathLst>
          </a:custGeom>
          <a:solidFill>
            <a:srgbClr val="FF66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5" name="Vrije vorm 54"/>
          <p:cNvSpPr/>
          <p:nvPr/>
        </p:nvSpPr>
        <p:spPr>
          <a:xfrm>
            <a:off x="273050" y="481013"/>
            <a:ext cx="1216025" cy="1235075"/>
          </a:xfrm>
          <a:custGeom>
            <a:avLst/>
            <a:gdLst>
              <a:gd name="connsiteX0" fmla="*/ 716437 w 1216058"/>
              <a:gd name="connsiteY0" fmla="*/ 999241 h 1234911"/>
              <a:gd name="connsiteX1" fmla="*/ 329938 w 1216058"/>
              <a:gd name="connsiteY1" fmla="*/ 1234911 h 1234911"/>
              <a:gd name="connsiteX2" fmla="*/ 0 w 1216058"/>
              <a:gd name="connsiteY2" fmla="*/ 537328 h 1234911"/>
              <a:gd name="connsiteX3" fmla="*/ 942681 w 1216058"/>
              <a:gd name="connsiteY3" fmla="*/ 0 h 1234911"/>
              <a:gd name="connsiteX4" fmla="*/ 1216058 w 1216058"/>
              <a:gd name="connsiteY4" fmla="*/ 414779 h 1234911"/>
              <a:gd name="connsiteX5" fmla="*/ 631596 w 1216058"/>
              <a:gd name="connsiteY5" fmla="*/ 838986 h 1234911"/>
              <a:gd name="connsiteX6" fmla="*/ 716437 w 1216058"/>
              <a:gd name="connsiteY6" fmla="*/ 999241 h 123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058" h="1234911">
                <a:moveTo>
                  <a:pt x="716437" y="999241"/>
                </a:moveTo>
                <a:lnTo>
                  <a:pt x="329938" y="1234911"/>
                </a:lnTo>
                <a:lnTo>
                  <a:pt x="0" y="537328"/>
                </a:lnTo>
                <a:lnTo>
                  <a:pt x="942681" y="0"/>
                </a:lnTo>
                <a:lnTo>
                  <a:pt x="1216058" y="414779"/>
                </a:lnTo>
                <a:lnTo>
                  <a:pt x="631596" y="838986"/>
                </a:lnTo>
                <a:lnTo>
                  <a:pt x="716437" y="999241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6" name="Vrije vorm 55"/>
          <p:cNvSpPr/>
          <p:nvPr/>
        </p:nvSpPr>
        <p:spPr>
          <a:xfrm>
            <a:off x="301625" y="4581525"/>
            <a:ext cx="1235075" cy="1027113"/>
          </a:xfrm>
          <a:custGeom>
            <a:avLst/>
            <a:gdLst>
              <a:gd name="connsiteX0" fmla="*/ 169682 w 1234911"/>
              <a:gd name="connsiteY0" fmla="*/ 320511 h 1027521"/>
              <a:gd name="connsiteX1" fmla="*/ 377072 w 1234911"/>
              <a:gd name="connsiteY1" fmla="*/ 593888 h 1027521"/>
              <a:gd name="connsiteX2" fmla="*/ 216816 w 1234911"/>
              <a:gd name="connsiteY2" fmla="*/ 754144 h 1027521"/>
              <a:gd name="connsiteX3" fmla="*/ 461913 w 1234911"/>
              <a:gd name="connsiteY3" fmla="*/ 1027521 h 1027521"/>
              <a:gd name="connsiteX4" fmla="*/ 1084082 w 1234911"/>
              <a:gd name="connsiteY4" fmla="*/ 593888 h 1027521"/>
              <a:gd name="connsiteX5" fmla="*/ 1234911 w 1234911"/>
              <a:gd name="connsiteY5" fmla="*/ 320511 h 1027521"/>
              <a:gd name="connsiteX6" fmla="*/ 895546 w 1234911"/>
              <a:gd name="connsiteY6" fmla="*/ 0 h 1027521"/>
              <a:gd name="connsiteX7" fmla="*/ 490194 w 1234911"/>
              <a:gd name="connsiteY7" fmla="*/ 0 h 1027521"/>
              <a:gd name="connsiteX8" fmla="*/ 0 w 1234911"/>
              <a:gd name="connsiteY8" fmla="*/ 414779 h 1027521"/>
              <a:gd name="connsiteX9" fmla="*/ 169682 w 1234911"/>
              <a:gd name="connsiteY9" fmla="*/ 320511 h 102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4911" h="1027521">
                <a:moveTo>
                  <a:pt x="169682" y="320511"/>
                </a:moveTo>
                <a:lnTo>
                  <a:pt x="377072" y="593888"/>
                </a:lnTo>
                <a:lnTo>
                  <a:pt x="216816" y="754144"/>
                </a:lnTo>
                <a:lnTo>
                  <a:pt x="461913" y="1027521"/>
                </a:lnTo>
                <a:lnTo>
                  <a:pt x="1084082" y="593888"/>
                </a:lnTo>
                <a:lnTo>
                  <a:pt x="1234911" y="320511"/>
                </a:lnTo>
                <a:lnTo>
                  <a:pt x="895546" y="0"/>
                </a:lnTo>
                <a:lnTo>
                  <a:pt x="490194" y="0"/>
                </a:lnTo>
                <a:lnTo>
                  <a:pt x="0" y="414779"/>
                </a:lnTo>
                <a:lnTo>
                  <a:pt x="169682" y="320511"/>
                </a:lnTo>
                <a:close/>
              </a:path>
            </a:pathLst>
          </a:custGeom>
          <a:solidFill>
            <a:srgbClr val="FF66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7" name="Vrije vorm 56"/>
          <p:cNvSpPr/>
          <p:nvPr/>
        </p:nvSpPr>
        <p:spPr>
          <a:xfrm>
            <a:off x="244475" y="4902200"/>
            <a:ext cx="509588" cy="989013"/>
          </a:xfrm>
          <a:custGeom>
            <a:avLst/>
            <a:gdLst>
              <a:gd name="connsiteX0" fmla="*/ 226243 w 509047"/>
              <a:gd name="connsiteY0" fmla="*/ 0 h 989815"/>
              <a:gd name="connsiteX1" fmla="*/ 424206 w 509047"/>
              <a:gd name="connsiteY1" fmla="*/ 254524 h 989815"/>
              <a:gd name="connsiteX2" fmla="*/ 301658 w 509047"/>
              <a:gd name="connsiteY2" fmla="*/ 405353 h 989815"/>
              <a:gd name="connsiteX3" fmla="*/ 509047 w 509047"/>
              <a:gd name="connsiteY3" fmla="*/ 716437 h 989815"/>
              <a:gd name="connsiteX4" fmla="*/ 197963 w 509047"/>
              <a:gd name="connsiteY4" fmla="*/ 989815 h 989815"/>
              <a:gd name="connsiteX5" fmla="*/ 0 w 509047"/>
              <a:gd name="connsiteY5" fmla="*/ 113122 h 989815"/>
              <a:gd name="connsiteX6" fmla="*/ 226243 w 509047"/>
              <a:gd name="connsiteY6" fmla="*/ 0 h 98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047" h="989815">
                <a:moveTo>
                  <a:pt x="226243" y="0"/>
                </a:moveTo>
                <a:lnTo>
                  <a:pt x="424206" y="254524"/>
                </a:lnTo>
                <a:lnTo>
                  <a:pt x="301658" y="405353"/>
                </a:lnTo>
                <a:lnTo>
                  <a:pt x="509047" y="716437"/>
                </a:lnTo>
                <a:lnTo>
                  <a:pt x="197963" y="989815"/>
                </a:lnTo>
                <a:lnTo>
                  <a:pt x="0" y="113122"/>
                </a:lnTo>
                <a:lnTo>
                  <a:pt x="226243" y="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8" name="Rechthoek 57"/>
          <p:cNvSpPr/>
          <p:nvPr/>
        </p:nvSpPr>
        <p:spPr>
          <a:xfrm>
            <a:off x="6137275" y="160338"/>
            <a:ext cx="179388" cy="179387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9" name="Tekstvak 58"/>
          <p:cNvSpPr txBox="1">
            <a:spLocks noChangeArrowheads="1"/>
          </p:cNvSpPr>
          <p:nvPr/>
        </p:nvSpPr>
        <p:spPr bwMode="auto">
          <a:xfrm>
            <a:off x="6316663" y="57150"/>
            <a:ext cx="1319212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sz="1700"/>
              <a:t>Wetland area</a:t>
            </a:r>
            <a:endParaRPr lang="nl-NL" sz="1700"/>
          </a:p>
        </p:txBody>
      </p:sp>
      <p:sp>
        <p:nvSpPr>
          <p:cNvPr id="60" name="Rechthoek 59"/>
          <p:cNvSpPr/>
          <p:nvPr/>
        </p:nvSpPr>
        <p:spPr>
          <a:xfrm>
            <a:off x="6138863" y="444500"/>
            <a:ext cx="179387" cy="1793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1" name="Tekstvak 60"/>
          <p:cNvSpPr txBox="1">
            <a:spLocks noChangeArrowheads="1"/>
          </p:cNvSpPr>
          <p:nvPr/>
        </p:nvSpPr>
        <p:spPr bwMode="auto">
          <a:xfrm>
            <a:off x="6318250" y="341313"/>
            <a:ext cx="297338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sz="1700"/>
              <a:t>Prim. &amp; Sec. Manure treatment </a:t>
            </a:r>
            <a:endParaRPr lang="nl-NL" sz="1700"/>
          </a:p>
        </p:txBody>
      </p:sp>
      <p:sp>
        <p:nvSpPr>
          <p:cNvPr id="62" name="Rechthoek 61"/>
          <p:cNvSpPr/>
          <p:nvPr/>
        </p:nvSpPr>
        <p:spPr>
          <a:xfrm>
            <a:off x="6137275" y="757238"/>
            <a:ext cx="180975" cy="179387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3" name="Tekstvak 62"/>
          <p:cNvSpPr txBox="1">
            <a:spLocks noChangeArrowheads="1"/>
          </p:cNvSpPr>
          <p:nvPr/>
        </p:nvSpPr>
        <p:spPr bwMode="auto">
          <a:xfrm>
            <a:off x="6300788" y="663575"/>
            <a:ext cx="941387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BE" sz="1700"/>
              <a:t>Pig farm</a:t>
            </a:r>
            <a:endParaRPr lang="nl-NL" sz="1700"/>
          </a:p>
        </p:txBody>
      </p:sp>
    </p:spTree>
    <p:extLst>
      <p:ext uri="{BB962C8B-B14F-4D97-AF65-F5344CB8AC3E}">
        <p14:creationId xmlns:p14="http://schemas.microsoft.com/office/powerpoint/2010/main" val="199627602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1" grpId="0" animBg="1"/>
      <p:bldP spid="31" grpId="0" animBg="1"/>
      <p:bldP spid="48" grpId="0" animBg="1"/>
      <p:bldP spid="49" grpId="0" animBg="1"/>
      <p:bldP spid="58" grpId="0" animBg="1"/>
      <p:bldP spid="59" grpId="0"/>
      <p:bldP spid="60" grpId="0" animBg="1"/>
      <p:bldP spid="61" grpId="0"/>
      <p:bldP spid="62" grpId="0" animBg="1"/>
      <p:bldP spid="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5" descr="Figuur 5-lin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866183" cy="25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7" descr="vervangfiguur figuur 5-lin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62" y="3639326"/>
            <a:ext cx="3882941" cy="25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6" descr="Figuur 5-rech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4396408" cy="372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166015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Biogas yield (Nm3/t)</a:t>
            </a:r>
            <a:endParaRPr lang="nl-BE" dirty="0"/>
          </a:p>
        </p:txBody>
      </p:sp>
      <p:pic>
        <p:nvPicPr>
          <p:cNvPr id="6" name="Picture 5" descr="logo_INTERREG_IVB_cmy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9" name="Picture 8" descr="ARBOR_logo_HRES_RG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9725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24875" cy="600075"/>
          </a:xfrm>
        </p:spPr>
        <p:txBody>
          <a:bodyPr/>
          <a:lstStyle/>
          <a:p>
            <a:r>
              <a:rPr lang="en-GB" dirty="0" smtClean="0"/>
              <a:t>Why recover nutrients?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79513" y="908720"/>
            <a:ext cx="8659688" cy="5832648"/>
          </a:xfrm>
        </p:spPr>
        <p:txBody>
          <a:bodyPr/>
          <a:lstStyle/>
          <a:p>
            <a:pPr>
              <a:buNone/>
            </a:pPr>
            <a:endParaRPr lang="en-GB" sz="2400" dirty="0" smtClean="0"/>
          </a:p>
          <a:p>
            <a:r>
              <a:rPr lang="en-GB" dirty="0" smtClean="0"/>
              <a:t>Awareness of phosphorus depletion</a:t>
            </a:r>
          </a:p>
          <a:p>
            <a:r>
              <a:rPr lang="en-GB" dirty="0" smtClean="0"/>
              <a:t>Awareness of increasing artificial fertiliser use</a:t>
            </a:r>
            <a:endParaRPr lang="en-GB" sz="2400" dirty="0" smtClean="0"/>
          </a:p>
          <a:p>
            <a:pPr lvl="1"/>
            <a:r>
              <a:rPr lang="en-GB" dirty="0" smtClean="0"/>
              <a:t> Energy consuming</a:t>
            </a:r>
          </a:p>
          <a:p>
            <a:pPr lvl="1"/>
            <a:r>
              <a:rPr lang="en-GB" dirty="0" smtClean="0">
                <a:cs typeface="Calibri" pitchFamily="34" charset="0"/>
              </a:rPr>
              <a:t> Economical burden for farmer</a:t>
            </a:r>
          </a:p>
          <a:p>
            <a:pPr lvl="1"/>
            <a:endParaRPr lang="en-GB" dirty="0" smtClean="0">
              <a:cs typeface="Calibri" pitchFamily="34" charset="0"/>
            </a:endParaRPr>
          </a:p>
          <a:p>
            <a:r>
              <a:rPr lang="en-GB" dirty="0" smtClean="0">
                <a:cs typeface="Calibri" pitchFamily="34" charset="0"/>
              </a:rPr>
              <a:t> Question: how can </a:t>
            </a:r>
            <a:r>
              <a:rPr lang="en-GB" dirty="0" err="1" smtClean="0">
                <a:cs typeface="Calibri" pitchFamily="34" charset="0"/>
              </a:rPr>
              <a:t>digestate</a:t>
            </a:r>
            <a:r>
              <a:rPr lang="en-GB" dirty="0" smtClean="0">
                <a:cs typeface="Calibri" pitchFamily="34" charset="0"/>
              </a:rPr>
              <a:t> be valorised as a valuable source of nutrients?</a:t>
            </a:r>
          </a:p>
          <a:p>
            <a:r>
              <a:rPr lang="en-GB" sz="2400" dirty="0" smtClean="0">
                <a:cs typeface="Calibri" pitchFamily="34" charset="0"/>
              </a:rPr>
              <a:t>OR: how can </a:t>
            </a:r>
            <a:r>
              <a:rPr lang="en-GB" sz="2400" dirty="0" err="1" smtClean="0">
                <a:cs typeface="Calibri" pitchFamily="34" charset="0"/>
              </a:rPr>
              <a:t>digestate</a:t>
            </a:r>
            <a:r>
              <a:rPr lang="en-GB" sz="2400" dirty="0" smtClean="0">
                <a:cs typeface="Calibri" pitchFamily="34" charset="0"/>
              </a:rPr>
              <a:t> be turned into a ‘green’ substitute for artificial fertilisers?</a:t>
            </a:r>
            <a:endParaRPr lang="en-GB" sz="2400" dirty="0">
              <a:cs typeface="Calibri" pitchFamily="34" charset="0"/>
            </a:endParaRPr>
          </a:p>
        </p:txBody>
      </p:sp>
      <p:pic>
        <p:nvPicPr>
          <p:cNvPr id="21506" name="Picture 2" descr="http://www.agripress.be/_STUDIOEMMA_UPLOADS/foto/artikel/digesta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869160"/>
            <a:ext cx="1229883" cy="1844824"/>
          </a:xfrm>
          <a:prstGeom prst="rect">
            <a:avLst/>
          </a:prstGeom>
          <a:noFill/>
        </p:spPr>
      </p:pic>
      <p:pic>
        <p:nvPicPr>
          <p:cNvPr id="22530" name="Picture 2" descr="http://www.waterforum-archief.net/uploads/images/5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157192"/>
            <a:ext cx="2541662" cy="1568569"/>
          </a:xfrm>
          <a:prstGeom prst="rect">
            <a:avLst/>
          </a:prstGeom>
          <a:noFill/>
        </p:spPr>
      </p:pic>
      <p:cxnSp>
        <p:nvCxnSpPr>
          <p:cNvPr id="7" name="Rechte verbindingslijn met pijl 6"/>
          <p:cNvCxnSpPr/>
          <p:nvPr/>
        </p:nvCxnSpPr>
        <p:spPr>
          <a:xfrm>
            <a:off x="5652120" y="5733256"/>
            <a:ext cx="5040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6228184" y="544522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Extract nutrients!</a:t>
            </a:r>
            <a:endParaRPr lang="en-GB" dirty="0"/>
          </a:p>
        </p:txBody>
      </p:sp>
      <p:pic>
        <p:nvPicPr>
          <p:cNvPr id="9" name="Picture 8" descr="logo_INTERREG_IVB_cm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10" name="Picture 9" descr="ARBOR_logo_HRES_RG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228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conclusions market study: fertiliser industry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4325" y="1124744"/>
            <a:ext cx="8524875" cy="4880769"/>
          </a:xfrm>
        </p:spPr>
        <p:txBody>
          <a:bodyPr/>
          <a:lstStyle/>
          <a:p>
            <a:r>
              <a:rPr lang="en-GB" dirty="0" smtClean="0"/>
              <a:t>Inorganic P/K - fertilisers</a:t>
            </a:r>
          </a:p>
          <a:p>
            <a:pPr lvl="1"/>
            <a:r>
              <a:rPr lang="en-GB" dirty="0" smtClean="0"/>
              <a:t>No odorous compounds</a:t>
            </a:r>
          </a:p>
          <a:p>
            <a:pPr lvl="1"/>
            <a:r>
              <a:rPr lang="en-GB" dirty="0" smtClean="0"/>
              <a:t>Max. 10% water</a:t>
            </a:r>
          </a:p>
          <a:p>
            <a:pPr lvl="1"/>
            <a:r>
              <a:rPr lang="en-GB" dirty="0" smtClean="0"/>
              <a:t>High in P2O5 and/or K2O</a:t>
            </a:r>
          </a:p>
          <a:p>
            <a:pPr lvl="1"/>
            <a:r>
              <a:rPr lang="en-GB" dirty="0" smtClean="0"/>
              <a:t>Low in heavy metals</a:t>
            </a:r>
          </a:p>
          <a:p>
            <a:pPr lvl="1"/>
            <a:r>
              <a:rPr lang="en-GB" dirty="0" err="1" smtClean="0"/>
              <a:t>Struvite</a:t>
            </a:r>
            <a:r>
              <a:rPr lang="en-GB" dirty="0" smtClean="0"/>
              <a:t> seems most promising but this is to be consolidated in further meetings</a:t>
            </a:r>
          </a:p>
          <a:p>
            <a:r>
              <a:rPr lang="en-GB" dirty="0" smtClean="0"/>
              <a:t>Inorganic N – fertilisers</a:t>
            </a:r>
          </a:p>
          <a:p>
            <a:pPr lvl="1"/>
            <a:r>
              <a:rPr lang="en-GB" dirty="0" smtClean="0"/>
              <a:t>Check potential ammonium sulphate from acid air washers</a:t>
            </a:r>
          </a:p>
          <a:p>
            <a:r>
              <a:rPr lang="en-GB" dirty="0" smtClean="0"/>
              <a:t>Organic fertilisers</a:t>
            </a:r>
          </a:p>
          <a:p>
            <a:pPr lvl="1"/>
            <a:r>
              <a:rPr lang="en-GB" dirty="0" smtClean="0"/>
              <a:t>Traceability of input streams</a:t>
            </a:r>
          </a:p>
          <a:p>
            <a:pPr lvl="1"/>
            <a:r>
              <a:rPr lang="en-GB" dirty="0" smtClean="0"/>
              <a:t>Competitive price</a:t>
            </a:r>
          </a:p>
          <a:p>
            <a:pPr lvl="1"/>
            <a:r>
              <a:rPr lang="en-GB" dirty="0" smtClean="0"/>
              <a:t>Guaranteed volumes</a:t>
            </a:r>
          </a:p>
          <a:p>
            <a:pPr lvl="1"/>
            <a:r>
              <a:rPr lang="en-GB" dirty="0" smtClean="0"/>
              <a:t>Potential for </a:t>
            </a:r>
            <a:r>
              <a:rPr lang="en-GB" dirty="0" err="1" smtClean="0"/>
              <a:t>Struvite</a:t>
            </a:r>
            <a:r>
              <a:rPr lang="en-GB" dirty="0" smtClean="0"/>
              <a:t>? SF </a:t>
            </a:r>
            <a:r>
              <a:rPr lang="en-GB" dirty="0" err="1" smtClean="0"/>
              <a:t>digestate</a:t>
            </a:r>
            <a:r>
              <a:rPr lang="en-GB" dirty="0" smtClean="0"/>
              <a:t> (legislative aspects)?</a:t>
            </a:r>
            <a:endParaRPr lang="en-GB" dirty="0"/>
          </a:p>
        </p:txBody>
      </p:sp>
      <p:pic>
        <p:nvPicPr>
          <p:cNvPr id="4" name="Picture 3" descr="logo_INTERREG_IVB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5" name="Picture 4" descr="ARBOR_logo_HRES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7993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conclusions market study: agricultural use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4325" y="1268760"/>
            <a:ext cx="8524875" cy="4736753"/>
          </a:xfrm>
        </p:spPr>
        <p:txBody>
          <a:bodyPr/>
          <a:lstStyle/>
          <a:p>
            <a:r>
              <a:rPr lang="en-GB" dirty="0" smtClean="0"/>
              <a:t>Field trials for apples and pears with:</a:t>
            </a:r>
          </a:p>
          <a:p>
            <a:pPr lvl="1"/>
            <a:r>
              <a:rPr lang="en-GB" dirty="0" err="1" smtClean="0"/>
              <a:t>Digestate</a:t>
            </a:r>
            <a:r>
              <a:rPr lang="en-GB" dirty="0" smtClean="0"/>
              <a:t> </a:t>
            </a:r>
          </a:p>
          <a:p>
            <a:pPr lvl="1"/>
            <a:r>
              <a:rPr lang="en-GB" dirty="0" err="1" smtClean="0"/>
              <a:t>Struvite</a:t>
            </a:r>
            <a:r>
              <a:rPr lang="en-GB" dirty="0" smtClean="0"/>
              <a:t> (Mg)</a:t>
            </a:r>
          </a:p>
          <a:p>
            <a:r>
              <a:rPr lang="en-GB" dirty="0" smtClean="0"/>
              <a:t>Agricultural use of reject water from acid air washer?</a:t>
            </a:r>
          </a:p>
          <a:p>
            <a:pPr lvl="1"/>
            <a:r>
              <a:rPr lang="en-GB" dirty="0" smtClean="0"/>
              <a:t>Ammonium sulphate - solution which contains 3-7% N</a:t>
            </a:r>
          </a:p>
          <a:p>
            <a:pPr lvl="1"/>
            <a:r>
              <a:rPr lang="en-GB" dirty="0" smtClean="0"/>
              <a:t>pH varies between 3-7</a:t>
            </a:r>
          </a:p>
          <a:p>
            <a:pPr lvl="1"/>
            <a:r>
              <a:rPr lang="en-GB" dirty="0" smtClean="0"/>
              <a:t>S-content (1 kg N = 1.3 kg S)</a:t>
            </a:r>
          </a:p>
          <a:p>
            <a:pPr lvl="1"/>
            <a:r>
              <a:rPr lang="en-GB" dirty="0" smtClean="0"/>
              <a:t>Results from </a:t>
            </a:r>
            <a:r>
              <a:rPr lang="en-GB" dirty="0" smtClean="0"/>
              <a:t>field trials!</a:t>
            </a:r>
          </a:p>
          <a:p>
            <a:r>
              <a:rPr lang="en-GB" dirty="0" smtClean="0"/>
              <a:t>Agricultural use of NK-concentrates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rable land: 76-90%</a:t>
            </a:r>
          </a:p>
          <a:p>
            <a:pPr lvl="1"/>
            <a:r>
              <a:rPr lang="en-GB" dirty="0" smtClean="0"/>
              <a:t>Grassland: 67-81%</a:t>
            </a:r>
          </a:p>
          <a:p>
            <a:pPr lvl="1"/>
            <a:r>
              <a:rPr lang="en-GB" dirty="0" smtClean="0"/>
              <a:t>Results </a:t>
            </a:r>
            <a:r>
              <a:rPr lang="en-GB" dirty="0" smtClean="0"/>
              <a:t>from field </a:t>
            </a:r>
            <a:r>
              <a:rPr lang="en-GB" dirty="0" smtClean="0"/>
              <a:t>trials!</a:t>
            </a:r>
          </a:p>
          <a:p>
            <a:pPr lvl="1"/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4" name="Rechteraccolade 3"/>
          <p:cNvSpPr/>
          <p:nvPr/>
        </p:nvSpPr>
        <p:spPr bwMode="auto">
          <a:xfrm>
            <a:off x="2195736" y="1700808"/>
            <a:ext cx="45719" cy="64807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483768" y="1844824"/>
            <a:ext cx="4151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To (partially) replace artificial fertiliser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hteraccolade 6"/>
          <p:cNvSpPr/>
          <p:nvPr/>
        </p:nvSpPr>
        <p:spPr bwMode="auto">
          <a:xfrm>
            <a:off x="3563888" y="3284984"/>
            <a:ext cx="45719" cy="64807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707904" y="3429000"/>
            <a:ext cx="143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Restricts use!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hteraccolade 8"/>
          <p:cNvSpPr/>
          <p:nvPr/>
        </p:nvSpPr>
        <p:spPr bwMode="auto">
          <a:xfrm>
            <a:off x="3347864" y="4797152"/>
            <a:ext cx="45719" cy="64807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635896" y="4869160"/>
            <a:ext cx="1600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  <a:cs typeface="Calibri" pitchFamily="34" charset="0"/>
              </a:rPr>
              <a:t>Dutch research</a:t>
            </a:r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 descr="http://www.groenekring.be/Portals/0/images/Opleiding/Durondeau2-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196752"/>
            <a:ext cx="1924489" cy="1440160"/>
          </a:xfrm>
          <a:prstGeom prst="rect">
            <a:avLst/>
          </a:prstGeom>
          <a:noFill/>
        </p:spPr>
      </p:pic>
      <p:pic>
        <p:nvPicPr>
          <p:cNvPr id="7172" name="Picture 4" descr="http://img117.imageshack.us/img117/6841/img0276ds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365104"/>
            <a:ext cx="3168352" cy="2376264"/>
          </a:xfrm>
          <a:prstGeom prst="rect">
            <a:avLst/>
          </a:prstGeom>
          <a:noFill/>
        </p:spPr>
      </p:pic>
      <p:pic>
        <p:nvPicPr>
          <p:cNvPr id="12" name="Picture 11" descr="logo_INTERREG_IVB_cm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0010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EU 202020 targets aimed at preventing a 2</a:t>
            </a:r>
            <a:r>
              <a:rPr lang="en-GB" dirty="0" smtClean="0">
                <a:latin typeface="Arial"/>
                <a:cs typeface="Arial"/>
              </a:rPr>
              <a:t>°</a:t>
            </a:r>
            <a:r>
              <a:rPr lang="en-GB" dirty="0" smtClean="0"/>
              <a:t>C temperature rise</a:t>
            </a:r>
          </a:p>
          <a:p>
            <a:pPr lvl="1"/>
            <a:r>
              <a:rPr lang="en-GB" dirty="0" smtClean="0"/>
              <a:t>Reduction in GHG emissions by 20% of 1990 levels</a:t>
            </a:r>
          </a:p>
          <a:p>
            <a:pPr lvl="1"/>
            <a:r>
              <a:rPr lang="en-GB" dirty="0" smtClean="0"/>
              <a:t>Reduction of energy consumption by 20% through increased energy efficiency</a:t>
            </a:r>
          </a:p>
          <a:p>
            <a:pPr lvl="1"/>
            <a:r>
              <a:rPr lang="en-GB" dirty="0" smtClean="0"/>
              <a:t>Increase global share of RES to 20% within the EU</a:t>
            </a:r>
          </a:p>
          <a:p>
            <a:r>
              <a:rPr lang="en-GB" dirty="0" smtClean="0"/>
              <a:t>Biomass currently accounts for about half of all renewables in EU (4% of TPES)</a:t>
            </a:r>
          </a:p>
          <a:p>
            <a:r>
              <a:rPr lang="en-GB" dirty="0" smtClean="0"/>
              <a:t>The scenarios published by the European Commission show that the annual amount of biomass heat and electricity will account to a total of 1,650 terawatt hours (TWh) in 2020 (increase of 69%)</a:t>
            </a:r>
          </a:p>
          <a:p>
            <a:r>
              <a:rPr lang="en-GB" dirty="0" smtClean="0"/>
              <a:t>Much expertise in Biomass is available....</a:t>
            </a:r>
          </a:p>
          <a:p>
            <a:r>
              <a:rPr lang="en-GB" dirty="0" smtClean="0"/>
              <a:t>....but is neither co-ordinated nor matched with commercial exploitation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Page </a:t>
            </a:r>
            <a:r>
              <a:rPr lang="de-DE" dirty="0" smtClean="0">
                <a:sym typeface="Wingdings" pitchFamily="2" charset="2"/>
              </a:rPr>
              <a:t></a:t>
            </a:r>
            <a:r>
              <a:rPr lang="de-DE" dirty="0" smtClean="0"/>
              <a:t> </a:t>
            </a:r>
            <a:fld id="{DE15038C-7167-4B9E-AF35-B98B7EC39EA3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idea behind ARBOR</a:t>
            </a:r>
            <a:endParaRPr lang="en-GB" dirty="0"/>
          </a:p>
        </p:txBody>
      </p:sp>
      <p:pic>
        <p:nvPicPr>
          <p:cNvPr id="6" name="Picture 5" descr="logo_INTERREG_IVB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7" name="Picture 6" descr="ARBOR_logo_HRES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Biomass at Staffordshire University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Fuel quality assessments</a:t>
            </a:r>
          </a:p>
          <a:p>
            <a:pPr lvl="1"/>
            <a:r>
              <a:rPr lang="en-GB" dirty="0" smtClean="0"/>
              <a:t>Moisture</a:t>
            </a:r>
          </a:p>
          <a:p>
            <a:pPr lvl="1"/>
            <a:r>
              <a:rPr lang="en-GB" dirty="0" smtClean="0"/>
              <a:t>Ash</a:t>
            </a:r>
          </a:p>
          <a:p>
            <a:pPr lvl="1"/>
            <a:r>
              <a:rPr lang="en-GB" dirty="0" smtClean="0"/>
              <a:t>Calorific Value</a:t>
            </a:r>
          </a:p>
          <a:p>
            <a:r>
              <a:rPr lang="en-GB" dirty="0" smtClean="0"/>
              <a:t>Biomass gasification</a:t>
            </a:r>
          </a:p>
          <a:p>
            <a:pPr lvl="1"/>
            <a:r>
              <a:rPr lang="en-GB" dirty="0" smtClean="0"/>
              <a:t>Tar removal</a:t>
            </a:r>
          </a:p>
          <a:p>
            <a:pPr lvl="1"/>
            <a:r>
              <a:rPr lang="en-GB" dirty="0" smtClean="0"/>
              <a:t>Different raw materials</a:t>
            </a:r>
          </a:p>
          <a:p>
            <a:pPr lvl="1"/>
            <a:r>
              <a:rPr lang="en-GB" dirty="0" smtClean="0"/>
              <a:t>Suitability for power generation</a:t>
            </a:r>
          </a:p>
          <a:p>
            <a:r>
              <a:rPr lang="en-GB" dirty="0" smtClean="0"/>
              <a:t>Biomass boiler for cooling and heating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r>
              <a:rPr lang="de-DE" smtClean="0">
                <a:sym typeface="Wingdings" pitchFamily="2" charset="2"/>
              </a:rPr>
              <a:t></a:t>
            </a:r>
            <a:r>
              <a:rPr lang="de-DE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5" name="Picture 4" descr="logo_INTERREG_IVB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6" name="Picture 5" descr="ARBOR_logo_HRES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167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298450"/>
            <a:ext cx="8524875" cy="600075"/>
          </a:xfrm>
        </p:spPr>
        <p:txBody>
          <a:bodyPr/>
          <a:lstStyle/>
          <a:p>
            <a:r>
              <a:rPr lang="en-GB" dirty="0" smtClean="0"/>
              <a:t>Fuel tests – Flemish Manure Association</a:t>
            </a:r>
            <a:br>
              <a:rPr lang="en-GB" dirty="0" smtClean="0"/>
            </a:br>
            <a:r>
              <a:rPr lang="en-GB" dirty="0" smtClean="0"/>
              <a:t> </a:t>
            </a:r>
            <a:r>
              <a:rPr lang="en-GB" dirty="0"/>
              <a:t>(www.vcm-mestverwerking.be)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Page </a:t>
            </a:r>
            <a:r>
              <a:rPr lang="de-DE" dirty="0" smtClean="0">
                <a:sym typeface="Wingdings" pitchFamily="2" charset="2"/>
              </a:rPr>
              <a:t></a:t>
            </a:r>
            <a:r>
              <a:rPr lang="de-DE" dirty="0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251953"/>
              </p:ext>
            </p:extLst>
          </p:nvPr>
        </p:nvGraphicFramePr>
        <p:xfrm>
          <a:off x="314325" y="1614488"/>
          <a:ext cx="8524875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logo_INTERREG_IVB_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6" name="Picture 5" descr="ARBOR_logo_HRES_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670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Fuel tests – Research Centre Luxembourg (www.crte.lu)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r>
              <a:rPr lang="de-DE" smtClean="0">
                <a:sym typeface="Wingdings" pitchFamily="2" charset="2"/>
              </a:rPr>
              <a:t></a:t>
            </a:r>
            <a:r>
              <a:rPr lang="de-DE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4240809"/>
              </p:ext>
            </p:extLst>
          </p:nvPr>
        </p:nvGraphicFramePr>
        <p:xfrm>
          <a:off x="314325" y="1614488"/>
          <a:ext cx="8524875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logo_INTERREG_IVB_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7" name="Picture 6" descr="ARBOR_logo_HRES_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81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Fuel tests – Institute for Future Energy Systems (www.izes.de)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r>
              <a:rPr lang="de-DE" smtClean="0">
                <a:sym typeface="Wingdings" pitchFamily="2" charset="2"/>
              </a:rPr>
              <a:t></a:t>
            </a:r>
            <a:r>
              <a:rPr lang="de-DE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291856"/>
              </p:ext>
            </p:extLst>
          </p:nvPr>
        </p:nvGraphicFramePr>
        <p:xfrm>
          <a:off x="314325" y="1614488"/>
          <a:ext cx="8524875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logo_INTERREG_IVB_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7" name="Picture 6" descr="ARBOR_logo_HRES_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8449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Biomass gasification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r>
              <a:rPr lang="de-DE" smtClean="0">
                <a:sym typeface="Wingdings" pitchFamily="2" charset="2"/>
              </a:rPr>
              <a:t></a:t>
            </a:r>
            <a:r>
              <a:rPr lang="de-DE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2050" name="Picture 2" descr="\\crwnstah1\FCET\Research\Arbor\Sacha\WP2\Investment 4\gasifier\IMG_01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4706" r="18320" b="13613"/>
          <a:stretch/>
        </p:blipFill>
        <p:spPr bwMode="auto">
          <a:xfrm>
            <a:off x="95249" y="1314448"/>
            <a:ext cx="4047747" cy="403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crwnstah1\FCET\Research\Arbor\Sacha\WP2\Investment 4\gasifier\IMG_01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11302" r="19942" b="9578"/>
          <a:stretch/>
        </p:blipFill>
        <p:spPr bwMode="auto">
          <a:xfrm>
            <a:off x="4142997" y="1771650"/>
            <a:ext cx="4696203" cy="48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_INTERREG_IVB_cm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771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 and it works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Temperatures up to 1100 </a:t>
            </a:r>
            <a:r>
              <a:rPr lang="en-GB" dirty="0" err="1" smtClean="0"/>
              <a:t>deg</a:t>
            </a:r>
            <a:r>
              <a:rPr lang="en-GB" dirty="0" smtClean="0"/>
              <a:t> C</a:t>
            </a:r>
          </a:p>
          <a:p>
            <a:r>
              <a:rPr lang="en-GB" dirty="0" smtClean="0"/>
              <a:t>Gas mixture</a:t>
            </a:r>
          </a:p>
          <a:p>
            <a:pPr lvl="1"/>
            <a:r>
              <a:rPr lang="en-GB" dirty="0" smtClean="0"/>
              <a:t>18% CO</a:t>
            </a:r>
          </a:p>
          <a:p>
            <a:pPr lvl="1"/>
            <a:r>
              <a:rPr lang="en-GB" dirty="0" smtClean="0"/>
              <a:t>10% H2</a:t>
            </a:r>
          </a:p>
          <a:p>
            <a:r>
              <a:rPr lang="en-GB" dirty="0" smtClean="0"/>
              <a:t>Tar removal</a:t>
            </a:r>
          </a:p>
          <a:p>
            <a:pPr lvl="1"/>
            <a:r>
              <a:rPr lang="en-GB" dirty="0" smtClean="0"/>
              <a:t>Quantify filter efficiency</a:t>
            </a:r>
          </a:p>
          <a:p>
            <a:pPr lvl="1"/>
            <a:r>
              <a:rPr lang="en-GB" dirty="0" smtClean="0"/>
              <a:t>Various filter media</a:t>
            </a:r>
          </a:p>
          <a:p>
            <a:r>
              <a:rPr lang="en-GB" dirty="0" smtClean="0"/>
              <a:t>Flammable gas mixture within 10 minutes</a:t>
            </a:r>
          </a:p>
          <a:p>
            <a:r>
              <a:rPr lang="en-GB" dirty="0" smtClean="0"/>
              <a:t>No fan – draft induced with compressed air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r>
              <a:rPr lang="de-DE" smtClean="0">
                <a:sym typeface="Wingdings" pitchFamily="2" charset="2"/>
              </a:rPr>
              <a:t></a:t>
            </a:r>
            <a:r>
              <a:rPr lang="de-DE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3075" name="Picture 3" descr="\\crwnstah1\FCET\Research\Arbor\Sacha\WP2\Investment 4\gasifier\IMG_01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1" t="9220"/>
          <a:stretch/>
        </p:blipFill>
        <p:spPr bwMode="auto">
          <a:xfrm>
            <a:off x="5981700" y="1181099"/>
            <a:ext cx="2978811" cy="53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_INTERREG_IVB_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706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Biomass boiler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r>
              <a:rPr lang="de-DE" smtClean="0">
                <a:sym typeface="Wingdings" pitchFamily="2" charset="2"/>
              </a:rPr>
              <a:t></a:t>
            </a:r>
            <a:r>
              <a:rPr lang="de-DE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101898"/>
            <a:ext cx="7829550" cy="530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logo_INTERREG_IVB_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6" name="Picture 5" descr="ARBOR_logo_HRES_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5400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further information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r>
              <a:rPr lang="de-DE" smtClean="0">
                <a:sym typeface="Wingdings" pitchFamily="2" charset="2"/>
              </a:rPr>
              <a:t></a:t>
            </a:r>
            <a:r>
              <a:rPr lang="de-DE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0" y="3656341"/>
            <a:ext cx="9144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dirty="0" smtClean="0"/>
              <a:t>Thank you for listening</a:t>
            </a:r>
            <a:endParaRPr lang="en-GB" sz="2800" dirty="0"/>
          </a:p>
        </p:txBody>
      </p:sp>
      <p:pic>
        <p:nvPicPr>
          <p:cNvPr id="6" name="Picture 5" descr="logo_INTERREG_IVB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7" name="Picture 6" descr="ARBOR_logo_HRES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075" y="5122337"/>
            <a:ext cx="2959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 pitchFamily="34" charset="0"/>
              </a:rPr>
              <a:t>w: www.arbornwe.eu</a:t>
            </a:r>
          </a:p>
          <a:p>
            <a:r>
              <a:rPr lang="en-GB" dirty="0" smtClean="0">
                <a:latin typeface="Calibri" pitchFamily="34" charset="0"/>
              </a:rPr>
              <a:t>e: s.oberweis@staffs.ac.uk</a:t>
            </a:r>
          </a:p>
          <a:p>
            <a:r>
              <a:rPr lang="en-GB" dirty="0" smtClean="0">
                <a:latin typeface="Calibri" pitchFamily="34" charset="0"/>
              </a:rPr>
              <a:t>t: +44 (0)1785 353565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Accelerating Renewable Energies through valorisation of Biogenic Organic Raw Material</a:t>
            </a:r>
          </a:p>
          <a:p>
            <a:r>
              <a:rPr lang="en-GB" dirty="0" smtClean="0"/>
              <a:t>INTERREG IVB NWE project with a budget of </a:t>
            </a:r>
            <a:r>
              <a:rPr lang="en-GB" dirty="0" smtClean="0"/>
              <a:t>7 361 959 </a:t>
            </a:r>
            <a:r>
              <a:rPr lang="en-GB" dirty="0" smtClean="0"/>
              <a:t>€ launched in 2011</a:t>
            </a:r>
          </a:p>
          <a:p>
            <a:r>
              <a:rPr lang="en-GB" dirty="0" smtClean="0"/>
              <a:t>3 Work Packages</a:t>
            </a:r>
          </a:p>
          <a:p>
            <a:pPr lvl="1"/>
            <a:r>
              <a:rPr lang="en-GB" dirty="0" smtClean="0"/>
              <a:t>Stimulating sustainable production, collection and preparation of biomass for energy</a:t>
            </a:r>
          </a:p>
          <a:p>
            <a:pPr lvl="1"/>
            <a:r>
              <a:rPr lang="en-GB" dirty="0" smtClean="0"/>
              <a:t>Conversion and utilisation of biomass to energy</a:t>
            </a:r>
          </a:p>
          <a:p>
            <a:pPr lvl="1"/>
            <a:r>
              <a:rPr lang="en-GB" dirty="0" smtClean="0"/>
              <a:t>Sustainability assessment and strategy development</a:t>
            </a:r>
          </a:p>
          <a:p>
            <a:r>
              <a:rPr lang="en-GB" dirty="0" smtClean="0"/>
              <a:t>Dissemination of knowledge</a:t>
            </a:r>
          </a:p>
          <a:p>
            <a:pPr lvl="1"/>
            <a:r>
              <a:rPr lang="en-GB" dirty="0" smtClean="0"/>
              <a:t>Investments: SRC plantations, Centre of Excellence, closed loop biomass cycle, biogas</a:t>
            </a:r>
          </a:p>
          <a:p>
            <a:pPr lvl="1"/>
            <a:r>
              <a:rPr lang="en-GB" dirty="0" smtClean="0"/>
              <a:t>Pilots: biodiversity, phytoremediation, cover crops, added value</a:t>
            </a:r>
          </a:p>
          <a:p>
            <a:pPr lvl="1"/>
            <a:r>
              <a:rPr lang="en-GB" dirty="0" smtClean="0"/>
              <a:t>Seminars, task forces, workshops, etc.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Page </a:t>
            </a:r>
            <a:r>
              <a:rPr lang="de-DE" dirty="0" smtClean="0">
                <a:sym typeface="Wingdings" pitchFamily="2" charset="2"/>
              </a:rPr>
              <a:t></a:t>
            </a:r>
            <a:r>
              <a:rPr lang="de-DE" dirty="0" smtClean="0"/>
              <a:t> </a:t>
            </a:r>
            <a:fld id="{DE15038C-7167-4B9E-AF35-B98B7EC39EA3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ARBOR – The basics</a:t>
            </a:r>
            <a:endParaRPr lang="en-GB" dirty="0"/>
          </a:p>
        </p:txBody>
      </p:sp>
      <p:pic>
        <p:nvPicPr>
          <p:cNvPr id="5" name="Picture 4" descr="logo_INTERREG_IVB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6" name="Picture 5" descr="ARBOR_logo_HRES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5" descr="interregIIIb_nwe_03_en"/>
          <p:cNvPicPr>
            <a:picLocks noChangeAspect="1" noChangeArrowheads="1"/>
          </p:cNvPicPr>
          <p:nvPr/>
        </p:nvPicPr>
        <p:blipFill>
          <a:blip r:embed="rId2" cstate="print"/>
          <a:srcRect l="961" t="4854" r="481"/>
          <a:stretch>
            <a:fillRect/>
          </a:stretch>
        </p:blipFill>
        <p:spPr bwMode="auto">
          <a:xfrm>
            <a:off x="2228391" y="1305006"/>
            <a:ext cx="4605331" cy="489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Partnership</a:t>
            </a:r>
            <a:endParaRPr lang="nl-BE" dirty="0"/>
          </a:p>
        </p:txBody>
      </p:sp>
      <p:pic>
        <p:nvPicPr>
          <p:cNvPr id="6" name="Picture 5" descr="ucd_brandmark_colou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960" y="3154642"/>
            <a:ext cx="759570" cy="1107123"/>
          </a:xfrm>
          <a:prstGeom prst="rect">
            <a:avLst/>
          </a:prstGeom>
        </p:spPr>
      </p:pic>
      <p:pic>
        <p:nvPicPr>
          <p:cNvPr id="7" name="Picture 6" descr="DLV Logo Nieuw 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9043" y="2255376"/>
            <a:ext cx="816847" cy="816847"/>
          </a:xfrm>
          <a:prstGeom prst="rect">
            <a:avLst/>
          </a:prstGeom>
        </p:spPr>
      </p:pic>
      <p:pic>
        <p:nvPicPr>
          <p:cNvPr id="8" name="Picture 7" descr="IZES Logoneu_transparen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1708" y="4261765"/>
            <a:ext cx="1527835" cy="673945"/>
          </a:xfrm>
          <a:prstGeom prst="rect">
            <a:avLst/>
          </a:prstGeom>
        </p:spPr>
      </p:pic>
      <p:pic>
        <p:nvPicPr>
          <p:cNvPr id="9" name="Picture 8" descr="POM_300_p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0609" y="3154642"/>
            <a:ext cx="1112120" cy="811745"/>
          </a:xfrm>
          <a:prstGeom prst="rect">
            <a:avLst/>
          </a:prstGeom>
        </p:spPr>
      </p:pic>
      <p:pic>
        <p:nvPicPr>
          <p:cNvPr id="11" name="Picture 10" descr="TUDOR_300dpi_RGB_H50m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71064" y="5974961"/>
            <a:ext cx="1282442" cy="455209"/>
          </a:xfrm>
          <a:prstGeom prst="rect">
            <a:avLst/>
          </a:prstGeom>
        </p:spPr>
      </p:pic>
      <p:pic>
        <p:nvPicPr>
          <p:cNvPr id="13" name="Picture 12" descr="FlandersBi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9471" y="5860304"/>
            <a:ext cx="1821908" cy="569866"/>
          </a:xfrm>
          <a:prstGeom prst="rect">
            <a:avLst/>
          </a:prstGeom>
        </p:spPr>
      </p:pic>
      <p:pic>
        <p:nvPicPr>
          <p:cNvPr id="15" name="Picture 14" descr="Staffs Un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48376" y="1464400"/>
            <a:ext cx="1192819" cy="765049"/>
          </a:xfrm>
          <a:prstGeom prst="rect">
            <a:avLst/>
          </a:prstGeom>
        </p:spPr>
      </p:pic>
      <p:pic>
        <p:nvPicPr>
          <p:cNvPr id="16" name="Picture 15" descr="Stoke-on-Trent City Counci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3997" y="1998908"/>
            <a:ext cx="912846" cy="804174"/>
          </a:xfrm>
          <a:prstGeom prst="rect">
            <a:avLst/>
          </a:prstGeom>
        </p:spPr>
      </p:pic>
      <p:pic>
        <p:nvPicPr>
          <p:cNvPr id="17" name="Picture 16" descr="VCM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23592" y="5632700"/>
            <a:ext cx="1295400" cy="800100"/>
          </a:xfrm>
          <a:prstGeom prst="rect">
            <a:avLst/>
          </a:prstGeom>
        </p:spPr>
      </p:pic>
      <p:pic>
        <p:nvPicPr>
          <p:cNvPr id="18" name="Picture 17" descr="universiteit_gent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5960" y="4689715"/>
            <a:ext cx="904875" cy="647700"/>
          </a:xfrm>
          <a:prstGeom prst="rect">
            <a:avLst/>
          </a:prstGeom>
        </p:spPr>
      </p:pic>
      <p:pic>
        <p:nvPicPr>
          <p:cNvPr id="19" name="Picture 18" descr="WUR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04294" y="984375"/>
            <a:ext cx="5325249" cy="751800"/>
          </a:xfrm>
          <a:prstGeom prst="rect">
            <a:avLst/>
          </a:prstGeom>
        </p:spPr>
      </p:pic>
      <p:pic>
        <p:nvPicPr>
          <p:cNvPr id="14" name="Picture 13" descr="provincie utrecht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26839" y="1464400"/>
            <a:ext cx="1906327" cy="246904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1455435" y="3340100"/>
            <a:ext cx="1848302" cy="2479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2248376" y="2579427"/>
            <a:ext cx="1841024" cy="11737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3033200" y="2696932"/>
            <a:ext cx="1352136" cy="760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6200000" flipV="1">
            <a:off x="5352651" y="4837554"/>
            <a:ext cx="1097725" cy="9477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rot="10800000" flipV="1">
            <a:off x="5620261" y="4775535"/>
            <a:ext cx="1559742" cy="77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rot="5400000" flipH="1" flipV="1">
            <a:off x="3972275" y="4646095"/>
            <a:ext cx="1197178" cy="696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5400000">
            <a:off x="4097187" y="2759522"/>
            <a:ext cx="2428953" cy="1796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5400000">
            <a:off x="4876374" y="2309277"/>
            <a:ext cx="2229597" cy="13048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1560420" y="4375293"/>
            <a:ext cx="3331222" cy="5780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2979003" y="4344726"/>
            <a:ext cx="1965281" cy="12244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rot="16200000" flipH="1">
            <a:off x="4585798" y="3410388"/>
            <a:ext cx="811748" cy="4640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rot="10800000" flipV="1">
            <a:off x="4944285" y="2714519"/>
            <a:ext cx="2422450" cy="16321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rot="10800000" flipV="1">
            <a:off x="4969685" y="3715032"/>
            <a:ext cx="2235718" cy="6550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2" name="Picture 31" descr="logo_INTERREG_IVB_cmyk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34" name="Picture 33" descr="ARBOR_logo_HRES_RGB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  <p:pic>
        <p:nvPicPr>
          <p:cNvPr id="36" name="Picture 35" descr="inagro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953506" y="2044910"/>
            <a:ext cx="1509223" cy="10690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Benchmark Report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Page </a:t>
            </a:r>
            <a:r>
              <a:rPr lang="de-DE" dirty="0" smtClean="0">
                <a:sym typeface="Wingdings" pitchFamily="2" charset="2"/>
              </a:rPr>
              <a:t></a:t>
            </a:r>
            <a:r>
              <a:rPr lang="de-DE" dirty="0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11" name="Picture 10" descr="logo_INTERREG_IVB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12" name="Picture 11" descr="ARBOR_logo_HRES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866775"/>
            <a:ext cx="913447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we do?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Short rotation coppice</a:t>
            </a:r>
          </a:p>
          <a:p>
            <a:r>
              <a:rPr lang="en-GB" dirty="0" smtClean="0"/>
              <a:t>Biomass on contaminated land</a:t>
            </a:r>
          </a:p>
          <a:p>
            <a:r>
              <a:rPr lang="en-GB" dirty="0" smtClean="0"/>
              <a:t>Treatment of wetlands</a:t>
            </a:r>
          </a:p>
          <a:p>
            <a:r>
              <a:rPr lang="en-GB" dirty="0" smtClean="0"/>
              <a:t>Valorisation of </a:t>
            </a:r>
            <a:r>
              <a:rPr lang="en-GB" dirty="0" err="1" smtClean="0"/>
              <a:t>digestate</a:t>
            </a:r>
            <a:endParaRPr lang="en-GB" dirty="0" smtClean="0"/>
          </a:p>
          <a:p>
            <a:r>
              <a:rPr lang="en-GB" dirty="0" smtClean="0"/>
              <a:t>Fuel quality assessment</a:t>
            </a:r>
          </a:p>
          <a:p>
            <a:r>
              <a:rPr lang="en-GB" dirty="0" smtClean="0"/>
              <a:t>Conversion technologies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r>
              <a:rPr lang="de-DE" smtClean="0">
                <a:sym typeface="Wingdings" pitchFamily="2" charset="2"/>
              </a:rPr>
              <a:t></a:t>
            </a:r>
            <a:r>
              <a:rPr lang="de-DE" smtClean="0"/>
              <a:t> </a:t>
            </a:r>
            <a:fld id="{93E3F792-B001-4404-95B4-A3FB8F8229A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5" name="Picture 4" descr="logo_INTERREG_IVB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  <p:pic>
        <p:nvPicPr>
          <p:cNvPr id="6" name="Picture 5" descr="ARBOR_logo_HRES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8277" y="6138000"/>
            <a:ext cx="1515723" cy="720000"/>
          </a:xfrm>
          <a:prstGeom prst="rect">
            <a:avLst/>
          </a:prstGeom>
        </p:spPr>
      </p:pic>
      <p:pic>
        <p:nvPicPr>
          <p:cNvPr id="7" name="Picture 6" descr="Lg-wood-chi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42" y="2640013"/>
            <a:ext cx="5212058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9380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SRC?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4325" y="1268760"/>
            <a:ext cx="8524875" cy="4736753"/>
          </a:xfrm>
        </p:spPr>
        <p:txBody>
          <a:bodyPr/>
          <a:lstStyle/>
          <a:p>
            <a:r>
              <a:rPr lang="en-GB" dirty="0" smtClean="0"/>
              <a:t>Fast-growing trees</a:t>
            </a:r>
          </a:p>
          <a:p>
            <a:r>
              <a:rPr lang="en-GB" dirty="0" smtClean="0"/>
              <a:t>Biomass is harvested periodically (max 8 years)</a:t>
            </a:r>
          </a:p>
          <a:p>
            <a:r>
              <a:rPr lang="en-GB" dirty="0" smtClean="0"/>
              <a:t>Drying and combustion of wood chips</a:t>
            </a:r>
          </a:p>
          <a:p>
            <a:r>
              <a:rPr lang="en-GB" dirty="0" smtClean="0"/>
              <a:t>Production of bio-energy without impacting the food chain</a:t>
            </a:r>
          </a:p>
          <a:p>
            <a:r>
              <a:rPr lang="en-GB" dirty="0" smtClean="0"/>
              <a:t>Goals for ARBOR:</a:t>
            </a:r>
          </a:p>
          <a:p>
            <a:pPr lvl="1"/>
            <a:r>
              <a:rPr lang="en-GB" dirty="0" smtClean="0"/>
              <a:t>Valorisation of unused industrial areas</a:t>
            </a:r>
          </a:p>
          <a:p>
            <a:pPr lvl="1"/>
            <a:r>
              <a:rPr lang="en-GB" dirty="0" smtClean="0"/>
              <a:t>Support biodiversity in agricultural areas</a:t>
            </a:r>
          </a:p>
          <a:p>
            <a:pPr lvl="1"/>
            <a:r>
              <a:rPr lang="en-GB" dirty="0" smtClean="0"/>
              <a:t>Synergies of </a:t>
            </a:r>
            <a:r>
              <a:rPr lang="en-GB" dirty="0" smtClean="0"/>
              <a:t>trees </a:t>
            </a:r>
            <a:r>
              <a:rPr lang="en-GB" dirty="0" smtClean="0"/>
              <a:t>– animal production</a:t>
            </a:r>
          </a:p>
          <a:p>
            <a:r>
              <a:rPr lang="en-GB" dirty="0"/>
              <a:t>Valorising unused industrial land: 5 </a:t>
            </a:r>
            <a:r>
              <a:rPr lang="en-GB" dirty="0" smtClean="0"/>
              <a:t>pilots total </a:t>
            </a:r>
            <a:r>
              <a:rPr lang="en-GB" dirty="0"/>
              <a:t>4 ha</a:t>
            </a:r>
          </a:p>
          <a:p>
            <a:r>
              <a:rPr lang="en-GB" dirty="0"/>
              <a:t>Supporting biodiversity in agricultural area: 2 pilots </a:t>
            </a:r>
            <a:r>
              <a:rPr lang="en-GB" dirty="0" smtClean="0"/>
              <a:t>total 2.5 </a:t>
            </a:r>
            <a:r>
              <a:rPr lang="en-GB" dirty="0"/>
              <a:t>ha</a:t>
            </a:r>
          </a:p>
          <a:p>
            <a:r>
              <a:rPr lang="en-GB" dirty="0"/>
              <a:t>Agroforestry: 1 pilot </a:t>
            </a:r>
            <a:r>
              <a:rPr lang="en-GB" dirty="0" smtClean="0"/>
              <a:t>total </a:t>
            </a:r>
            <a:r>
              <a:rPr lang="en-GB" dirty="0"/>
              <a:t>1 ha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logo_INTERREG_IVB_cm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851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Planting in 2012</a:t>
            </a:r>
            <a:endParaRPr lang="nl-BE" dirty="0"/>
          </a:p>
        </p:txBody>
      </p:sp>
      <p:pic>
        <p:nvPicPr>
          <p:cNvPr id="11268" name="Picture 4" descr="L:\Proclam\»Mediatheek\2012\Energie\KOH\ARBOR\Joris Van Walleghem\_DSC0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7" y="1489243"/>
            <a:ext cx="2161428" cy="14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L:\Proclam\»Mediatheek\2011\Energie\KOH\Aanplant Ursel\_DSC06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619888" cy="174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L:\Proclam\»Mediatheek\2012\Energie\KOH\ARBOR\Poeke\_DSC08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45" y="1484784"/>
            <a:ext cx="2203561" cy="14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L:\Proclam\»Mediatheek\2012\Energie\KOH\ARBOR\industrie\Populier\face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86" y="1556792"/>
            <a:ext cx="1136673" cy="17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07504" y="836712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March –</a:t>
            </a:r>
            <a:r>
              <a:rPr lang="nl-BE" dirty="0"/>
              <a:t> </a:t>
            </a:r>
            <a:r>
              <a:rPr lang="nl-BE" dirty="0" smtClean="0"/>
              <a:t>April </a:t>
            </a:r>
          </a:p>
          <a:p>
            <a:r>
              <a:rPr lang="nl-BE" dirty="0" smtClean="0"/>
              <a:t>6 ha </a:t>
            </a:r>
            <a:r>
              <a:rPr lang="nl-BE" dirty="0" err="1" smtClean="0"/>
              <a:t>willow</a:t>
            </a:r>
            <a:r>
              <a:rPr lang="nl-BE" dirty="0" smtClean="0"/>
              <a:t> (3 </a:t>
            </a:r>
            <a:r>
              <a:rPr lang="nl-BE" dirty="0" err="1"/>
              <a:t>year</a:t>
            </a:r>
            <a:r>
              <a:rPr lang="nl-BE" dirty="0"/>
              <a:t> </a:t>
            </a:r>
            <a:r>
              <a:rPr lang="nl-BE" dirty="0" err="1"/>
              <a:t>cycle</a:t>
            </a:r>
            <a:r>
              <a:rPr lang="nl-BE" dirty="0"/>
              <a:t>)</a:t>
            </a:r>
          </a:p>
          <a:p>
            <a:endParaRPr lang="nl-BE" dirty="0"/>
          </a:p>
        </p:txBody>
      </p:sp>
      <p:sp>
        <p:nvSpPr>
          <p:cNvPr id="17" name="Tekstvak 16"/>
          <p:cNvSpPr txBox="1"/>
          <p:nvPr/>
        </p:nvSpPr>
        <p:spPr>
          <a:xfrm>
            <a:off x="4885168" y="8367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2nd half of May </a:t>
            </a:r>
          </a:p>
          <a:p>
            <a:r>
              <a:rPr lang="nl-BE" dirty="0" smtClean="0"/>
              <a:t>1,5 ha </a:t>
            </a:r>
            <a:r>
              <a:rPr lang="nl-BE" dirty="0" err="1" smtClean="0"/>
              <a:t>poplar</a:t>
            </a:r>
            <a:r>
              <a:rPr lang="nl-BE" dirty="0" smtClean="0"/>
              <a:t> (5 </a:t>
            </a:r>
            <a:r>
              <a:rPr lang="nl-BE" dirty="0" err="1" smtClean="0"/>
              <a:t>year</a:t>
            </a:r>
            <a:r>
              <a:rPr lang="nl-BE" dirty="0" smtClean="0"/>
              <a:t> </a:t>
            </a:r>
            <a:r>
              <a:rPr lang="nl-BE" dirty="0" err="1" smtClean="0"/>
              <a:t>cycle</a:t>
            </a:r>
            <a:r>
              <a:rPr lang="nl-BE" dirty="0" smtClean="0"/>
              <a:t>)</a:t>
            </a:r>
            <a:endParaRPr lang="nl-BE" dirty="0"/>
          </a:p>
        </p:txBody>
      </p:sp>
      <p:pic>
        <p:nvPicPr>
          <p:cNvPr id="18" name="Picture 10" descr="L:\Proclam\»Mediatheek\2012\Energie\KOH\ARBOR\onkruid\Oostkamp\21 juni\_DSC08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33341"/>
            <a:ext cx="3456384" cy="22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:\Users\pvdc\Desktop\DSC_50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96952"/>
            <a:ext cx="3916032" cy="235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L:\Proclam\»Mediatheek\2011\Energie\KOH\Denemarken\Nyvraa\_DSC03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57024" y="5445224"/>
            <a:ext cx="1465433" cy="973395"/>
          </a:xfrm>
          <a:prstGeom prst="rect">
            <a:avLst/>
          </a:prstGeom>
          <a:noFill/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45224"/>
            <a:ext cx="1469827" cy="973395"/>
          </a:xfrm>
          <a:prstGeom prst="rect">
            <a:avLst/>
          </a:prstGeom>
        </p:spPr>
      </p:pic>
      <p:pic>
        <p:nvPicPr>
          <p:cNvPr id="22" name="Picture 3" descr="L:\Proclam\»Mediatheek\2011\Energie\KOH\wervik\oogstdemo 28 nov 2011\20111128oogstdemo_KOH_Dirk_Talpe\DSC_014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45224"/>
            <a:ext cx="1449520" cy="96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pvdc\Desktop\Presentatie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48" y="5296013"/>
            <a:ext cx="1643321" cy="137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:\Proclam\»Mediatheek\2010\agrarisch natuurbeheer\landschapsonderhoud\machinaal landschapsbeheer\P1150568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981261" y="5296013"/>
            <a:ext cx="1822424" cy="1366818"/>
          </a:xfrm>
          <a:prstGeom prst="rect">
            <a:avLst/>
          </a:prstGeom>
          <a:noFill/>
        </p:spPr>
      </p:pic>
      <p:pic>
        <p:nvPicPr>
          <p:cNvPr id="16" name="Picture 15" descr="logo_INTERREG_IVB_cmy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61558" y="0"/>
            <a:ext cx="8749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071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10523 ARBOR - template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B basic_Template_blue_light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FB basic_Template_blue_light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FB basic_Template_blue_light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FB basic_Template_blue_light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FB basic_Template_blue_light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FB basic_Template_blue_light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FB basic_Template_blue_light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ARBOR_thema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FEA501"/>
      </a:lt2>
      <a:accent1>
        <a:srgbClr val="0061B2"/>
      </a:accent1>
      <a:accent2>
        <a:srgbClr val="2A79D0"/>
      </a:accent2>
      <a:accent3>
        <a:srgbClr val="FFFFFF"/>
      </a:accent3>
      <a:accent4>
        <a:srgbClr val="000000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FEA501"/>
        </a:lt2>
        <a:accent1>
          <a:srgbClr val="0061B2"/>
        </a:accent1>
        <a:accent2>
          <a:srgbClr val="2A79D0"/>
        </a:accent2>
        <a:accent3>
          <a:srgbClr val="FFFFFF"/>
        </a:accent3>
        <a:accent4>
          <a:srgbClr val="000000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</TotalTime>
  <Words>1101</Words>
  <Application>Microsoft Macintosh PowerPoint</Application>
  <PresentationFormat>On-screen Show (4:3)</PresentationFormat>
  <Paragraphs>209</Paragraphs>
  <Slides>37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110523 ARBOR - template</vt:lpstr>
      <vt:lpstr>1_FB basic_Template_blue_light</vt:lpstr>
      <vt:lpstr>2_FB basic_Template_blue_light</vt:lpstr>
      <vt:lpstr>3_FB basic_Template_blue_light</vt:lpstr>
      <vt:lpstr>4_FB basic_Template_blue_light</vt:lpstr>
      <vt:lpstr>5_FB basic_Template_blue_light</vt:lpstr>
      <vt:lpstr>6_FB basic_Template_blue_light</vt:lpstr>
      <vt:lpstr>7_FB basic_Template_blue_light</vt:lpstr>
      <vt:lpstr>ARBOR_thema</vt:lpstr>
      <vt:lpstr>ARBOR</vt:lpstr>
      <vt:lpstr>Presentation overview</vt:lpstr>
      <vt:lpstr>The idea behind ARBOR</vt:lpstr>
      <vt:lpstr>ARBOR – The basics</vt:lpstr>
      <vt:lpstr>Partnership</vt:lpstr>
      <vt:lpstr>The Benchmark Report</vt:lpstr>
      <vt:lpstr>What do we do?</vt:lpstr>
      <vt:lpstr>What is SRC?</vt:lpstr>
      <vt:lpstr>Planting in 2012</vt:lpstr>
      <vt:lpstr>Weed control</vt:lpstr>
      <vt:lpstr>Experimental weed control</vt:lpstr>
      <vt:lpstr>Meulebeke</vt:lpstr>
      <vt:lpstr>PowerPoint Presentation</vt:lpstr>
      <vt:lpstr>PowerPoint Presentation</vt:lpstr>
      <vt:lpstr>Outcomes and further work</vt:lpstr>
      <vt:lpstr>Case study BCL – De Kempen (Campine Region)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of wetland</vt:lpstr>
      <vt:lpstr>PowerPoint Presentation</vt:lpstr>
      <vt:lpstr>PowerPoint Presentation</vt:lpstr>
      <vt:lpstr>Why recover nutrients?</vt:lpstr>
      <vt:lpstr>First conclusions market study: fertiliser industry</vt:lpstr>
      <vt:lpstr>First conclusions market study: agricultural use</vt:lpstr>
      <vt:lpstr>Biomass at Staffordshire University</vt:lpstr>
      <vt:lpstr>Fuel tests – Flemish Manure Association  (www.vcm-mestverwerking.be)</vt:lpstr>
      <vt:lpstr>Fuel tests – Research Centre Luxembourg (www.crte.lu)</vt:lpstr>
      <vt:lpstr>Fuel tests – Institute for Future Energy Systems (www.izes.de)</vt:lpstr>
      <vt:lpstr>Biomass gasification</vt:lpstr>
      <vt:lpstr>… and it works</vt:lpstr>
      <vt:lpstr>Biomass boiler</vt:lpstr>
      <vt:lpstr>For further information</vt:lpstr>
    </vt:vector>
  </TitlesOfParts>
  <Company>Virit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ARBOR</dc:title>
  <dc:creator>Sacha Oberweis</dc:creator>
  <cp:lastModifiedBy>Sacha</cp:lastModifiedBy>
  <cp:revision>83</cp:revision>
  <dcterms:created xsi:type="dcterms:W3CDTF">2011-05-24T10:26:13Z</dcterms:created>
  <dcterms:modified xsi:type="dcterms:W3CDTF">2013-03-11T19:42:03Z</dcterms:modified>
</cp:coreProperties>
</file>