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28" r:id="rId1"/>
  </p:sldMasterIdLst>
  <p:notesMasterIdLst>
    <p:notesMasterId r:id="rId28"/>
  </p:notesMasterIdLst>
  <p:sldIdLst>
    <p:sldId id="256" r:id="rId2"/>
    <p:sldId id="257" r:id="rId3"/>
    <p:sldId id="261" r:id="rId4"/>
    <p:sldId id="284" r:id="rId5"/>
    <p:sldId id="268" r:id="rId6"/>
    <p:sldId id="258" r:id="rId7"/>
    <p:sldId id="259" r:id="rId8"/>
    <p:sldId id="262" r:id="rId9"/>
    <p:sldId id="276" r:id="rId10"/>
    <p:sldId id="263" r:id="rId11"/>
    <p:sldId id="264" r:id="rId12"/>
    <p:sldId id="274" r:id="rId13"/>
    <p:sldId id="275" r:id="rId14"/>
    <p:sldId id="270" r:id="rId15"/>
    <p:sldId id="271" r:id="rId16"/>
    <p:sldId id="279" r:id="rId17"/>
    <p:sldId id="277" r:id="rId18"/>
    <p:sldId id="272" r:id="rId19"/>
    <p:sldId id="273" r:id="rId20"/>
    <p:sldId id="280" r:id="rId21"/>
    <p:sldId id="281" r:id="rId22"/>
    <p:sldId id="267" r:id="rId23"/>
    <p:sldId id="283" r:id="rId24"/>
    <p:sldId id="265" r:id="rId25"/>
    <p:sldId id="266" r:id="rId26"/>
    <p:sldId id="285"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3B25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1550" autoAdjust="0"/>
  </p:normalViewPr>
  <p:slideViewPr>
    <p:cSldViewPr snapToGrid="0">
      <p:cViewPr varScale="1">
        <p:scale>
          <a:sx n="56" d="100"/>
          <a:sy n="56" d="100"/>
        </p:scale>
        <p:origin x="1218" y="72"/>
      </p:cViewPr>
      <p:guideLst/>
    </p:cSldViewPr>
  </p:slideViewPr>
  <p:notesTextViewPr>
    <p:cViewPr>
      <p:scale>
        <a:sx n="1" d="1"/>
        <a:sy n="1" d="1"/>
      </p:scale>
      <p:origin x="0" y="0"/>
    </p:cViewPr>
  </p:notesTextViewPr>
  <p:gridSpacing cx="120000" cy="1200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F9CA09-09BB-4A5D-9968-C40069CF224E}" type="datetimeFigureOut">
              <a:rPr lang="en-GB" smtClean="0"/>
              <a:t>21/02/2017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52E29A-5B47-472D-955B-495E4AE67CEC}" type="slidenum">
              <a:rPr lang="en-GB" smtClean="0"/>
              <a:t>‹#›</a:t>
            </a:fld>
            <a:endParaRPr lang="en-GB"/>
          </a:p>
        </p:txBody>
      </p:sp>
    </p:spTree>
    <p:extLst>
      <p:ext uri="{BB962C8B-B14F-4D97-AF65-F5344CB8AC3E}">
        <p14:creationId xmlns:p14="http://schemas.microsoft.com/office/powerpoint/2010/main" val="39819320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 </a:t>
            </a:r>
            <a:endParaRPr lang="en-GB" dirty="0"/>
          </a:p>
        </p:txBody>
      </p:sp>
      <p:sp>
        <p:nvSpPr>
          <p:cNvPr id="4" name="Slide Number Placeholder 3"/>
          <p:cNvSpPr>
            <a:spLocks noGrp="1"/>
          </p:cNvSpPr>
          <p:nvPr>
            <p:ph type="sldNum" sz="quarter" idx="10"/>
          </p:nvPr>
        </p:nvSpPr>
        <p:spPr/>
        <p:txBody>
          <a:bodyPr/>
          <a:lstStyle/>
          <a:p>
            <a:fld id="{F61E1573-7DE1-4C65-8228-0426C5D29965}" type="slidenum">
              <a:rPr lang="en-GB" smtClean="0"/>
              <a:t>3</a:t>
            </a:fld>
            <a:endParaRPr lang="en-GB"/>
          </a:p>
        </p:txBody>
      </p:sp>
    </p:spTree>
    <p:extLst>
      <p:ext uri="{BB962C8B-B14F-4D97-AF65-F5344CB8AC3E}">
        <p14:creationId xmlns:p14="http://schemas.microsoft.com/office/powerpoint/2010/main" val="33920464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average number of multiple burials from both inhumation and cremation cemeteries never exceeds more than 10% of the burial population. </a:t>
            </a:r>
            <a:endParaRPr lang="en-GB" dirty="0"/>
          </a:p>
          <a:p>
            <a:endParaRPr lang="en-GB" dirty="0"/>
          </a:p>
          <a:p>
            <a:r>
              <a:rPr lang="en-GB" dirty="0" err="1"/>
              <a:t>Lechlade</a:t>
            </a:r>
            <a:r>
              <a:rPr lang="en-GB" dirty="0"/>
              <a:t>: 11-12 year old and a 4-5 year old</a:t>
            </a:r>
          </a:p>
          <a:p>
            <a:r>
              <a:rPr lang="en-GB" dirty="0" err="1"/>
              <a:t>Lechlade</a:t>
            </a:r>
            <a:r>
              <a:rPr lang="en-GB" dirty="0"/>
              <a:t>: 30-35 year old and a 2.5-3.5 year old</a:t>
            </a:r>
          </a:p>
          <a:p>
            <a:endParaRPr lang="en-GB" dirty="0"/>
          </a:p>
          <a:p>
            <a:r>
              <a:rPr lang="en-GB" dirty="0" err="1"/>
              <a:t>Stoodley’s</a:t>
            </a:r>
            <a:r>
              <a:rPr lang="en-GB" dirty="0"/>
              <a:t> (2002) study showed that the average number</a:t>
            </a:r>
            <a:r>
              <a:rPr lang="en-GB" baseline="0" dirty="0"/>
              <a:t> of multiple burials per (inhumation) site was 5.4% of the burial population.</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Edmund’s Late Saxon Law code (ad 939–49)</a:t>
            </a:r>
          </a:p>
          <a:p>
            <a:endParaRPr lang="en-GB" dirty="0"/>
          </a:p>
        </p:txBody>
      </p:sp>
      <p:sp>
        <p:nvSpPr>
          <p:cNvPr id="4" name="Slide Number Placeholder 3"/>
          <p:cNvSpPr>
            <a:spLocks noGrp="1"/>
          </p:cNvSpPr>
          <p:nvPr>
            <p:ph type="sldNum" sz="quarter" idx="10"/>
          </p:nvPr>
        </p:nvSpPr>
        <p:spPr/>
        <p:txBody>
          <a:bodyPr/>
          <a:lstStyle/>
          <a:p>
            <a:fld id="{73B7B068-14EE-43CA-B544-50D6CE7A1EDF}" type="slidenum">
              <a:rPr lang="en-GB" smtClean="0"/>
              <a:t>16</a:t>
            </a:fld>
            <a:endParaRPr lang="en-GB"/>
          </a:p>
        </p:txBody>
      </p:sp>
    </p:spTree>
    <p:extLst>
      <p:ext uri="{BB962C8B-B14F-4D97-AF65-F5344CB8AC3E}">
        <p14:creationId xmlns:p14="http://schemas.microsoft.com/office/powerpoint/2010/main" val="332112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Through a comparison of demographic attributes of a cemetery population and associated artefacts we can build a picture of the identities of individuals living amongst cremation practicing groups.</a:t>
            </a:r>
          </a:p>
        </p:txBody>
      </p:sp>
      <p:sp>
        <p:nvSpPr>
          <p:cNvPr id="4" name="Slide Number Placeholder 3"/>
          <p:cNvSpPr>
            <a:spLocks noGrp="1"/>
          </p:cNvSpPr>
          <p:nvPr>
            <p:ph type="sldNum" sz="quarter" idx="10"/>
          </p:nvPr>
        </p:nvSpPr>
        <p:spPr/>
        <p:txBody>
          <a:bodyPr/>
          <a:lstStyle/>
          <a:p>
            <a:fld id="{4752E29A-5B47-472D-955B-495E4AE67CEC}" type="slidenum">
              <a:rPr lang="en-GB" smtClean="0"/>
              <a:t>17</a:t>
            </a:fld>
            <a:endParaRPr lang="en-GB"/>
          </a:p>
        </p:txBody>
      </p:sp>
    </p:spTree>
    <p:extLst>
      <p:ext uri="{BB962C8B-B14F-4D97-AF65-F5344CB8AC3E}">
        <p14:creationId xmlns:p14="http://schemas.microsoft.com/office/powerpoint/2010/main" val="20127893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E5C69763-0667-4C0C-BF3B-66064E3356BC}" type="slidenum">
              <a:rPr lang="en-GB" smtClean="0"/>
              <a:t>18</a:t>
            </a:fld>
            <a:endParaRPr lang="en-GB"/>
          </a:p>
        </p:txBody>
      </p:sp>
    </p:spTree>
    <p:extLst>
      <p:ext uri="{BB962C8B-B14F-4D97-AF65-F5344CB8AC3E}">
        <p14:creationId xmlns:p14="http://schemas.microsoft.com/office/powerpoint/2010/main" val="8157047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Toilet sets – males</a:t>
            </a:r>
          </a:p>
        </p:txBody>
      </p:sp>
      <p:sp>
        <p:nvSpPr>
          <p:cNvPr id="4" name="Slide Number Placeholder 3"/>
          <p:cNvSpPr>
            <a:spLocks noGrp="1"/>
          </p:cNvSpPr>
          <p:nvPr>
            <p:ph type="sldNum" sz="quarter" idx="10"/>
          </p:nvPr>
        </p:nvSpPr>
        <p:spPr/>
        <p:txBody>
          <a:bodyPr/>
          <a:lstStyle/>
          <a:p>
            <a:fld id="{4752E29A-5B47-472D-955B-495E4AE67CEC}" type="slidenum">
              <a:rPr lang="en-GB" smtClean="0"/>
              <a:t>19</a:t>
            </a:fld>
            <a:endParaRPr lang="en-GB"/>
          </a:p>
        </p:txBody>
      </p:sp>
    </p:spTree>
    <p:extLst>
      <p:ext uri="{BB962C8B-B14F-4D97-AF65-F5344CB8AC3E}">
        <p14:creationId xmlns:p14="http://schemas.microsoft.com/office/powerpoint/2010/main" val="4017954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ArcGIS</a:t>
            </a:r>
          </a:p>
          <a:p>
            <a:r>
              <a:rPr lang="en-GB" dirty="0"/>
              <a:t>Spatial cluster analysis of subadult and adult burials, when adolescents are classified as adults at Cleatham. The top left hand box shows a weakened association between the previously positively associated adult burial cluster (see Illus. 21). Similarly, the top right hand box shows a reduction in the size of the positive statistically significant subadult cluster of interments, which has reduced in size from twelve associated deposits (see Illus. 21) to five affiliated burials. A statistically significant group of eleven subadult interments and numerous negatively associated adult burials has emerged to the west of the weakened north-eastern cluster of adult burials.</a:t>
            </a:r>
          </a:p>
          <a:p>
            <a:r>
              <a:rPr lang="en-GB" dirty="0"/>
              <a:t>These are illustrated in the central box on the right hand side. The bottom right hand box further highlights that the inclusion of adolescents in the adult grouping has weakened a previously positively significant adult burial cluster (see Illus. 21).</a:t>
            </a:r>
          </a:p>
        </p:txBody>
      </p:sp>
      <p:sp>
        <p:nvSpPr>
          <p:cNvPr id="4" name="Slide Number Placeholder 3"/>
          <p:cNvSpPr>
            <a:spLocks noGrp="1"/>
          </p:cNvSpPr>
          <p:nvPr>
            <p:ph type="sldNum" sz="quarter" idx="10"/>
          </p:nvPr>
        </p:nvSpPr>
        <p:spPr/>
        <p:txBody>
          <a:bodyPr/>
          <a:lstStyle/>
          <a:p>
            <a:fld id="{E5C69763-0667-4C0C-BF3B-66064E3356BC}" type="slidenum">
              <a:rPr lang="en-GB" smtClean="0"/>
              <a:t>20</a:t>
            </a:fld>
            <a:endParaRPr lang="en-GB"/>
          </a:p>
        </p:txBody>
      </p:sp>
    </p:spTree>
    <p:extLst>
      <p:ext uri="{BB962C8B-B14F-4D97-AF65-F5344CB8AC3E}">
        <p14:creationId xmlns:p14="http://schemas.microsoft.com/office/powerpoint/2010/main" val="11614367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Inhumation image: the Anglo-Saxon burial site close to Morden Road, </a:t>
            </a:r>
            <a:r>
              <a:rPr lang="en-GB" sz="1200" b="0" i="0" kern="1200" dirty="0" err="1">
                <a:solidFill>
                  <a:schemeClr val="tx1"/>
                </a:solidFill>
                <a:effectLst/>
                <a:latin typeface="+mn-lt"/>
                <a:ea typeface="+mn-ea"/>
                <a:cs typeface="+mn-cs"/>
              </a:rPr>
              <a:t>Mitcham</a:t>
            </a:r>
            <a:r>
              <a:rPr lang="en-GB" sz="1200" b="0" i="0" kern="1200" dirty="0">
                <a:solidFill>
                  <a:schemeClr val="tx1"/>
                </a:solidFill>
                <a:effectLst/>
                <a:latin typeface="+mn-lt"/>
                <a:ea typeface="+mn-ea"/>
                <a:cs typeface="+mn-cs"/>
              </a:rPr>
              <a:t> (London)</a:t>
            </a:r>
            <a:r>
              <a:rPr lang="en-GB" sz="1200" b="0" i="0" kern="1200" baseline="0" dirty="0">
                <a:solidFill>
                  <a:schemeClr val="tx1"/>
                </a:solidFill>
                <a:effectLst/>
                <a:latin typeface="+mn-lt"/>
                <a:ea typeface="+mn-ea"/>
                <a:cs typeface="+mn-cs"/>
              </a:rPr>
              <a:t> </a:t>
            </a:r>
            <a:r>
              <a:rPr lang="en-GB" sz="1200" b="0" i="0" kern="1200" dirty="0">
                <a:solidFill>
                  <a:schemeClr val="tx1"/>
                </a:solidFill>
                <a:effectLst/>
                <a:latin typeface="+mn-lt"/>
                <a:ea typeface="+mn-ea"/>
                <a:cs typeface="+mn-cs"/>
              </a:rPr>
              <a:t>was initially excavated between 1888 and the 1920’s and 230 burials were unearthed. The grave goods discovered date from 450 to 600.</a:t>
            </a:r>
            <a:endParaRPr lang="en-GB" dirty="0"/>
          </a:p>
        </p:txBody>
      </p:sp>
      <p:sp>
        <p:nvSpPr>
          <p:cNvPr id="4" name="Slide Number Placeholder 3"/>
          <p:cNvSpPr>
            <a:spLocks noGrp="1"/>
          </p:cNvSpPr>
          <p:nvPr>
            <p:ph type="sldNum" sz="quarter" idx="10"/>
          </p:nvPr>
        </p:nvSpPr>
        <p:spPr/>
        <p:txBody>
          <a:bodyPr/>
          <a:lstStyle/>
          <a:p>
            <a:fld id="{73B7B068-14EE-43CA-B544-50D6CE7A1EDF}" type="slidenum">
              <a:rPr lang="en-GB" smtClean="0"/>
              <a:t>23</a:t>
            </a:fld>
            <a:endParaRPr lang="en-GB"/>
          </a:p>
        </p:txBody>
      </p:sp>
    </p:spTree>
    <p:extLst>
      <p:ext uri="{BB962C8B-B14F-4D97-AF65-F5344CB8AC3E}">
        <p14:creationId xmlns:p14="http://schemas.microsoft.com/office/powerpoint/2010/main" val="24453246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752E29A-5B47-472D-955B-495E4AE67CEC}" type="slidenum">
              <a:rPr lang="en-GB" smtClean="0"/>
              <a:t>25</a:t>
            </a:fld>
            <a:endParaRPr lang="en-GB"/>
          </a:p>
        </p:txBody>
      </p:sp>
    </p:spTree>
    <p:extLst>
      <p:ext uri="{BB962C8B-B14F-4D97-AF65-F5344CB8AC3E}">
        <p14:creationId xmlns:p14="http://schemas.microsoft.com/office/powerpoint/2010/main" val="30074354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Iron Age, Romans, Greeks, Anglo-Saxons, Vikings, Japan, India, Native Americans, and aborigines etc.</a:t>
            </a:r>
          </a:p>
        </p:txBody>
      </p:sp>
      <p:sp>
        <p:nvSpPr>
          <p:cNvPr id="4" name="Slide Number Placeholder 3"/>
          <p:cNvSpPr>
            <a:spLocks noGrp="1"/>
          </p:cNvSpPr>
          <p:nvPr>
            <p:ph type="sldNum" sz="quarter" idx="10"/>
          </p:nvPr>
        </p:nvSpPr>
        <p:spPr/>
        <p:txBody>
          <a:bodyPr/>
          <a:lstStyle/>
          <a:p>
            <a:fld id="{4752E29A-5B47-472D-955B-495E4AE67CEC}" type="slidenum">
              <a:rPr lang="en-GB" smtClean="0"/>
              <a:t>4</a:t>
            </a:fld>
            <a:endParaRPr lang="en-GB"/>
          </a:p>
        </p:txBody>
      </p:sp>
    </p:spTree>
    <p:extLst>
      <p:ext uri="{BB962C8B-B14F-4D97-AF65-F5344CB8AC3E}">
        <p14:creationId xmlns:p14="http://schemas.microsoft.com/office/powerpoint/2010/main" val="7442247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Remains of the Funeral Pyre from the Central Celtic Burial (#10) at </a:t>
            </a:r>
            <a:r>
              <a:rPr lang="en-GB" dirty="0" err="1"/>
              <a:t>Karakochovata</a:t>
            </a:r>
            <a:r>
              <a:rPr lang="en-GB" dirty="0"/>
              <a:t> Tumulus (</a:t>
            </a:r>
            <a:r>
              <a:rPr lang="en-GB" dirty="0" err="1"/>
              <a:t>Bratya</a:t>
            </a:r>
            <a:r>
              <a:rPr lang="en-GB" dirty="0"/>
              <a:t> </a:t>
            </a:r>
            <a:r>
              <a:rPr lang="en-GB" dirty="0" err="1"/>
              <a:t>Daskalovi</a:t>
            </a:r>
            <a:r>
              <a:rPr lang="en-GB" dirty="0"/>
              <a:t>), south-central Bulgaria.</a:t>
            </a:r>
          </a:p>
        </p:txBody>
      </p:sp>
      <p:sp>
        <p:nvSpPr>
          <p:cNvPr id="4" name="Slide Number Placeholder 3"/>
          <p:cNvSpPr>
            <a:spLocks noGrp="1"/>
          </p:cNvSpPr>
          <p:nvPr>
            <p:ph type="sldNum" sz="quarter" idx="10"/>
          </p:nvPr>
        </p:nvSpPr>
        <p:spPr/>
        <p:txBody>
          <a:bodyPr/>
          <a:lstStyle/>
          <a:p>
            <a:fld id="{4752E29A-5B47-472D-955B-495E4AE67CEC}" type="slidenum">
              <a:rPr lang="en-GB" smtClean="0"/>
              <a:t>5</a:t>
            </a:fld>
            <a:endParaRPr lang="en-GB"/>
          </a:p>
        </p:txBody>
      </p:sp>
    </p:spTree>
    <p:extLst>
      <p:ext uri="{BB962C8B-B14F-4D97-AF65-F5344CB8AC3E}">
        <p14:creationId xmlns:p14="http://schemas.microsoft.com/office/powerpoint/2010/main" val="2582388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MNI – duplicate elements, don’t look at size as this is inaccurate (return to this point shortly).</a:t>
            </a:r>
          </a:p>
        </p:txBody>
      </p:sp>
      <p:sp>
        <p:nvSpPr>
          <p:cNvPr id="4" name="Slide Number Placeholder 3"/>
          <p:cNvSpPr>
            <a:spLocks noGrp="1"/>
          </p:cNvSpPr>
          <p:nvPr>
            <p:ph type="sldNum" sz="quarter" idx="10"/>
          </p:nvPr>
        </p:nvSpPr>
        <p:spPr/>
        <p:txBody>
          <a:bodyPr/>
          <a:lstStyle/>
          <a:p>
            <a:fld id="{4752E29A-5B47-472D-955B-495E4AE67CEC}" type="slidenum">
              <a:rPr lang="en-GB" smtClean="0"/>
              <a:t>7</a:t>
            </a:fld>
            <a:endParaRPr lang="en-GB"/>
          </a:p>
        </p:txBody>
      </p:sp>
    </p:spTree>
    <p:extLst>
      <p:ext uri="{BB962C8B-B14F-4D97-AF65-F5344CB8AC3E}">
        <p14:creationId xmlns:p14="http://schemas.microsoft.com/office/powerpoint/2010/main" val="1513315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Technical methods</a:t>
            </a:r>
          </a:p>
          <a:p>
            <a:endParaRPr lang="en-GB" dirty="0"/>
          </a:p>
        </p:txBody>
      </p:sp>
      <p:sp>
        <p:nvSpPr>
          <p:cNvPr id="4" name="Slide Number Placeholder 3"/>
          <p:cNvSpPr>
            <a:spLocks noGrp="1"/>
          </p:cNvSpPr>
          <p:nvPr>
            <p:ph type="sldNum" sz="quarter" idx="10"/>
          </p:nvPr>
        </p:nvSpPr>
        <p:spPr/>
        <p:txBody>
          <a:bodyPr/>
          <a:lstStyle/>
          <a:p>
            <a:fld id="{4752E29A-5B47-472D-955B-495E4AE67CEC}" type="slidenum">
              <a:rPr lang="en-GB" smtClean="0"/>
              <a:t>8</a:t>
            </a:fld>
            <a:endParaRPr lang="en-GB"/>
          </a:p>
        </p:txBody>
      </p:sp>
    </p:spTree>
    <p:extLst>
      <p:ext uri="{BB962C8B-B14F-4D97-AF65-F5344CB8AC3E}">
        <p14:creationId xmlns:p14="http://schemas.microsoft.com/office/powerpoint/2010/main" val="2142426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Cremation practiced from early 5</a:t>
            </a:r>
            <a:r>
              <a:rPr lang="en-GB" baseline="30000" dirty="0"/>
              <a:t>th</a:t>
            </a:r>
            <a:r>
              <a:rPr lang="en-GB" dirty="0"/>
              <a:t> to late 6</a:t>
            </a:r>
            <a:r>
              <a:rPr lang="en-GB" baseline="30000" dirty="0"/>
              <a:t>th</a:t>
            </a:r>
            <a:r>
              <a:rPr lang="en-GB" dirty="0"/>
              <a:t> century – later in some areas (early 7</a:t>
            </a:r>
            <a:r>
              <a:rPr lang="en-GB" baseline="30000" dirty="0"/>
              <a:t>th</a:t>
            </a:r>
            <a:r>
              <a:rPr lang="en-GB" dirty="0"/>
              <a:t> century)</a:t>
            </a:r>
          </a:p>
        </p:txBody>
      </p:sp>
      <p:sp>
        <p:nvSpPr>
          <p:cNvPr id="4" name="Slide Number Placeholder 3"/>
          <p:cNvSpPr>
            <a:spLocks noGrp="1"/>
          </p:cNvSpPr>
          <p:nvPr>
            <p:ph type="sldNum" sz="quarter" idx="10"/>
          </p:nvPr>
        </p:nvSpPr>
        <p:spPr/>
        <p:txBody>
          <a:bodyPr/>
          <a:lstStyle/>
          <a:p>
            <a:fld id="{4752E29A-5B47-472D-955B-495E4AE67CEC}" type="slidenum">
              <a:rPr lang="en-GB" smtClean="0"/>
              <a:t>10</a:t>
            </a:fld>
            <a:endParaRPr lang="en-GB"/>
          </a:p>
        </p:txBody>
      </p:sp>
    </p:spTree>
    <p:extLst>
      <p:ext uri="{BB962C8B-B14F-4D97-AF65-F5344CB8AC3E}">
        <p14:creationId xmlns:p14="http://schemas.microsoft.com/office/powerpoint/2010/main" val="9726836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Basic biological profiles – aim to show how this information can be used to further our understanding of the social identity of individuals that were afforded this funerary rite.</a:t>
            </a:r>
          </a:p>
          <a:p>
            <a:endParaRPr lang="en-GB" dirty="0"/>
          </a:p>
          <a:p>
            <a:r>
              <a:rPr lang="en-GB" dirty="0"/>
              <a:t>MNI – cremation cemeteries much larger than inhumation sites and appear to have served a number of settlements. Spong Hill is the largest (n=2284), followed by Cleatham (n = 1009), Elsham (n = 564), Mucking (n = 403), and Sancton (n = 364).</a:t>
            </a:r>
          </a:p>
          <a:p>
            <a:endParaRPr lang="en-GB" dirty="0"/>
          </a:p>
          <a:p>
            <a:r>
              <a:rPr lang="en-GB" dirty="0"/>
              <a:t>Under-representation of juveniles – this is seen in inhumation cemeteries and across much of the archaeological record. Some AS archaeologists suggested that the dearth of inhumed juveniles was due to them being afforded the cremation rite but an analysis of the demographic data proved otherwise – disposal was the same amongst both funerary practicing groups. </a:t>
            </a:r>
          </a:p>
          <a:p>
            <a:endParaRPr lang="en-GB" dirty="0"/>
          </a:p>
          <a:p>
            <a:r>
              <a:rPr lang="en-GB" dirty="0"/>
              <a:t>More females than males – some exceptions but this could be attributed to highly fragmented remains and small data sets. More females due to shrinkage? Unlikely as we see a similar pattern in inhumations cemeteries.</a:t>
            </a:r>
          </a:p>
          <a:p>
            <a:endParaRPr lang="en-GB" dirty="0"/>
          </a:p>
          <a:p>
            <a:r>
              <a:rPr lang="en-GB" dirty="0"/>
              <a:t>May not be representative of the whole population</a:t>
            </a:r>
          </a:p>
        </p:txBody>
      </p:sp>
      <p:sp>
        <p:nvSpPr>
          <p:cNvPr id="4" name="Slide Number Placeholder 3"/>
          <p:cNvSpPr>
            <a:spLocks noGrp="1"/>
          </p:cNvSpPr>
          <p:nvPr>
            <p:ph type="sldNum" sz="quarter" idx="10"/>
          </p:nvPr>
        </p:nvSpPr>
        <p:spPr/>
        <p:txBody>
          <a:bodyPr/>
          <a:lstStyle/>
          <a:p>
            <a:fld id="{4752E29A-5B47-472D-955B-495E4AE67CEC}" type="slidenum">
              <a:rPr lang="en-GB" smtClean="0"/>
              <a:t>11</a:t>
            </a:fld>
            <a:endParaRPr lang="en-GB"/>
          </a:p>
        </p:txBody>
      </p:sp>
    </p:spTree>
    <p:extLst>
      <p:ext uri="{BB962C8B-B14F-4D97-AF65-F5344CB8AC3E}">
        <p14:creationId xmlns:p14="http://schemas.microsoft.com/office/powerpoint/2010/main" val="26501404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Objects most frequently identified in cremation burials</a:t>
            </a:r>
          </a:p>
          <a:p>
            <a:endParaRPr lang="en-GB" dirty="0"/>
          </a:p>
        </p:txBody>
      </p:sp>
      <p:sp>
        <p:nvSpPr>
          <p:cNvPr id="4" name="Slide Number Placeholder 3"/>
          <p:cNvSpPr>
            <a:spLocks noGrp="1"/>
          </p:cNvSpPr>
          <p:nvPr>
            <p:ph type="sldNum" sz="quarter" idx="10"/>
          </p:nvPr>
        </p:nvSpPr>
        <p:spPr/>
        <p:txBody>
          <a:bodyPr/>
          <a:lstStyle/>
          <a:p>
            <a:fld id="{4752E29A-5B47-472D-955B-495E4AE67CEC}" type="slidenum">
              <a:rPr lang="en-GB" smtClean="0"/>
              <a:t>14</a:t>
            </a:fld>
            <a:endParaRPr lang="en-GB"/>
          </a:p>
        </p:txBody>
      </p:sp>
    </p:spTree>
    <p:extLst>
      <p:ext uri="{BB962C8B-B14F-4D97-AF65-F5344CB8AC3E}">
        <p14:creationId xmlns:p14="http://schemas.microsoft.com/office/powerpoint/2010/main" val="3229330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Objects most frequently identified in cremation burials</a:t>
            </a:r>
          </a:p>
        </p:txBody>
      </p:sp>
      <p:sp>
        <p:nvSpPr>
          <p:cNvPr id="4" name="Slide Number Placeholder 3"/>
          <p:cNvSpPr>
            <a:spLocks noGrp="1"/>
          </p:cNvSpPr>
          <p:nvPr>
            <p:ph type="sldNum" sz="quarter" idx="10"/>
          </p:nvPr>
        </p:nvSpPr>
        <p:spPr/>
        <p:txBody>
          <a:bodyPr/>
          <a:lstStyle/>
          <a:p>
            <a:fld id="{4752E29A-5B47-472D-955B-495E4AE67CEC}" type="slidenum">
              <a:rPr lang="en-GB" smtClean="0"/>
              <a:t>15</a:t>
            </a:fld>
            <a:endParaRPr lang="en-GB"/>
          </a:p>
        </p:txBody>
      </p:sp>
    </p:spTree>
    <p:extLst>
      <p:ext uri="{BB962C8B-B14F-4D97-AF65-F5344CB8AC3E}">
        <p14:creationId xmlns:p14="http://schemas.microsoft.com/office/powerpoint/2010/main" val="888877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rgbClr val="262626"/>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8DD6AC4B-6FDC-4359-BBC1-07A7D67F84C1}" type="datetimeFigureOut">
              <a:rPr lang="en-GB" smtClean="0"/>
              <a:t>21/02/2017</a:t>
            </a:fld>
            <a:endParaRPr lang="en-GB"/>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38109B30-8D84-43A9-8739-7BE3F5EC382B}" type="slidenum">
              <a:rPr lang="en-GB" smtClean="0"/>
              <a:t>‹#›</a:t>
            </a:fld>
            <a:endParaRPr lang="en-GB"/>
          </a:p>
        </p:txBody>
      </p:sp>
    </p:spTree>
    <p:extLst>
      <p:ext uri="{BB962C8B-B14F-4D97-AF65-F5344CB8AC3E}">
        <p14:creationId xmlns:p14="http://schemas.microsoft.com/office/powerpoint/2010/main" val="3765811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6AC4B-6FDC-4359-BBC1-07A7D67F84C1}" type="datetimeFigureOut">
              <a:rPr lang="en-GB" smtClean="0"/>
              <a:t>21/02/2017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27868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6AC4B-6FDC-4359-BBC1-07A7D67F84C1}" type="datetimeFigureOut">
              <a:rPr lang="en-GB" smtClean="0"/>
              <a:t>21/02/2017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10457866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DD6AC4B-6FDC-4359-BBC1-07A7D67F84C1}" type="datetimeFigureOut">
              <a:rPr lang="en-GB" smtClean="0"/>
              <a:t>21/02/2017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2716654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DD6AC4B-6FDC-4359-BBC1-07A7D67F84C1}" type="datetimeFigureOut">
              <a:rPr lang="en-GB" smtClean="0"/>
              <a:t>21/02/2017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10663157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DD6AC4B-6FDC-4359-BBC1-07A7D67F84C1}" type="datetimeFigureOut">
              <a:rPr lang="en-GB" smtClean="0"/>
              <a:t>21/02/2017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3779354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DD6AC4B-6FDC-4359-BBC1-07A7D67F84C1}" type="datetimeFigureOut">
              <a:rPr lang="en-GB" smtClean="0"/>
              <a:t>21/02/2017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6989474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DD6AC4B-6FDC-4359-BBC1-07A7D67F84C1}" type="datetimeFigureOut">
              <a:rPr lang="en-GB" smtClean="0"/>
              <a:t>21/02/2017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3069260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6AC4B-6FDC-4359-BBC1-07A7D67F84C1}" type="datetimeFigureOut">
              <a:rPr lang="en-GB" smtClean="0"/>
              <a:t>21/02/2017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8109B30-8D84-43A9-8739-7BE3F5EC382B}" type="slidenum">
              <a:rPr lang="en-GB" smtClean="0"/>
              <a:t>‹#›</a:t>
            </a:fld>
            <a:endParaRPr lang="en-GB"/>
          </a:p>
        </p:txBody>
      </p:sp>
    </p:spTree>
    <p:extLst>
      <p:ext uri="{BB962C8B-B14F-4D97-AF65-F5344CB8AC3E}">
        <p14:creationId xmlns:p14="http://schemas.microsoft.com/office/powerpoint/2010/main" val="38959661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8DD6AC4B-6FDC-4359-BBC1-07A7D67F84C1}" type="datetimeFigureOut">
              <a:rPr lang="en-GB" smtClean="0"/>
              <a:t>21/02/2017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38109B30-8D84-43A9-8739-7BE3F5EC382B}" type="slidenum">
              <a:rPr lang="en-GB" smtClean="0"/>
              <a:t>‹#›</a:t>
            </a:fld>
            <a:endParaRPr lang="en-GB"/>
          </a:p>
        </p:txBody>
      </p:sp>
    </p:spTree>
    <p:extLst>
      <p:ext uri="{BB962C8B-B14F-4D97-AF65-F5344CB8AC3E}">
        <p14:creationId xmlns:p14="http://schemas.microsoft.com/office/powerpoint/2010/main" val="24708079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8DD6AC4B-6FDC-4359-BBC1-07A7D67F84C1}" type="datetimeFigureOut">
              <a:rPr lang="en-GB" smtClean="0"/>
              <a:t>21/02/2017</a:t>
            </a:fld>
            <a:endParaRPr lang="en-GB"/>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GB"/>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38109B30-8D84-43A9-8739-7BE3F5EC382B}" type="slidenum">
              <a:rPr lang="en-GB" smtClean="0"/>
              <a:t>‹#›</a:t>
            </a:fld>
            <a:endParaRPr lang="en-GB"/>
          </a:p>
        </p:txBody>
      </p:sp>
    </p:spTree>
    <p:extLst>
      <p:ext uri="{BB962C8B-B14F-4D97-AF65-F5344CB8AC3E}">
        <p14:creationId xmlns:p14="http://schemas.microsoft.com/office/powerpoint/2010/main" val="2024636130"/>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8DD6AC4B-6FDC-4359-BBC1-07A7D67F84C1}" type="datetimeFigureOut">
              <a:rPr lang="en-GB" smtClean="0"/>
              <a:t>21/02/2017</a:t>
            </a:fld>
            <a:endParaRPr lang="en-GB"/>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GB"/>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38109B30-8D84-43A9-8739-7BE3F5EC382B}" type="slidenum">
              <a:rPr lang="en-GB" smtClean="0"/>
              <a:t>‹#›</a:t>
            </a:fld>
            <a:endParaRPr lang="en-GB"/>
          </a:p>
        </p:txBody>
      </p:sp>
    </p:spTree>
    <p:extLst>
      <p:ext uri="{BB962C8B-B14F-4D97-AF65-F5344CB8AC3E}">
        <p14:creationId xmlns:p14="http://schemas.microsoft.com/office/powerpoint/2010/main" val="267315933"/>
      </p:ext>
    </p:extLst>
  </p:cSld>
  <p:clrMap bg1="lt1" tx1="dk1" bg2="lt2" tx2="dk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Kirsty.Squires@staffs.ac.uk"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1.tiff"/><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tiff"/></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jpeg"/><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png"/></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4" Type="http://schemas.openxmlformats.org/officeDocument/2006/relationships/image" Target="../media/image12.tiff"/></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tiff"/></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Elsham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4928" r="14407"/>
          <a:stretch/>
        </p:blipFill>
        <p:spPr>
          <a:xfrm>
            <a:off x="-4505" y="10"/>
            <a:ext cx="7552267" cy="6857990"/>
          </a:xfrm>
          <a:prstGeom prst="rect">
            <a:avLst/>
          </a:prstGeom>
          <a:noFill/>
        </p:spPr>
      </p:pic>
      <p:sp>
        <p:nvSpPr>
          <p:cNvPr id="2" name="Title 1"/>
          <p:cNvSpPr>
            <a:spLocks noGrp="1"/>
          </p:cNvSpPr>
          <p:nvPr>
            <p:ph type="ctrTitle"/>
          </p:nvPr>
        </p:nvSpPr>
        <p:spPr>
          <a:xfrm>
            <a:off x="7792926" y="803564"/>
            <a:ext cx="3940307" cy="2770908"/>
          </a:xfrm>
        </p:spPr>
        <p:txBody>
          <a:bodyPr>
            <a:normAutofit/>
          </a:bodyPr>
          <a:lstStyle/>
          <a:p>
            <a:pPr>
              <a:lnSpc>
                <a:spcPct val="70000"/>
              </a:lnSpc>
            </a:pPr>
            <a:r>
              <a:rPr lang="en-GB" sz="5400" b="1" dirty="0">
                <a:latin typeface="+mn-lt"/>
              </a:rPr>
              <a:t>The study of cremation in the past: what is it good for?</a:t>
            </a:r>
          </a:p>
        </p:txBody>
      </p:sp>
      <p:sp>
        <p:nvSpPr>
          <p:cNvPr id="3" name="Subtitle 2"/>
          <p:cNvSpPr>
            <a:spLocks noGrp="1"/>
          </p:cNvSpPr>
          <p:nvPr>
            <p:ph type="subTitle" idx="1"/>
          </p:nvPr>
        </p:nvSpPr>
        <p:spPr>
          <a:xfrm>
            <a:off x="7933038" y="5439931"/>
            <a:ext cx="3660084" cy="1210251"/>
          </a:xfrm>
        </p:spPr>
        <p:txBody>
          <a:bodyPr>
            <a:normAutofit/>
          </a:bodyPr>
          <a:lstStyle/>
          <a:p>
            <a:r>
              <a:rPr lang="en-GB" sz="2400" dirty="0"/>
              <a:t>Dr Kirsty Squires, Staffordshire University, UK</a:t>
            </a:r>
          </a:p>
          <a:p>
            <a:r>
              <a:rPr lang="en-GB" sz="2400" dirty="0"/>
              <a:t>(</a:t>
            </a:r>
            <a:r>
              <a:rPr lang="en-GB" sz="2400" dirty="0">
                <a:hlinkClick r:id="rId3"/>
              </a:rPr>
              <a:t>Kirsty.Squires@staffs.ac.uk</a:t>
            </a:r>
            <a:r>
              <a:rPr lang="en-GB" sz="2400" dirty="0"/>
              <a:t>) </a:t>
            </a:r>
          </a:p>
        </p:txBody>
      </p:sp>
    </p:spTree>
    <p:extLst>
      <p:ext uri="{BB962C8B-B14F-4D97-AF65-F5344CB8AC3E}">
        <p14:creationId xmlns:p14="http://schemas.microsoft.com/office/powerpoint/2010/main" val="339338071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95" y="278308"/>
            <a:ext cx="11518490" cy="1658198"/>
          </a:xfrm>
        </p:spPr>
        <p:txBody>
          <a:bodyPr/>
          <a:lstStyle/>
          <a:p>
            <a:r>
              <a:rPr lang="en-GB" b="1" dirty="0"/>
              <a:t>Cremation in early Anglo-Saxon England</a:t>
            </a:r>
          </a:p>
        </p:txBody>
      </p:sp>
      <p:sp>
        <p:nvSpPr>
          <p:cNvPr id="3" name="Content Placeholder 2"/>
          <p:cNvSpPr>
            <a:spLocks noGrp="1"/>
          </p:cNvSpPr>
          <p:nvPr>
            <p:ph idx="1"/>
          </p:nvPr>
        </p:nvSpPr>
        <p:spPr>
          <a:xfrm>
            <a:off x="523400" y="2152298"/>
            <a:ext cx="6136404" cy="4066088"/>
          </a:xfrm>
        </p:spPr>
        <p:txBody>
          <a:bodyPr>
            <a:normAutofit fontScale="85000" lnSpcReduction="20000"/>
          </a:bodyPr>
          <a:lstStyle/>
          <a:p>
            <a:pPr marL="457200" indent="-457200">
              <a:lnSpc>
                <a:spcPct val="150000"/>
              </a:lnSpc>
              <a:buFont typeface="Arial" panose="020B0604020202020204" pitchFamily="34" charset="0"/>
              <a:buChar char="•"/>
            </a:pPr>
            <a:r>
              <a:rPr lang="en-GB" sz="2600" dirty="0"/>
              <a:t>Cremation and inhumation practised throughout the early Anglo-Saxon period – popularity of cremation waned in the mid-6</a:t>
            </a:r>
            <a:r>
              <a:rPr lang="en-GB" sz="2600" baseline="30000" dirty="0"/>
              <a:t>th</a:t>
            </a:r>
            <a:r>
              <a:rPr lang="en-GB" sz="2600" dirty="0"/>
              <a:t> century AD</a:t>
            </a:r>
          </a:p>
          <a:p>
            <a:pPr marL="457200" indent="-457200">
              <a:lnSpc>
                <a:spcPct val="150000"/>
              </a:lnSpc>
              <a:buFont typeface="Arial" panose="020B0604020202020204" pitchFamily="34" charset="0"/>
              <a:buChar char="•"/>
            </a:pPr>
            <a:r>
              <a:rPr lang="en-GB" sz="2600" dirty="0"/>
              <a:t>Inhumation practiced over a wider geographical area than cremation</a:t>
            </a:r>
          </a:p>
          <a:p>
            <a:pPr marL="457200" indent="-457200">
              <a:lnSpc>
                <a:spcPct val="150000"/>
              </a:lnSpc>
              <a:buFont typeface="Arial" panose="020B0604020202020204" pitchFamily="34" charset="0"/>
              <a:buChar char="•"/>
            </a:pPr>
            <a:r>
              <a:rPr lang="en-GB" sz="2600" dirty="0"/>
              <a:t>Weapons, jewellery, domestic-related objects,  pottery vessels, and animal offerings are associated with early Anglo-Saxon mortuary rites</a:t>
            </a:r>
          </a:p>
          <a:p>
            <a:pPr>
              <a:buFont typeface="Arial" panose="020B0604020202020204" pitchFamily="34" charset="0"/>
              <a:buChar char="•"/>
            </a:pPr>
            <a:endParaRPr lang="en-GB" dirty="0"/>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15428" t="4369" r="16295" b="5517"/>
          <a:stretch/>
        </p:blipFill>
        <p:spPr>
          <a:xfrm>
            <a:off x="6887108" y="1647467"/>
            <a:ext cx="5128620" cy="4786712"/>
          </a:xfrm>
          <a:prstGeom prst="rect">
            <a:avLst/>
          </a:prstGeom>
        </p:spPr>
      </p:pic>
    </p:spTree>
    <p:extLst>
      <p:ext uri="{BB962C8B-B14F-4D97-AF65-F5344CB8AC3E}">
        <p14:creationId xmlns:p14="http://schemas.microsoft.com/office/powerpoint/2010/main" val="853249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296095" y="1936506"/>
            <a:ext cx="7241325" cy="3984925"/>
          </a:xfrm>
          <a:prstGeom prst="rect">
            <a:avLst/>
          </a:prstGeom>
          <a:ln>
            <a:solidFill>
              <a:schemeClr val="bg1">
                <a:lumMod val="75000"/>
              </a:schemeClr>
            </a:solidFill>
          </a:ln>
        </p:spPr>
      </p:pic>
      <p:sp>
        <p:nvSpPr>
          <p:cNvPr id="2" name="Title 1"/>
          <p:cNvSpPr>
            <a:spLocks noGrp="1"/>
          </p:cNvSpPr>
          <p:nvPr>
            <p:ph type="title"/>
          </p:nvPr>
        </p:nvSpPr>
        <p:spPr>
          <a:xfrm>
            <a:off x="296095" y="278308"/>
            <a:ext cx="11518490" cy="1658198"/>
          </a:xfrm>
        </p:spPr>
        <p:txBody>
          <a:bodyPr/>
          <a:lstStyle/>
          <a:p>
            <a:r>
              <a:rPr lang="en-GB" b="1" dirty="0"/>
              <a:t>Demography of early Anglo-Saxon cremation cemeteries</a:t>
            </a:r>
          </a:p>
        </p:txBody>
      </p:sp>
      <p:pic>
        <p:nvPicPr>
          <p:cNvPr id="8" name="Picture 7" descr="Figure 2 Map of cemeteries and number of cremation burials ParkLane updated"/>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7817178" y="1107407"/>
            <a:ext cx="3863545" cy="5578188"/>
          </a:xfrm>
          <a:prstGeom prst="rect">
            <a:avLst/>
          </a:prstGeom>
          <a:noFill/>
          <a:ln>
            <a:noFill/>
          </a:ln>
        </p:spPr>
      </p:pic>
      <p:pic>
        <p:nvPicPr>
          <p:cNvPr id="11" name="Picture 10"/>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166870" y="2038622"/>
            <a:ext cx="7499773" cy="3780692"/>
          </a:xfrm>
          <a:prstGeom prst="rect">
            <a:avLst/>
          </a:prstGeom>
        </p:spPr>
      </p:pic>
      <p:sp>
        <p:nvSpPr>
          <p:cNvPr id="16" name="TextBox 15"/>
          <p:cNvSpPr txBox="1"/>
          <p:nvPr/>
        </p:nvSpPr>
        <p:spPr>
          <a:xfrm>
            <a:off x="0" y="6056898"/>
            <a:ext cx="8265079" cy="646331"/>
          </a:xfrm>
          <a:prstGeom prst="rect">
            <a:avLst/>
          </a:prstGeom>
          <a:noFill/>
        </p:spPr>
        <p:txBody>
          <a:bodyPr wrap="square" rtlCol="0">
            <a:spAutoFit/>
          </a:bodyPr>
          <a:lstStyle/>
          <a:p>
            <a:pPr marL="285750" lvl="1" indent="-285750">
              <a:lnSpc>
                <a:spcPct val="150000"/>
              </a:lnSpc>
              <a:buFont typeface="Arial" panose="020B0604020202020204" pitchFamily="34" charset="0"/>
              <a:buChar char="•"/>
              <a:tabLst>
                <a:tab pos="263525" algn="l"/>
              </a:tabLst>
            </a:pPr>
            <a:r>
              <a:rPr lang="en-GB" sz="2400" dirty="0"/>
              <a:t>Caution needed when interpreting small sets of data – why? </a:t>
            </a:r>
          </a:p>
        </p:txBody>
      </p:sp>
    </p:spTree>
    <p:extLst>
      <p:ext uri="{BB962C8B-B14F-4D97-AF65-F5344CB8AC3E}">
        <p14:creationId xmlns:p14="http://schemas.microsoft.com/office/powerpoint/2010/main" val="4152101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xit" presetSubtype="0" fill="hold"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1255672"/>
            <a:ext cx="10772775" cy="1658198"/>
          </a:xfrm>
        </p:spPr>
        <p:txBody>
          <a:bodyPr/>
          <a:lstStyle/>
          <a:p>
            <a:pPr algn="ctr"/>
            <a:r>
              <a:rPr lang="en-GB" b="1" dirty="0"/>
              <a:t>What is a biocultural analysis?</a:t>
            </a:r>
          </a:p>
        </p:txBody>
      </p:sp>
      <p:sp>
        <p:nvSpPr>
          <p:cNvPr id="3" name="Content Placeholder 2"/>
          <p:cNvSpPr>
            <a:spLocks noGrp="1"/>
          </p:cNvSpPr>
          <p:nvPr>
            <p:ph idx="1"/>
          </p:nvPr>
        </p:nvSpPr>
        <p:spPr>
          <a:xfrm>
            <a:off x="816950" y="3875649"/>
            <a:ext cx="10753725" cy="1259058"/>
          </a:xfrm>
        </p:spPr>
        <p:txBody>
          <a:bodyPr>
            <a:noAutofit/>
          </a:bodyPr>
          <a:lstStyle/>
          <a:p>
            <a:pPr algn="ctr"/>
            <a:r>
              <a:rPr lang="en-GB" sz="3200" dirty="0"/>
              <a:t>An investigation into the relationships between human biology and culture.</a:t>
            </a:r>
          </a:p>
        </p:txBody>
      </p:sp>
    </p:spTree>
    <p:extLst>
      <p:ext uri="{BB962C8B-B14F-4D97-AF65-F5344CB8AC3E}">
        <p14:creationId xmlns:p14="http://schemas.microsoft.com/office/powerpoint/2010/main" val="37144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4" y="1255672"/>
            <a:ext cx="10772775" cy="1658198"/>
          </a:xfrm>
        </p:spPr>
        <p:txBody>
          <a:bodyPr/>
          <a:lstStyle/>
          <a:p>
            <a:pPr algn="ctr"/>
            <a:r>
              <a:rPr lang="en-GB" b="1" dirty="0"/>
              <a:t>How do archaeologists carry out biocultural analyses?</a:t>
            </a:r>
          </a:p>
        </p:txBody>
      </p:sp>
      <p:sp>
        <p:nvSpPr>
          <p:cNvPr id="3" name="Content Placeholder 2"/>
          <p:cNvSpPr>
            <a:spLocks noGrp="1"/>
          </p:cNvSpPr>
          <p:nvPr>
            <p:ph idx="1"/>
          </p:nvPr>
        </p:nvSpPr>
        <p:spPr>
          <a:xfrm>
            <a:off x="657224" y="3875649"/>
            <a:ext cx="10753725" cy="1821765"/>
          </a:xfrm>
        </p:spPr>
        <p:txBody>
          <a:bodyPr>
            <a:normAutofit/>
          </a:bodyPr>
          <a:lstStyle/>
          <a:p>
            <a:pPr algn="ctr"/>
            <a:r>
              <a:rPr lang="en-GB" sz="3200" dirty="0"/>
              <a:t>Comparison between the demographic attributes of population and associated material culture, the spatial layout of sites, and investment mortuary rites.</a:t>
            </a:r>
          </a:p>
        </p:txBody>
      </p:sp>
    </p:spTree>
    <p:extLst>
      <p:ext uri="{BB962C8B-B14F-4D97-AF65-F5344CB8AC3E}">
        <p14:creationId xmlns:p14="http://schemas.microsoft.com/office/powerpoint/2010/main" val="2258545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108" y="76972"/>
            <a:ext cx="11608972" cy="1334969"/>
          </a:xfrm>
        </p:spPr>
        <p:txBody>
          <a:bodyPr/>
          <a:lstStyle/>
          <a:p>
            <a:r>
              <a:rPr lang="en-GB" b="1" dirty="0">
                <a:latin typeface="+mn-lt"/>
              </a:rPr>
              <a:t>Early Anglo-Saxon funerary rites: inhumation</a:t>
            </a:r>
          </a:p>
        </p:txBody>
      </p:sp>
      <p:sp>
        <p:nvSpPr>
          <p:cNvPr id="8" name="TextBox 7"/>
          <p:cNvSpPr txBox="1"/>
          <p:nvPr/>
        </p:nvSpPr>
        <p:spPr>
          <a:xfrm>
            <a:off x="543273" y="1267446"/>
            <a:ext cx="7668393" cy="3005616"/>
          </a:xfrm>
          <a:prstGeom prst="rect">
            <a:avLst/>
          </a:prstGeom>
          <a:noFill/>
        </p:spPr>
        <p:txBody>
          <a:bodyPr wrap="square" rtlCol="0">
            <a:noAutofit/>
          </a:bodyPr>
          <a:lstStyle/>
          <a:p>
            <a:pPr marL="457200" indent="-457200">
              <a:buFont typeface="Arial" panose="020B0604020202020204" pitchFamily="34" charset="0"/>
              <a:buChar char="•"/>
            </a:pPr>
            <a:r>
              <a:rPr lang="en-GB" sz="3200" dirty="0"/>
              <a:t>Inhumation burials were frequently examined by archaeologists to establish the identity of early Anglo-Saxon populations</a:t>
            </a:r>
          </a:p>
          <a:p>
            <a:pPr marL="457200" indent="-457200">
              <a:buFont typeface="Arial" panose="020B0604020202020204" pitchFamily="34" charset="0"/>
              <a:buChar char="•"/>
            </a:pPr>
            <a:r>
              <a:rPr lang="en-GB" sz="3200" dirty="0"/>
              <a:t>Wide range of funerary provisions offered to the dead</a:t>
            </a:r>
          </a:p>
        </p:txBody>
      </p:sp>
      <p:pic>
        <p:nvPicPr>
          <p:cNvPr id="2050" name="Picture 2" descr="http://www.warwickshire.gov.uk/web/graphics/graphics.nsf/05a9472bb182221a8025691f00525e2d/46f0bc93dd66db7380256dd6003e96ff/$FILE/SAM02-72SkelLr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420831" y="1417998"/>
            <a:ext cx="3522249" cy="516942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timelineauctions.com/upload/images/items/6279.jpg"/>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75966" y="4399386"/>
            <a:ext cx="4669580" cy="218803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www.ashmolean.org/ash/amps/leeds/images/oxon_galleries/objects/abingdon/1934-210-beads-g78-abingdon.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21485" y="4124126"/>
            <a:ext cx="2623406" cy="24632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809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6051" y="44803"/>
            <a:ext cx="11506647" cy="1325563"/>
          </a:xfrm>
        </p:spPr>
        <p:txBody>
          <a:bodyPr/>
          <a:lstStyle/>
          <a:p>
            <a:r>
              <a:rPr lang="en-GB" b="1" dirty="0">
                <a:latin typeface="+mn-lt"/>
              </a:rPr>
              <a:t>Early Anglo-Saxon funerary rites: cremation</a:t>
            </a:r>
          </a:p>
        </p:txBody>
      </p:sp>
      <p:sp>
        <p:nvSpPr>
          <p:cNvPr id="3" name="Content Placeholder 2"/>
          <p:cNvSpPr>
            <a:spLocks noGrp="1"/>
          </p:cNvSpPr>
          <p:nvPr>
            <p:ph idx="1"/>
          </p:nvPr>
        </p:nvSpPr>
        <p:spPr>
          <a:xfrm>
            <a:off x="396051" y="1250473"/>
            <a:ext cx="11577532" cy="2623413"/>
          </a:xfrm>
        </p:spPr>
        <p:txBody>
          <a:bodyPr>
            <a:normAutofit lnSpcReduction="10000"/>
          </a:bodyPr>
          <a:lstStyle/>
          <a:p>
            <a:pPr>
              <a:lnSpc>
                <a:spcPct val="100000"/>
              </a:lnSpc>
              <a:spcBef>
                <a:spcPts val="0"/>
              </a:spcBef>
              <a:buFont typeface="Arial" panose="020B0604020202020204" pitchFamily="34" charset="0"/>
              <a:buChar char="•"/>
            </a:pPr>
            <a:r>
              <a:rPr lang="en-GB" sz="2800" dirty="0"/>
              <a:t> Osteological and artefactual evidence from cremation cemeteries was often overlooked in the past</a:t>
            </a:r>
          </a:p>
          <a:p>
            <a:pPr>
              <a:lnSpc>
                <a:spcPct val="100000"/>
              </a:lnSpc>
              <a:spcBef>
                <a:spcPts val="0"/>
              </a:spcBef>
              <a:buFont typeface="Arial" panose="020B0604020202020204" pitchFamily="34" charset="0"/>
              <a:buChar char="•"/>
            </a:pPr>
            <a:r>
              <a:rPr lang="en-GB" sz="2800" dirty="0"/>
              <a:t> Recent research has highlighted that significant amounts of information pertaining to early Anglo-Saxon identity can be obtained from cremated remains</a:t>
            </a:r>
          </a:p>
          <a:p>
            <a:pPr>
              <a:lnSpc>
                <a:spcPct val="100000"/>
              </a:lnSpc>
              <a:spcBef>
                <a:spcPts val="0"/>
              </a:spcBef>
              <a:buFont typeface="Arial" panose="020B0604020202020204" pitchFamily="34" charset="0"/>
              <a:buChar char="•"/>
            </a:pPr>
            <a:r>
              <a:rPr lang="en-GB" sz="2800" dirty="0"/>
              <a:t>Pyre- and grave-good offered to the dead – what is the difference? </a:t>
            </a:r>
          </a:p>
          <a:p>
            <a:pPr marL="0" indent="0">
              <a:buNone/>
            </a:pPr>
            <a:endParaRPr lang="en-GB" sz="3200" dirty="0"/>
          </a:p>
        </p:txBody>
      </p:sp>
      <p:pic>
        <p:nvPicPr>
          <p:cNvPr id="3075" name="Picture 15" descr="MT89BLG bear phalanges"/>
          <p:cNvPicPr>
            <a:picLocks noChangeAspect="1" noChangeArrowheads="1"/>
          </p:cNvPicPr>
          <p:nvPr/>
        </p:nvPicPr>
        <p:blipFill rotWithShape="1">
          <a:blip r:embed="rId3">
            <a:extLst>
              <a:ext uri="{28A0092B-C50C-407E-A947-70E740481C1C}">
                <a14:useLocalDpi xmlns:a14="http://schemas.microsoft.com/office/drawing/2010/main" val="0"/>
              </a:ext>
            </a:extLst>
          </a:blip>
          <a:srcRect l="12583" t="32877" r="9489"/>
          <a:stretch/>
        </p:blipFill>
        <p:spPr bwMode="auto">
          <a:xfrm>
            <a:off x="7789985" y="4019574"/>
            <a:ext cx="3849491" cy="22105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 descr="http://www.hideandseekexhibition.org.uk/sites/hideandseekexhibition.org.uk/files/objects/55.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593" t="7280" r="3191" b="3200"/>
          <a:stretch/>
        </p:blipFill>
        <p:spPr bwMode="auto">
          <a:xfrm>
            <a:off x="967876" y="3991965"/>
            <a:ext cx="2305547" cy="22381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Bone comb (AN1935.702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74415" y="3991965"/>
            <a:ext cx="2267973" cy="2238132"/>
          </a:xfrm>
          <a:prstGeom prst="rect">
            <a:avLst/>
          </a:prstGeom>
          <a:noFill/>
          <a:extLst>
            <a:ext uri="{909E8E84-426E-40DD-AFC4-6F175D3DCCD1}">
              <a14:hiddenFill xmlns:a14="http://schemas.microsoft.com/office/drawing/2010/main">
                <a:solidFill>
                  <a:srgbClr val="FFFFFF"/>
                </a:solidFill>
              </a14:hiddenFill>
            </a:ext>
          </a:extLst>
        </p:spPr>
      </p:pic>
      <p:sp>
        <p:nvSpPr>
          <p:cNvPr id="14" name="Text Box 8"/>
          <p:cNvSpPr txBox="1">
            <a:spLocks noChangeArrowheads="1"/>
          </p:cNvSpPr>
          <p:nvPr/>
        </p:nvSpPr>
        <p:spPr bwMode="auto">
          <a:xfrm>
            <a:off x="4474415" y="6213404"/>
            <a:ext cx="2468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600" dirty="0"/>
              <a:t>Bone comb fragment (Abingdon, Oxfordshire)</a:t>
            </a:r>
          </a:p>
        </p:txBody>
      </p:sp>
      <p:sp>
        <p:nvSpPr>
          <p:cNvPr id="15" name="Text Box 8"/>
          <p:cNvSpPr txBox="1">
            <a:spLocks noChangeArrowheads="1"/>
          </p:cNvSpPr>
          <p:nvPr/>
        </p:nvSpPr>
        <p:spPr bwMode="auto">
          <a:xfrm>
            <a:off x="8480615" y="6213403"/>
            <a:ext cx="2468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600" dirty="0"/>
              <a:t>Cremated bear phalanges (Cleatham, Lincolnshire)</a:t>
            </a:r>
          </a:p>
        </p:txBody>
      </p:sp>
      <p:sp>
        <p:nvSpPr>
          <p:cNvPr id="16" name="Content Placeholder 2"/>
          <p:cNvSpPr txBox="1">
            <a:spLocks/>
          </p:cNvSpPr>
          <p:nvPr/>
        </p:nvSpPr>
        <p:spPr>
          <a:xfrm>
            <a:off x="850452" y="6226694"/>
            <a:ext cx="2540394" cy="55819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600" dirty="0"/>
              <a:t>A pottery cinerary urn from </a:t>
            </a:r>
            <a:r>
              <a:rPr lang="en-GB" sz="1600" dirty="0" err="1"/>
              <a:t>Lackford</a:t>
            </a:r>
            <a:r>
              <a:rPr lang="en-GB" sz="1600" dirty="0"/>
              <a:t> (Suffolk)</a:t>
            </a:r>
          </a:p>
        </p:txBody>
      </p:sp>
    </p:spTree>
    <p:extLst>
      <p:ext uri="{BB962C8B-B14F-4D97-AF65-F5344CB8AC3E}">
        <p14:creationId xmlns:p14="http://schemas.microsoft.com/office/powerpoint/2010/main" val="3855285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9276" y="140767"/>
            <a:ext cx="11271739" cy="1007968"/>
          </a:xfrm>
        </p:spPr>
        <p:txBody>
          <a:bodyPr/>
          <a:lstStyle/>
          <a:p>
            <a:r>
              <a:rPr lang="en-GB" b="1" dirty="0">
                <a:latin typeface="+mn-lt"/>
              </a:rPr>
              <a:t>Multiple burials: A social responsibility?</a:t>
            </a:r>
          </a:p>
        </p:txBody>
      </p:sp>
      <p:sp>
        <p:nvSpPr>
          <p:cNvPr id="3" name="Content Placeholder 2"/>
          <p:cNvSpPr>
            <a:spLocks noGrp="1"/>
          </p:cNvSpPr>
          <p:nvPr>
            <p:ph idx="1"/>
          </p:nvPr>
        </p:nvSpPr>
        <p:spPr>
          <a:xfrm>
            <a:off x="369275" y="949569"/>
            <a:ext cx="8847014" cy="2429190"/>
          </a:xfrm>
        </p:spPr>
        <p:txBody>
          <a:bodyPr>
            <a:normAutofit/>
          </a:bodyPr>
          <a:lstStyle/>
          <a:p>
            <a:pPr>
              <a:lnSpc>
                <a:spcPct val="100000"/>
              </a:lnSpc>
              <a:spcBef>
                <a:spcPts val="0"/>
              </a:spcBef>
              <a:buFont typeface="Arial" panose="020B0604020202020204" pitchFamily="34" charset="0"/>
              <a:buChar char="•"/>
            </a:pPr>
            <a:r>
              <a:rPr lang="en-GB" dirty="0"/>
              <a:t> This rite was carried out by both inhuming and cremating groups</a:t>
            </a:r>
          </a:p>
          <a:p>
            <a:pPr>
              <a:lnSpc>
                <a:spcPct val="100000"/>
              </a:lnSpc>
              <a:spcBef>
                <a:spcPts val="0"/>
              </a:spcBef>
              <a:buFont typeface="Arial" panose="020B0604020202020204" pitchFamily="34" charset="0"/>
              <a:buChar char="•"/>
            </a:pPr>
            <a:r>
              <a:rPr lang="en-GB" dirty="0"/>
              <a:t> An infant or child buried with an adult is the most common type of multiple burial</a:t>
            </a:r>
          </a:p>
          <a:p>
            <a:pPr>
              <a:lnSpc>
                <a:spcPct val="100000"/>
              </a:lnSpc>
              <a:spcBef>
                <a:spcPts val="0"/>
              </a:spcBef>
              <a:buFont typeface="Arial" panose="020B0604020202020204" pitchFamily="34" charset="0"/>
              <a:buChar char="•"/>
            </a:pPr>
            <a:r>
              <a:rPr lang="en-GB" dirty="0"/>
              <a:t> Many possible explanations for the inclusion of children in this funerary rite – extension of care and protection into the afterlife?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5559" y="3417970"/>
            <a:ext cx="3785938" cy="2712210"/>
          </a:xfrm>
          <a:prstGeom prst="rect">
            <a:avLst/>
          </a:prstGeom>
        </p:spPr>
      </p:pic>
      <p:sp>
        <p:nvSpPr>
          <p:cNvPr id="8" name="Text Box 8"/>
          <p:cNvSpPr txBox="1">
            <a:spLocks noChangeArrowheads="1"/>
          </p:cNvSpPr>
          <p:nvPr/>
        </p:nvSpPr>
        <p:spPr bwMode="auto">
          <a:xfrm>
            <a:off x="595559" y="6130180"/>
            <a:ext cx="378593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Child and young adult cremation burial (Spong Hill, Norfolk)</a:t>
            </a: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3022" y="2792642"/>
            <a:ext cx="2740152" cy="3378708"/>
          </a:xfrm>
          <a:prstGeom prst="rect">
            <a:avLst/>
          </a:prstGeom>
        </p:spPr>
      </p:pic>
      <p:sp>
        <p:nvSpPr>
          <p:cNvPr id="10" name="Text Box 8"/>
          <p:cNvSpPr txBox="1">
            <a:spLocks noChangeArrowheads="1"/>
          </p:cNvSpPr>
          <p:nvPr/>
        </p:nvSpPr>
        <p:spPr bwMode="auto">
          <a:xfrm>
            <a:off x="5353022" y="6171350"/>
            <a:ext cx="27401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Double child burial (</a:t>
            </a:r>
            <a:r>
              <a:rPr lang="en-GB" altLang="en-US" dirty="0" err="1"/>
              <a:t>Lechlade</a:t>
            </a:r>
            <a:r>
              <a:rPr lang="en-GB" altLang="en-US" dirty="0"/>
              <a:t>, Gloucestershire)</a:t>
            </a: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64697" y="1656717"/>
            <a:ext cx="2858918" cy="4473463"/>
          </a:xfrm>
          <a:prstGeom prst="rect">
            <a:avLst/>
          </a:prstGeom>
        </p:spPr>
      </p:pic>
      <p:sp>
        <p:nvSpPr>
          <p:cNvPr id="12" name="Text Box 8"/>
          <p:cNvSpPr txBox="1">
            <a:spLocks noChangeArrowheads="1"/>
          </p:cNvSpPr>
          <p:nvPr/>
        </p:nvSpPr>
        <p:spPr bwMode="auto">
          <a:xfrm>
            <a:off x="9064697" y="6132140"/>
            <a:ext cx="2858919"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Double burial (</a:t>
            </a:r>
            <a:r>
              <a:rPr lang="en-GB" altLang="en-US" dirty="0" err="1"/>
              <a:t>Lechlade</a:t>
            </a:r>
            <a:r>
              <a:rPr lang="en-GB" altLang="en-US" dirty="0"/>
              <a:t>, Gloucestershire)</a:t>
            </a:r>
          </a:p>
        </p:txBody>
      </p:sp>
    </p:spTree>
    <p:extLst>
      <p:ext uri="{BB962C8B-B14F-4D97-AF65-F5344CB8AC3E}">
        <p14:creationId xmlns:p14="http://schemas.microsoft.com/office/powerpoint/2010/main" val="2538364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469" y="209896"/>
            <a:ext cx="11752385" cy="958119"/>
          </a:xfrm>
        </p:spPr>
        <p:txBody>
          <a:bodyPr>
            <a:normAutofit/>
          </a:bodyPr>
          <a:lstStyle/>
          <a:p>
            <a:r>
              <a:rPr lang="en-GB" b="1" dirty="0">
                <a:latin typeface="+mn-lt"/>
              </a:rPr>
              <a:t>Age specific funerary assemblages</a:t>
            </a:r>
          </a:p>
        </p:txBody>
      </p:sp>
      <p:sp>
        <p:nvSpPr>
          <p:cNvPr id="3" name="Content Placeholder 2"/>
          <p:cNvSpPr>
            <a:spLocks noGrp="1"/>
          </p:cNvSpPr>
          <p:nvPr>
            <p:ph idx="1"/>
          </p:nvPr>
        </p:nvSpPr>
        <p:spPr>
          <a:xfrm>
            <a:off x="251469" y="1083945"/>
            <a:ext cx="6723866" cy="5192839"/>
          </a:xfrm>
        </p:spPr>
        <p:txBody>
          <a:bodyPr>
            <a:normAutofit/>
          </a:bodyPr>
          <a:lstStyle/>
          <a:p>
            <a:pPr lvl="1">
              <a:buFont typeface="Arial" panose="020B0604020202020204" pitchFamily="34" charset="0"/>
              <a:buChar char="•"/>
            </a:pPr>
            <a:r>
              <a:rPr lang="en-GB" dirty="0"/>
              <a:t>Grave assemblages are gender neutral or more closely resemble objects afforded to adult females</a:t>
            </a:r>
          </a:p>
          <a:p>
            <a:pPr lvl="1">
              <a:buFont typeface="Arial" panose="020B0604020202020204" pitchFamily="34" charset="0"/>
              <a:buChar char="•"/>
            </a:pPr>
            <a:r>
              <a:rPr lang="en-GB" dirty="0"/>
              <a:t>Range and number of pyre and grave goods is more limited in juvenile burials</a:t>
            </a:r>
          </a:p>
          <a:p>
            <a:pPr lvl="1">
              <a:buFont typeface="Arial" panose="020B0604020202020204" pitchFamily="34" charset="0"/>
              <a:buChar char="•"/>
            </a:pPr>
            <a:r>
              <a:rPr lang="en-GB" dirty="0"/>
              <a:t>Infants and children buried in shorter urns – analogous to knife length in inhumation burials</a:t>
            </a:r>
          </a:p>
          <a:p>
            <a:pPr lvl="1">
              <a:buFont typeface="Arial" panose="020B0604020202020204" pitchFamily="34" charset="0"/>
              <a:buChar char="•"/>
            </a:pPr>
            <a:r>
              <a:rPr lang="en-GB" dirty="0"/>
              <a:t>Younger individuals less likely to be afforded animal offerings</a:t>
            </a:r>
          </a:p>
        </p:txBody>
      </p:sp>
      <p:pic>
        <p:nvPicPr>
          <p:cNvPr id="14" name="Picture 13"/>
          <p:cNvPicPr>
            <a:picLocks noChangeAspect="1"/>
          </p:cNvPicPr>
          <p:nvPr/>
        </p:nvPicPr>
        <p:blipFill rotWithShape="1">
          <a:blip r:embed="rId3"/>
          <a:srcRect l="27871" t="9375" r="25068" b="20536"/>
          <a:stretch/>
        </p:blipFill>
        <p:spPr>
          <a:xfrm>
            <a:off x="7171567" y="1263108"/>
            <a:ext cx="5020433" cy="4203776"/>
          </a:xfrm>
          <a:prstGeom prst="rect">
            <a:avLst/>
          </a:prstGeom>
        </p:spPr>
      </p:pic>
      <p:sp>
        <p:nvSpPr>
          <p:cNvPr id="15" name="TextBox 14"/>
          <p:cNvSpPr txBox="1"/>
          <p:nvPr/>
        </p:nvSpPr>
        <p:spPr>
          <a:xfrm>
            <a:off x="8363295" y="5466884"/>
            <a:ext cx="3381203" cy="584775"/>
          </a:xfrm>
          <a:prstGeom prst="rect">
            <a:avLst/>
          </a:prstGeom>
          <a:noFill/>
        </p:spPr>
        <p:txBody>
          <a:bodyPr wrap="square" rtlCol="0">
            <a:spAutoFit/>
          </a:bodyPr>
          <a:lstStyle/>
          <a:p>
            <a:pPr algn="ctr"/>
            <a:r>
              <a:rPr lang="en-GB" sz="1600" dirty="0"/>
              <a:t>Height of cinerary urns vs. age </a:t>
            </a:r>
          </a:p>
          <a:p>
            <a:pPr algn="ctr"/>
            <a:r>
              <a:rPr lang="en-GB" sz="1600" dirty="0"/>
              <a:t>(</a:t>
            </a:r>
            <a:r>
              <a:rPr lang="en-GB" sz="1600" dirty="0" err="1"/>
              <a:t>Cleatham</a:t>
            </a:r>
            <a:r>
              <a:rPr lang="en-GB" sz="1600" dirty="0"/>
              <a:t>, Lincolnshire)</a:t>
            </a:r>
          </a:p>
        </p:txBody>
      </p:sp>
      <p:pic>
        <p:nvPicPr>
          <p:cNvPr id="19" name="Picture 8" descr="http://www.loveden.org.uk/_wp_generated/wpe2dda00e_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769" y="3953364"/>
            <a:ext cx="2114576" cy="2114577"/>
          </a:xfrm>
          <a:prstGeom prst="rect">
            <a:avLst/>
          </a:prstGeom>
          <a:noFill/>
          <a:extLst>
            <a:ext uri="{909E8E84-426E-40DD-AFC4-6F175D3DCCD1}">
              <a14:hiddenFill xmlns:a14="http://schemas.microsoft.com/office/drawing/2010/main">
                <a:solidFill>
                  <a:srgbClr val="FFFFFF"/>
                </a:solidFill>
              </a14:hiddenFill>
            </a:ext>
          </a:extLst>
        </p:spPr>
      </p:pic>
      <p:sp>
        <p:nvSpPr>
          <p:cNvPr id="20" name="Text Box 8"/>
          <p:cNvSpPr txBox="1">
            <a:spLocks noChangeArrowheads="1"/>
          </p:cNvSpPr>
          <p:nvPr/>
        </p:nvSpPr>
        <p:spPr bwMode="auto">
          <a:xfrm>
            <a:off x="388942" y="6104167"/>
            <a:ext cx="246823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sz="1600" dirty="0"/>
              <a:t>Pottery cinerary urn (</a:t>
            </a:r>
            <a:r>
              <a:rPr lang="en-GB" altLang="en-US" sz="1600" dirty="0" err="1"/>
              <a:t>Loveden</a:t>
            </a:r>
            <a:r>
              <a:rPr lang="en-GB" altLang="en-US" sz="1600" dirty="0"/>
              <a:t> Hill, Lincolnshire)</a:t>
            </a:r>
          </a:p>
        </p:txBody>
      </p:sp>
      <p:pic>
        <p:nvPicPr>
          <p:cNvPr id="12" name="Picture 1" descr="MT84FT goat ulna"/>
          <p:cNvPicPr>
            <a:picLocks noChangeAspect="1" noChangeArrowheads="1"/>
          </p:cNvPicPr>
          <p:nvPr/>
        </p:nvPicPr>
        <p:blipFill rotWithShape="1">
          <a:blip r:embed="rId5">
            <a:extLst>
              <a:ext uri="{28A0092B-C50C-407E-A947-70E740481C1C}">
                <a14:useLocalDpi xmlns:a14="http://schemas.microsoft.com/office/drawing/2010/main" val="0"/>
              </a:ext>
            </a:extLst>
          </a:blip>
          <a:srcRect l="15278" t="18726" r="7634" b="5982"/>
          <a:stretch/>
        </p:blipFill>
        <p:spPr bwMode="auto">
          <a:xfrm>
            <a:off x="7714717" y="1335287"/>
            <a:ext cx="4166044" cy="2707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8"/>
          <p:cNvSpPr txBox="1">
            <a:spLocks noChangeArrowheads="1"/>
          </p:cNvSpPr>
          <p:nvPr/>
        </p:nvSpPr>
        <p:spPr bwMode="auto">
          <a:xfrm>
            <a:off x="8146937" y="4043218"/>
            <a:ext cx="330160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Cremated animal bone (Cleatham, Lincolnshire)</a:t>
            </a:r>
            <a:endParaRPr lang="en-GB" altLang="en-US" sz="1200" dirty="0"/>
          </a:p>
        </p:txBody>
      </p:sp>
      <p:pic>
        <p:nvPicPr>
          <p:cNvPr id="18" name="Picture 4" descr="Knif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0435" y="3953364"/>
            <a:ext cx="3890822" cy="2114577"/>
          </a:xfrm>
          <a:prstGeom prst="rect">
            <a:avLst/>
          </a:prstGeom>
          <a:noFill/>
          <a:extLst>
            <a:ext uri="{909E8E84-426E-40DD-AFC4-6F175D3DCCD1}">
              <a14:hiddenFill xmlns:a14="http://schemas.microsoft.com/office/drawing/2010/main">
                <a:solidFill>
                  <a:srgbClr val="FFFFFF"/>
                </a:solidFill>
              </a14:hiddenFill>
            </a:ext>
          </a:extLst>
        </p:spPr>
      </p:pic>
      <p:sp>
        <p:nvSpPr>
          <p:cNvPr id="22" name="Content Placeholder 2"/>
          <p:cNvSpPr txBox="1">
            <a:spLocks/>
          </p:cNvSpPr>
          <p:nvPr/>
        </p:nvSpPr>
        <p:spPr>
          <a:xfrm>
            <a:off x="2994645" y="6151018"/>
            <a:ext cx="4118163" cy="53792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GB" sz="1600" dirty="0"/>
              <a:t>A knife found in a child’s inhumation burial from Abingdon (Oxfordshire)</a:t>
            </a:r>
          </a:p>
        </p:txBody>
      </p:sp>
    </p:spTree>
    <p:extLst>
      <p:ext uri="{BB962C8B-B14F-4D97-AF65-F5344CB8AC3E}">
        <p14:creationId xmlns:p14="http://schemas.microsoft.com/office/powerpoint/2010/main" val="1430259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5"/>
                                        </p:tgtEl>
                                        <p:attrNameLst>
                                          <p:attrName>style.visibility</p:attrName>
                                        </p:attrNameLst>
                                      </p:cBhvr>
                                      <p:to>
                                        <p:strVal val="hidden"/>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5" grpId="1"/>
      <p:bldP spid="20" grpId="0"/>
      <p:bldP spid="13" grpId="0"/>
      <p:bldP spid="2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6" descr="C:\Users\Kirsty\Pictures\EMASS 2012 images\001.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974214" y="3082691"/>
            <a:ext cx="3899525" cy="30377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C:\Users\Kirsty\Pictures\EMASS 2012 images\Grave 49 Worthy Park.jp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959108" y="1438819"/>
            <a:ext cx="2441057" cy="46862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p:cNvCxnSpPr>
            <a:stCxn id="11" idx="1"/>
          </p:cNvCxnSpPr>
          <p:nvPr/>
        </p:nvCxnSpPr>
        <p:spPr>
          <a:xfrm flipH="1">
            <a:off x="9566650" y="1748297"/>
            <a:ext cx="1060815" cy="5007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H="1" flipV="1">
            <a:off x="9404313" y="2135915"/>
            <a:ext cx="1090022" cy="5115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9119322" y="3536364"/>
            <a:ext cx="1375013" cy="938506"/>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13" idx="1"/>
          </p:cNvCxnSpPr>
          <p:nvPr/>
        </p:nvCxnSpPr>
        <p:spPr>
          <a:xfrm flipH="1" flipV="1">
            <a:off x="9404313" y="3091599"/>
            <a:ext cx="1075522" cy="5326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7"/>
          <p:cNvSpPr txBox="1">
            <a:spLocks noChangeArrowheads="1"/>
          </p:cNvSpPr>
          <p:nvPr/>
        </p:nvSpPr>
        <p:spPr bwMode="auto">
          <a:xfrm>
            <a:off x="10627465" y="1548242"/>
            <a:ext cx="1389011"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Spearhead</a:t>
            </a:r>
          </a:p>
        </p:txBody>
      </p:sp>
      <p:sp>
        <p:nvSpPr>
          <p:cNvPr id="12" name="TextBox 18"/>
          <p:cNvSpPr txBox="1">
            <a:spLocks noChangeArrowheads="1"/>
          </p:cNvSpPr>
          <p:nvPr/>
        </p:nvSpPr>
        <p:spPr bwMode="auto">
          <a:xfrm>
            <a:off x="10494576" y="2490494"/>
            <a:ext cx="104471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Bucket</a:t>
            </a:r>
            <a:endParaRPr lang="en-GB" sz="1600" dirty="0">
              <a:latin typeface="+mn-lt"/>
            </a:endParaRPr>
          </a:p>
        </p:txBody>
      </p:sp>
      <p:sp>
        <p:nvSpPr>
          <p:cNvPr id="13" name="TextBox 19"/>
          <p:cNvSpPr txBox="1">
            <a:spLocks noChangeArrowheads="1"/>
          </p:cNvSpPr>
          <p:nvPr/>
        </p:nvSpPr>
        <p:spPr bwMode="auto">
          <a:xfrm>
            <a:off x="10479835" y="3424144"/>
            <a:ext cx="72913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err="1">
                <a:latin typeface="+mn-lt"/>
              </a:rPr>
              <a:t>Seax</a:t>
            </a:r>
            <a:endParaRPr lang="en-GB" sz="2000" dirty="0">
              <a:latin typeface="+mn-lt"/>
            </a:endParaRPr>
          </a:p>
        </p:txBody>
      </p:sp>
      <p:sp>
        <p:nvSpPr>
          <p:cNvPr id="14" name="TextBox 20"/>
          <p:cNvSpPr txBox="1">
            <a:spLocks noChangeArrowheads="1"/>
          </p:cNvSpPr>
          <p:nvPr/>
        </p:nvSpPr>
        <p:spPr bwMode="auto">
          <a:xfrm>
            <a:off x="10479835" y="4285916"/>
            <a:ext cx="1005698"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Shield</a:t>
            </a:r>
            <a:endParaRPr lang="en-GB" sz="1600" dirty="0">
              <a:latin typeface="+mn-lt"/>
            </a:endParaRPr>
          </a:p>
        </p:txBody>
      </p:sp>
      <p:cxnSp>
        <p:nvCxnSpPr>
          <p:cNvPr id="16" name="Straight Arrow Connector 15"/>
          <p:cNvCxnSpPr>
            <a:stCxn id="17" idx="3"/>
          </p:cNvCxnSpPr>
          <p:nvPr/>
        </p:nvCxnSpPr>
        <p:spPr>
          <a:xfrm flipV="1">
            <a:off x="2775035" y="5147114"/>
            <a:ext cx="2148493" cy="5643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7" name="TextBox 26"/>
          <p:cNvSpPr txBox="1">
            <a:spLocks noChangeArrowheads="1"/>
          </p:cNvSpPr>
          <p:nvPr/>
        </p:nvSpPr>
        <p:spPr bwMode="auto">
          <a:xfrm>
            <a:off x="1965410" y="5511384"/>
            <a:ext cx="80962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Beads</a:t>
            </a:r>
          </a:p>
        </p:txBody>
      </p:sp>
      <p:cxnSp>
        <p:nvCxnSpPr>
          <p:cNvPr id="18" name="Straight Arrow Connector 17"/>
          <p:cNvCxnSpPr/>
          <p:nvPr/>
        </p:nvCxnSpPr>
        <p:spPr>
          <a:xfrm>
            <a:off x="2672218" y="4142691"/>
            <a:ext cx="1845298" cy="4935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9" name="TextBox 31"/>
          <p:cNvSpPr txBox="1">
            <a:spLocks noChangeArrowheads="1"/>
          </p:cNvSpPr>
          <p:nvPr/>
        </p:nvSpPr>
        <p:spPr bwMode="auto">
          <a:xfrm>
            <a:off x="1414402" y="3647701"/>
            <a:ext cx="148014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Saucer brooches</a:t>
            </a:r>
          </a:p>
        </p:txBody>
      </p:sp>
      <p:cxnSp>
        <p:nvCxnSpPr>
          <p:cNvPr id="20" name="Straight Arrow Connector 19"/>
          <p:cNvCxnSpPr/>
          <p:nvPr/>
        </p:nvCxnSpPr>
        <p:spPr>
          <a:xfrm flipV="1">
            <a:off x="4052951" y="3890627"/>
            <a:ext cx="482645" cy="62621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1" name="TextBox 37"/>
          <p:cNvSpPr txBox="1">
            <a:spLocks noChangeArrowheads="1"/>
          </p:cNvSpPr>
          <p:nvPr/>
        </p:nvSpPr>
        <p:spPr bwMode="auto">
          <a:xfrm>
            <a:off x="4576718" y="2444096"/>
            <a:ext cx="21023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sz="2000" dirty="0">
                <a:latin typeface="+mn-lt"/>
              </a:rPr>
              <a:t>Square-headed brooch</a:t>
            </a:r>
          </a:p>
        </p:txBody>
      </p:sp>
      <p:cxnSp>
        <p:nvCxnSpPr>
          <p:cNvPr id="22" name="Straight Arrow Connector 21"/>
          <p:cNvCxnSpPr/>
          <p:nvPr/>
        </p:nvCxnSpPr>
        <p:spPr>
          <a:xfrm flipH="1">
            <a:off x="4853643" y="2988722"/>
            <a:ext cx="298929" cy="83553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itle 1"/>
          <p:cNvSpPr>
            <a:spLocks noGrp="1"/>
          </p:cNvSpPr>
          <p:nvPr>
            <p:ph type="title"/>
          </p:nvPr>
        </p:nvSpPr>
        <p:spPr>
          <a:xfrm>
            <a:off x="0" y="50960"/>
            <a:ext cx="12192000" cy="1137446"/>
          </a:xfrm>
        </p:spPr>
        <p:txBody>
          <a:bodyPr/>
          <a:lstStyle/>
          <a:p>
            <a:pPr algn="ctr"/>
            <a:r>
              <a:rPr lang="en-GB" b="1" dirty="0">
                <a:latin typeface="+mn-lt"/>
              </a:rPr>
              <a:t>Gender oriented grave provisions: inhumation</a:t>
            </a:r>
          </a:p>
        </p:txBody>
      </p:sp>
      <p:sp>
        <p:nvSpPr>
          <p:cNvPr id="23" name="TextBox 22"/>
          <p:cNvSpPr txBox="1"/>
          <p:nvPr/>
        </p:nvSpPr>
        <p:spPr>
          <a:xfrm>
            <a:off x="7506853" y="6104578"/>
            <a:ext cx="3526426" cy="369332"/>
          </a:xfrm>
          <a:prstGeom prst="rect">
            <a:avLst/>
          </a:prstGeom>
          <a:noFill/>
        </p:spPr>
        <p:txBody>
          <a:bodyPr wrap="square" rtlCol="0">
            <a:spAutoFit/>
          </a:bodyPr>
          <a:lstStyle/>
          <a:p>
            <a:pPr algn="ctr"/>
            <a:r>
              <a:rPr lang="en-GB" dirty="0"/>
              <a:t>Grave 49, Worthy Park, Hampshire</a:t>
            </a:r>
          </a:p>
        </p:txBody>
      </p:sp>
      <p:sp>
        <p:nvSpPr>
          <p:cNvPr id="39" name="TextBox 38"/>
          <p:cNvSpPr txBox="1"/>
          <p:nvPr/>
        </p:nvSpPr>
        <p:spPr>
          <a:xfrm>
            <a:off x="2974214" y="6110955"/>
            <a:ext cx="3899525" cy="369332"/>
          </a:xfrm>
          <a:prstGeom prst="rect">
            <a:avLst/>
          </a:prstGeom>
          <a:noFill/>
        </p:spPr>
        <p:txBody>
          <a:bodyPr wrap="square" rtlCol="0">
            <a:spAutoFit/>
          </a:bodyPr>
          <a:lstStyle/>
          <a:p>
            <a:pPr algn="ctr"/>
            <a:r>
              <a:rPr lang="en-GB" dirty="0"/>
              <a:t>Grave 102, </a:t>
            </a:r>
            <a:r>
              <a:rPr lang="en-GB" dirty="0" err="1"/>
              <a:t>Berinsfield</a:t>
            </a:r>
            <a:r>
              <a:rPr lang="en-GB" dirty="0"/>
              <a:t>, Oxfordshire</a:t>
            </a:r>
          </a:p>
        </p:txBody>
      </p:sp>
      <p:pic>
        <p:nvPicPr>
          <p:cNvPr id="41" name="Picture 2" descr="http://history.furman.edu/webimages/images/53%20Sutton%20Hoo,%20horse%20burial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67158" y="3091599"/>
            <a:ext cx="4681855" cy="3012979"/>
          </a:xfrm>
          <a:prstGeom prst="rect">
            <a:avLst/>
          </a:prstGeom>
          <a:noFill/>
          <a:extLst>
            <a:ext uri="{909E8E84-426E-40DD-AFC4-6F175D3DCCD1}">
              <a14:hiddenFill xmlns:a14="http://schemas.microsoft.com/office/drawing/2010/main">
                <a:solidFill>
                  <a:srgbClr val="FFFFFF"/>
                </a:solidFill>
              </a14:hiddenFill>
            </a:ext>
          </a:extLst>
        </p:spPr>
      </p:pic>
      <p:sp>
        <p:nvSpPr>
          <p:cNvPr id="42" name="Content Placeholder 2"/>
          <p:cNvSpPr>
            <a:spLocks noGrp="1"/>
          </p:cNvSpPr>
          <p:nvPr>
            <p:ph idx="1"/>
          </p:nvPr>
        </p:nvSpPr>
        <p:spPr>
          <a:xfrm>
            <a:off x="216113" y="1309480"/>
            <a:ext cx="7515695" cy="1195522"/>
          </a:xfrm>
        </p:spPr>
        <p:txBody>
          <a:bodyPr>
            <a:noAutofit/>
          </a:bodyPr>
          <a:lstStyle/>
          <a:p>
            <a:pPr>
              <a:buFont typeface="Arial" panose="020B0604020202020204" pitchFamily="34" charset="0"/>
              <a:buChar char="•"/>
            </a:pPr>
            <a:r>
              <a:rPr lang="en-GB" dirty="0"/>
              <a:t> Distinctive male and female grave assemblages</a:t>
            </a:r>
          </a:p>
          <a:p>
            <a:pPr>
              <a:buFont typeface="Arial" panose="020B0604020202020204" pitchFamily="34" charset="0"/>
              <a:buChar char="•"/>
            </a:pPr>
            <a:r>
              <a:rPr lang="en-GB" dirty="0"/>
              <a:t> Horses more commonly found with males of higher social standing</a:t>
            </a:r>
          </a:p>
        </p:txBody>
      </p:sp>
      <p:sp>
        <p:nvSpPr>
          <p:cNvPr id="43" name="TextBox 42"/>
          <p:cNvSpPr txBox="1"/>
          <p:nvPr/>
        </p:nvSpPr>
        <p:spPr>
          <a:xfrm>
            <a:off x="1508353" y="6104578"/>
            <a:ext cx="4681855" cy="369332"/>
          </a:xfrm>
          <a:prstGeom prst="rect">
            <a:avLst/>
          </a:prstGeom>
          <a:noFill/>
        </p:spPr>
        <p:txBody>
          <a:bodyPr wrap="square" rtlCol="0">
            <a:spAutoFit/>
          </a:bodyPr>
          <a:lstStyle/>
          <a:p>
            <a:pPr algn="ctr"/>
            <a:r>
              <a:rPr lang="en-GB" dirty="0"/>
              <a:t>Horse burial, Sutton </a:t>
            </a:r>
            <a:r>
              <a:rPr lang="en-GB" dirty="0" err="1"/>
              <a:t>Hoo</a:t>
            </a:r>
            <a:endParaRPr lang="en-GB" dirty="0"/>
          </a:p>
        </p:txBody>
      </p:sp>
    </p:spTree>
    <p:extLst>
      <p:ext uri="{BB962C8B-B14F-4D97-AF65-F5344CB8AC3E}">
        <p14:creationId xmlns:p14="http://schemas.microsoft.com/office/powerpoint/2010/main" val="3992146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par>
                                <p:cTn id="11" presetID="10" presetClass="exit" presetSubtype="0" fill="hold" nodeType="withEffect">
                                  <p:stCondLst>
                                    <p:cond delay="0"/>
                                  </p:stCondLst>
                                  <p:childTnLst>
                                    <p:animEffect transition="out" filter="fade">
                                      <p:cBhvr>
                                        <p:cTn id="12" dur="500"/>
                                        <p:tgtEl>
                                          <p:spTgt spid="29"/>
                                        </p:tgtEl>
                                      </p:cBhvr>
                                    </p:animEffect>
                                    <p:set>
                                      <p:cBhvr>
                                        <p:cTn id="13" dur="1" fill="hold">
                                          <p:stCondLst>
                                            <p:cond delay="499"/>
                                          </p:stCondLst>
                                        </p:cTn>
                                        <p:tgtEl>
                                          <p:spTgt spid="2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20"/>
                                        </p:tgtEl>
                                      </p:cBhvr>
                                    </p:animEffect>
                                    <p:set>
                                      <p:cBhvr>
                                        <p:cTn id="16" dur="1" fill="hold">
                                          <p:stCondLst>
                                            <p:cond delay="499"/>
                                          </p:stCondLst>
                                        </p:cTn>
                                        <p:tgtEl>
                                          <p:spTgt spid="20"/>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19"/>
                                        </p:tgtEl>
                                      </p:cBhvr>
                                    </p:animEffect>
                                    <p:set>
                                      <p:cBhvr>
                                        <p:cTn id="22" dur="1" fill="hold">
                                          <p:stCondLst>
                                            <p:cond delay="499"/>
                                          </p:stCondLst>
                                        </p:cTn>
                                        <p:tgtEl>
                                          <p:spTgt spid="19"/>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6"/>
                                        </p:tgtEl>
                                      </p:cBhvr>
                                    </p:animEffect>
                                    <p:set>
                                      <p:cBhvr>
                                        <p:cTn id="31" dur="1" fill="hold">
                                          <p:stCondLst>
                                            <p:cond delay="499"/>
                                          </p:stCondLst>
                                        </p:cTn>
                                        <p:tgtEl>
                                          <p:spTgt spid="16"/>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500"/>
                                        <p:tgtEl>
                                          <p:spTgt spid="17"/>
                                        </p:tgtEl>
                                      </p:cBhvr>
                                    </p:animEffect>
                                    <p:set>
                                      <p:cBhvr>
                                        <p:cTn id="34" dur="1" fill="hold">
                                          <p:stCondLst>
                                            <p:cond delay="499"/>
                                          </p:stCondLst>
                                        </p:cTn>
                                        <p:tgtEl>
                                          <p:spTgt spid="17"/>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500"/>
                                        <p:tgtEl>
                                          <p:spTgt spid="39"/>
                                        </p:tgtEl>
                                      </p:cBhvr>
                                    </p:animEffect>
                                    <p:set>
                                      <p:cBhvr>
                                        <p:cTn id="37" dur="1" fill="hold">
                                          <p:stCondLst>
                                            <p:cond delay="499"/>
                                          </p:stCondLst>
                                        </p:cTn>
                                        <p:tgtEl>
                                          <p:spTgt spid="39"/>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500"/>
                                        <p:tgtEl>
                                          <p:spTgt spid="18"/>
                                        </p:tgtEl>
                                      </p:cBhvr>
                                    </p:animEffect>
                                    <p:set>
                                      <p:cBhvr>
                                        <p:cTn id="40" dur="1" fill="hold">
                                          <p:stCondLst>
                                            <p:cond delay="4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1" grpId="0"/>
      <p:bldP spid="39" grpId="0"/>
      <p:bldP spid="4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93936" y="1146340"/>
            <a:ext cx="11081883" cy="1800313"/>
          </a:xfrm>
        </p:spPr>
        <p:txBody>
          <a:bodyPr>
            <a:normAutofit/>
          </a:bodyPr>
          <a:lstStyle/>
          <a:p>
            <a:pPr>
              <a:buFont typeface="Arial" panose="020B0604020202020204" pitchFamily="34" charset="0"/>
              <a:buChar char="•"/>
            </a:pPr>
            <a:r>
              <a:rPr lang="en-GB" sz="2400" dirty="0"/>
              <a:t> Dichotomous grave assemblages largely absent – female identity displayed clearer than that of their male counterparts</a:t>
            </a:r>
          </a:p>
          <a:p>
            <a:pPr>
              <a:buFont typeface="Arial" panose="020B0604020202020204" pitchFamily="34" charset="0"/>
              <a:buChar char="•"/>
            </a:pPr>
            <a:r>
              <a:rPr lang="en-GB" sz="2400" dirty="0"/>
              <a:t> Males and females were equally likely to be afforded animal offerings</a:t>
            </a:r>
          </a:p>
          <a:p>
            <a:pPr>
              <a:buFont typeface="Arial" panose="020B0604020202020204" pitchFamily="34" charset="0"/>
              <a:buChar char="•"/>
            </a:pPr>
            <a:r>
              <a:rPr lang="en-GB" sz="2400" dirty="0"/>
              <a:t> Associations between sex and cinerary urn dimensions are infrequent and weak</a:t>
            </a:r>
          </a:p>
        </p:txBody>
      </p:sp>
      <p:pic>
        <p:nvPicPr>
          <p:cNvPr id="6" name="Picture 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8262" y="3009687"/>
            <a:ext cx="1295422" cy="2918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http://1.bp.blogspot.com/_Bir3bs__J2E/SEltmKeFUsI/AAAAAAAAWpc/OlZXn9198bo/s400/Pinzas+encontradas+en+el+yacimiento+probablemente+perteneci%C3%B3+a+un+hombr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22431" y="3291114"/>
            <a:ext cx="3503363" cy="2461113"/>
          </a:xfrm>
          <a:prstGeom prst="rect">
            <a:avLst/>
          </a:prstGeom>
          <a:noFill/>
          <a:extLst>
            <a:ext uri="{909E8E84-426E-40DD-AFC4-6F175D3DCCD1}">
              <a14:hiddenFill xmlns:a14="http://schemas.microsoft.com/office/drawing/2010/main">
                <a:solidFill>
                  <a:srgbClr val="FFFFFF"/>
                </a:solidFill>
              </a14:hiddenFill>
            </a:ext>
          </a:extLst>
        </p:spPr>
      </p:pic>
      <p:sp>
        <p:nvSpPr>
          <p:cNvPr id="12" name="Text Box 8"/>
          <p:cNvSpPr txBox="1">
            <a:spLocks noChangeArrowheads="1"/>
          </p:cNvSpPr>
          <p:nvPr/>
        </p:nvSpPr>
        <p:spPr bwMode="auto">
          <a:xfrm>
            <a:off x="166920" y="6007759"/>
            <a:ext cx="3198105"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Heat-damaged small-long brooch from Spong Hill (Norfolk)</a:t>
            </a:r>
          </a:p>
        </p:txBody>
      </p:sp>
      <p:sp>
        <p:nvSpPr>
          <p:cNvPr id="13" name="Text Box 8"/>
          <p:cNvSpPr txBox="1">
            <a:spLocks noChangeArrowheads="1"/>
          </p:cNvSpPr>
          <p:nvPr/>
        </p:nvSpPr>
        <p:spPr bwMode="auto">
          <a:xfrm>
            <a:off x="4027205" y="6012691"/>
            <a:ext cx="2683295"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Copper-alloy tweezers from Spong Hill (Norfolk)</a:t>
            </a:r>
          </a:p>
          <a:p>
            <a:pPr algn="ctr"/>
            <a:endParaRPr lang="en-GB" altLang="en-US" sz="1200" dirty="0"/>
          </a:p>
        </p:txBody>
      </p:sp>
      <p:sp>
        <p:nvSpPr>
          <p:cNvPr id="14" name="Text Box 8"/>
          <p:cNvSpPr txBox="1">
            <a:spLocks noChangeArrowheads="1"/>
          </p:cNvSpPr>
          <p:nvPr/>
        </p:nvSpPr>
        <p:spPr bwMode="auto">
          <a:xfrm>
            <a:off x="8010624" y="6007759"/>
            <a:ext cx="3940552"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GB" altLang="en-US" dirty="0"/>
              <a:t>Pottery cinerary urn from Cleatham (Lincolnshire)</a:t>
            </a:r>
          </a:p>
        </p:txBody>
      </p:sp>
      <p:sp>
        <p:nvSpPr>
          <p:cNvPr id="16" name="Title 1"/>
          <p:cNvSpPr>
            <a:spLocks noGrp="1"/>
          </p:cNvSpPr>
          <p:nvPr>
            <p:ph type="title"/>
          </p:nvPr>
        </p:nvSpPr>
        <p:spPr>
          <a:xfrm>
            <a:off x="369276" y="50960"/>
            <a:ext cx="11822723" cy="1137446"/>
          </a:xfrm>
        </p:spPr>
        <p:txBody>
          <a:bodyPr/>
          <a:lstStyle/>
          <a:p>
            <a:r>
              <a:rPr lang="en-GB" b="1" dirty="0">
                <a:latin typeface="+mn-lt"/>
              </a:rPr>
              <a:t>Gender oriented grave provisions: cremation</a:t>
            </a:r>
          </a:p>
        </p:txBody>
      </p:sp>
      <p:pic>
        <p:nvPicPr>
          <p:cNvPr id="10242" name="Picture 2" descr="Image result for anglo-saxon cremation objec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98302" y="3104178"/>
            <a:ext cx="3765195" cy="28238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3764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latin typeface="+mn-lt"/>
              </a:rPr>
              <a:t>Lecture outline</a:t>
            </a:r>
          </a:p>
        </p:txBody>
      </p:sp>
      <p:sp>
        <p:nvSpPr>
          <p:cNvPr id="3" name="Content Placeholder 2"/>
          <p:cNvSpPr>
            <a:spLocks noGrp="1"/>
          </p:cNvSpPr>
          <p:nvPr>
            <p:ph idx="1"/>
          </p:nvPr>
        </p:nvSpPr>
        <p:spPr>
          <a:xfrm>
            <a:off x="676274" y="2305183"/>
            <a:ext cx="10753725" cy="3325091"/>
          </a:xfrm>
        </p:spPr>
        <p:txBody>
          <a:bodyPr>
            <a:normAutofit/>
          </a:bodyPr>
          <a:lstStyle/>
          <a:p>
            <a:pPr>
              <a:lnSpc>
                <a:spcPct val="150000"/>
              </a:lnSpc>
              <a:buFont typeface="Arial" panose="020B0604020202020204" pitchFamily="34" charset="0"/>
              <a:buChar char="•"/>
            </a:pPr>
            <a:r>
              <a:rPr lang="en-GB" sz="2800" dirty="0"/>
              <a:t> By the end of the lecture you should understand:</a:t>
            </a:r>
          </a:p>
          <a:p>
            <a:pPr marL="541338" lvl="1" indent="-361950">
              <a:lnSpc>
                <a:spcPct val="150000"/>
              </a:lnSpc>
              <a:buFont typeface="Courier New" panose="02070309020205020404" pitchFamily="49" charset="0"/>
              <a:buChar char="o"/>
            </a:pPr>
            <a:r>
              <a:rPr lang="en-GB" dirty="0"/>
              <a:t>What information can be extracted from cremated remains;</a:t>
            </a:r>
          </a:p>
          <a:p>
            <a:pPr marL="541338" lvl="1" indent="-361950">
              <a:lnSpc>
                <a:spcPct val="150000"/>
              </a:lnSpc>
              <a:buFont typeface="Courier New" panose="02070309020205020404" pitchFamily="49" charset="0"/>
              <a:buChar char="o"/>
            </a:pPr>
            <a:r>
              <a:rPr lang="en-GB" dirty="0"/>
              <a:t>How they can inform our understanding of the past;</a:t>
            </a:r>
          </a:p>
          <a:p>
            <a:pPr marL="541338" lvl="1" indent="-361950">
              <a:lnSpc>
                <a:spcPct val="150000"/>
              </a:lnSpc>
              <a:buFont typeface="Courier New" panose="02070309020205020404" pitchFamily="49" charset="0"/>
              <a:buChar char="o"/>
            </a:pPr>
            <a:r>
              <a:rPr lang="en-GB" dirty="0"/>
              <a:t>Why the study of cremation in the past is important in archaeology;</a:t>
            </a:r>
          </a:p>
          <a:p>
            <a:pPr marL="541338" lvl="1" indent="-361950">
              <a:lnSpc>
                <a:spcPct val="150000"/>
              </a:lnSpc>
              <a:buFont typeface="Courier New" panose="02070309020205020404" pitchFamily="49" charset="0"/>
              <a:buChar char="o"/>
            </a:pPr>
            <a:r>
              <a:rPr lang="en-GB" dirty="0"/>
              <a:t>A more in-depth understanding of Anglo-Saxon funerary rites.</a:t>
            </a:r>
          </a:p>
        </p:txBody>
      </p:sp>
    </p:spTree>
    <p:extLst>
      <p:ext uri="{BB962C8B-B14F-4D97-AF65-F5344CB8AC3E}">
        <p14:creationId xmlns:p14="http://schemas.microsoft.com/office/powerpoint/2010/main" val="404328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9161" y="3780541"/>
            <a:ext cx="5063203" cy="3028378"/>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19161" y="1138864"/>
            <a:ext cx="5063203" cy="2552398"/>
          </a:xfrm>
          <a:prstGeom prst="rect">
            <a:avLst/>
          </a:prstGeom>
        </p:spPr>
      </p:pic>
      <p:sp>
        <p:nvSpPr>
          <p:cNvPr id="24" name="Title 1"/>
          <p:cNvSpPr>
            <a:spLocks noGrp="1"/>
          </p:cNvSpPr>
          <p:nvPr>
            <p:ph type="title"/>
          </p:nvPr>
        </p:nvSpPr>
        <p:spPr>
          <a:xfrm>
            <a:off x="196294" y="147195"/>
            <a:ext cx="11752385" cy="1137446"/>
          </a:xfrm>
        </p:spPr>
        <p:txBody>
          <a:bodyPr/>
          <a:lstStyle/>
          <a:p>
            <a:r>
              <a:rPr lang="en-GB" b="1" dirty="0">
                <a:latin typeface="+mn-lt"/>
              </a:rPr>
              <a:t>Spatial distribution of burials: age</a:t>
            </a:r>
          </a:p>
        </p:txBody>
      </p:sp>
      <p:sp>
        <p:nvSpPr>
          <p:cNvPr id="42" name="Content Placeholder 2"/>
          <p:cNvSpPr>
            <a:spLocks noGrp="1"/>
          </p:cNvSpPr>
          <p:nvPr>
            <p:ph idx="1"/>
          </p:nvPr>
        </p:nvSpPr>
        <p:spPr>
          <a:xfrm>
            <a:off x="196294" y="1445715"/>
            <a:ext cx="6722868" cy="1985748"/>
          </a:xfrm>
        </p:spPr>
        <p:txBody>
          <a:bodyPr>
            <a:noAutofit/>
          </a:bodyPr>
          <a:lstStyle/>
          <a:p>
            <a:pPr>
              <a:lnSpc>
                <a:spcPct val="100000"/>
              </a:lnSpc>
              <a:spcBef>
                <a:spcPts val="600"/>
              </a:spcBef>
              <a:buFont typeface="Arial" panose="020B0604020202020204" pitchFamily="34" charset="0"/>
              <a:buChar char="•"/>
            </a:pPr>
            <a:r>
              <a:rPr lang="en-GB" dirty="0"/>
              <a:t> Under-representation of children at cemetery sites – buried elsewhere?</a:t>
            </a:r>
          </a:p>
          <a:p>
            <a:pPr>
              <a:lnSpc>
                <a:spcPct val="100000"/>
              </a:lnSpc>
              <a:spcBef>
                <a:spcPts val="600"/>
              </a:spcBef>
              <a:buFont typeface="Arial" panose="020B0604020202020204" pitchFamily="34" charset="0"/>
              <a:buChar char="•"/>
            </a:pPr>
            <a:r>
              <a:rPr lang="en-GB" dirty="0"/>
              <a:t> Lack of segregation and multi-focal nature of early Anglo-Saxon cemeteries suggest the dead were buried in household plots</a:t>
            </a:r>
          </a:p>
          <a:p>
            <a:pPr>
              <a:lnSpc>
                <a:spcPct val="100000"/>
              </a:lnSpc>
              <a:spcBef>
                <a:spcPts val="600"/>
              </a:spcBef>
              <a:buFont typeface="Arial" panose="020B0604020202020204" pitchFamily="34" charset="0"/>
              <a:buChar char="•"/>
            </a:pPr>
            <a:endParaRPr lang="en-GB" dirty="0"/>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19160" y="1396937"/>
            <a:ext cx="5063203" cy="5202620"/>
          </a:xfrm>
          <a:prstGeom prst="rect">
            <a:avLst/>
          </a:prstGeom>
        </p:spPr>
      </p:pic>
      <p:sp>
        <p:nvSpPr>
          <p:cNvPr id="11" name="TextBox 17"/>
          <p:cNvSpPr txBox="1">
            <a:spLocks noChangeArrowheads="1"/>
          </p:cNvSpPr>
          <p:nvPr/>
        </p:nvSpPr>
        <p:spPr bwMode="auto">
          <a:xfrm>
            <a:off x="9326880" y="292971"/>
            <a:ext cx="2655485" cy="1050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dirty="0">
                <a:latin typeface="+mn-lt"/>
              </a:rPr>
              <a:t>Clusters of infant and child burials at Cleatham (Lincolnshire)</a:t>
            </a:r>
          </a:p>
        </p:txBody>
      </p:sp>
      <p:cxnSp>
        <p:nvCxnSpPr>
          <p:cNvPr id="12" name="Straight Arrow Connector 11"/>
          <p:cNvCxnSpPr/>
          <p:nvPr/>
        </p:nvCxnSpPr>
        <p:spPr>
          <a:xfrm flipH="1">
            <a:off x="10614991" y="1188406"/>
            <a:ext cx="159026" cy="178421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cxnSp>
        <p:nvCxnSpPr>
          <p:cNvPr id="17" name="Straight Arrow Connector 16"/>
          <p:cNvCxnSpPr/>
          <p:nvPr/>
        </p:nvCxnSpPr>
        <p:spPr>
          <a:xfrm>
            <a:off x="10756204" y="1343077"/>
            <a:ext cx="161079" cy="491372"/>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pic>
        <p:nvPicPr>
          <p:cNvPr id="2050" name="Picture 2" descr="http://www.millennia.f2s.com/mar07-4.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6099" y="3691262"/>
            <a:ext cx="4542147" cy="2854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218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2">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0" presetClass="exit" presetSubtype="0" fill="hold" nodeType="withEffect">
                                  <p:stCondLst>
                                    <p:cond delay="0"/>
                                  </p:stCondLst>
                                  <p:childTnLst>
                                    <p:animEffect transition="out" filter="fade">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5562" y="172620"/>
            <a:ext cx="11596438" cy="1325563"/>
          </a:xfrm>
        </p:spPr>
        <p:txBody>
          <a:bodyPr/>
          <a:lstStyle/>
          <a:p>
            <a:r>
              <a:rPr lang="en-GB" b="1" dirty="0">
                <a:latin typeface="+mn-lt"/>
              </a:rPr>
              <a:t>Spatial distribution of burials: sex</a:t>
            </a:r>
          </a:p>
        </p:txBody>
      </p:sp>
      <p:sp>
        <p:nvSpPr>
          <p:cNvPr id="3" name="Content Placeholder 2"/>
          <p:cNvSpPr>
            <a:spLocks noGrp="1"/>
          </p:cNvSpPr>
          <p:nvPr>
            <p:ph idx="1"/>
          </p:nvPr>
        </p:nvSpPr>
        <p:spPr>
          <a:xfrm>
            <a:off x="342206" y="1353039"/>
            <a:ext cx="11105657" cy="1511897"/>
          </a:xfrm>
        </p:spPr>
        <p:txBody>
          <a:bodyPr>
            <a:normAutofit/>
          </a:bodyPr>
          <a:lstStyle/>
          <a:p>
            <a:pPr>
              <a:lnSpc>
                <a:spcPct val="100000"/>
              </a:lnSpc>
              <a:spcBef>
                <a:spcPts val="0"/>
              </a:spcBef>
              <a:buFont typeface="Arial" panose="020B0604020202020204" pitchFamily="34" charset="0"/>
              <a:buChar char="•"/>
            </a:pPr>
            <a:r>
              <a:rPr lang="en-GB" dirty="0"/>
              <a:t> Muted gender display in the cremation rite may be attributed to greater integration of households on a community level and the lack of internal social divisions within household units</a:t>
            </a:r>
          </a:p>
        </p:txBody>
      </p:sp>
      <p:pic>
        <p:nvPicPr>
          <p:cNvPr id="4098" name="Picture 2" descr="http://downloads.bbc.co.uk/rmhttp/schools/primaryhistory/images/anglo_saxons/anglo-saxon_life/as_recon_vill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103" y="3449424"/>
            <a:ext cx="3413971" cy="256047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srcRect l="31259" t="12760" r="32284" b="15885"/>
          <a:stretch/>
        </p:blipFill>
        <p:spPr>
          <a:xfrm>
            <a:off x="4046417" y="2596062"/>
            <a:ext cx="3633519" cy="3998329"/>
          </a:xfrm>
          <a:prstGeom prst="rect">
            <a:avLst/>
          </a:prstGeom>
        </p:spPr>
      </p:pic>
      <p:pic>
        <p:nvPicPr>
          <p:cNvPr id="6" name="Picture 5"/>
          <p:cNvPicPr>
            <a:picLocks noChangeAspect="1"/>
          </p:cNvPicPr>
          <p:nvPr/>
        </p:nvPicPr>
        <p:blipFill rotWithShape="1">
          <a:blip r:embed="rId4"/>
          <a:srcRect l="26281" t="9635" r="27599" b="19011"/>
          <a:stretch/>
        </p:blipFill>
        <p:spPr>
          <a:xfrm>
            <a:off x="7595380" y="2596062"/>
            <a:ext cx="4596620" cy="3998329"/>
          </a:xfrm>
          <a:prstGeom prst="rect">
            <a:avLst/>
          </a:prstGeom>
        </p:spPr>
      </p:pic>
      <p:sp>
        <p:nvSpPr>
          <p:cNvPr id="7" name="TextBox 17"/>
          <p:cNvSpPr txBox="1">
            <a:spLocks noChangeArrowheads="1"/>
          </p:cNvSpPr>
          <p:nvPr/>
        </p:nvSpPr>
        <p:spPr bwMode="auto">
          <a:xfrm>
            <a:off x="9291124" y="2213647"/>
            <a:ext cx="2655485" cy="711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o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GB" dirty="0">
                <a:latin typeface="+mn-lt"/>
              </a:rPr>
              <a:t>Cluster of female burials at Cleatham (Lincolnshire)</a:t>
            </a:r>
          </a:p>
        </p:txBody>
      </p:sp>
      <p:cxnSp>
        <p:nvCxnSpPr>
          <p:cNvPr id="8" name="Straight Arrow Connector 7"/>
          <p:cNvCxnSpPr>
            <a:cxnSpLocks/>
          </p:cNvCxnSpPr>
          <p:nvPr/>
        </p:nvCxnSpPr>
        <p:spPr>
          <a:xfrm flipH="1">
            <a:off x="10618866" y="2864936"/>
            <a:ext cx="94040" cy="985556"/>
          </a:xfrm>
          <a:prstGeom prst="straightConnector1">
            <a:avLst/>
          </a:prstGeom>
          <a:ln w="28575">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75146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9444" y="69395"/>
            <a:ext cx="11445742" cy="1325563"/>
          </a:xfrm>
        </p:spPr>
        <p:txBody>
          <a:bodyPr/>
          <a:lstStyle/>
          <a:p>
            <a:r>
              <a:rPr lang="en-GB" b="1" dirty="0">
                <a:latin typeface="+mn-lt"/>
              </a:rPr>
              <a:t>Differential investment of funerals</a:t>
            </a:r>
          </a:p>
        </p:txBody>
      </p:sp>
      <p:sp>
        <p:nvSpPr>
          <p:cNvPr id="3" name="Content Placeholder 2"/>
          <p:cNvSpPr>
            <a:spLocks noGrp="1"/>
          </p:cNvSpPr>
          <p:nvPr>
            <p:ph idx="1"/>
          </p:nvPr>
        </p:nvSpPr>
        <p:spPr>
          <a:xfrm>
            <a:off x="166482" y="1394958"/>
            <a:ext cx="11812556" cy="1522500"/>
          </a:xfrm>
        </p:spPr>
        <p:txBody>
          <a:bodyPr>
            <a:normAutofit fontScale="92500" lnSpcReduction="10000"/>
          </a:bodyPr>
          <a:lstStyle/>
          <a:p>
            <a:pPr>
              <a:buFont typeface="Arial" panose="020B0604020202020204" pitchFamily="34" charset="0"/>
              <a:buChar char="•"/>
            </a:pPr>
            <a:r>
              <a:rPr lang="en-GB" sz="3600" dirty="0"/>
              <a:t> Greater preparation and investment in the cremation rite </a:t>
            </a:r>
          </a:p>
          <a:p>
            <a:pPr>
              <a:buFont typeface="Arial" panose="020B0604020202020204" pitchFamily="34" charset="0"/>
              <a:buChar char="•"/>
            </a:pPr>
            <a:r>
              <a:rPr lang="en-GB" sz="3600" dirty="0"/>
              <a:t> Variable investment (fuel, labour, time, and grave provisions) placed in the funeral based on social identity</a:t>
            </a:r>
          </a:p>
        </p:txBody>
      </p:sp>
      <p:pic>
        <p:nvPicPr>
          <p:cNvPr id="7" name="Picture 6"/>
          <p:cNvPicPr>
            <a:picLocks noChangeAspect="1"/>
          </p:cNvPicPr>
          <p:nvPr/>
        </p:nvPicPr>
        <p:blipFill>
          <a:blip r:embed="rId2"/>
          <a:stretch>
            <a:fillRect/>
          </a:stretch>
        </p:blipFill>
        <p:spPr>
          <a:xfrm>
            <a:off x="8532506" y="3149738"/>
            <a:ext cx="3292680" cy="2557421"/>
          </a:xfrm>
          <a:prstGeom prst="rect">
            <a:avLst/>
          </a:prstGeom>
        </p:spPr>
      </p:pic>
      <p:sp>
        <p:nvSpPr>
          <p:cNvPr id="13" name="TextBox 12"/>
          <p:cNvSpPr txBox="1"/>
          <p:nvPr/>
        </p:nvSpPr>
        <p:spPr>
          <a:xfrm>
            <a:off x="8710937" y="5984056"/>
            <a:ext cx="2935817" cy="584775"/>
          </a:xfrm>
          <a:prstGeom prst="rect">
            <a:avLst/>
          </a:prstGeom>
          <a:noFill/>
        </p:spPr>
        <p:txBody>
          <a:bodyPr wrap="square" rtlCol="0">
            <a:spAutoFit/>
          </a:bodyPr>
          <a:lstStyle/>
          <a:p>
            <a:pPr algn="ctr"/>
            <a:r>
              <a:rPr lang="en-GB" sz="1600" dirty="0"/>
              <a:t>Furnished inhumation burial (</a:t>
            </a:r>
            <a:r>
              <a:rPr lang="en-GB" sz="1600" dirty="0" err="1"/>
              <a:t>Berinsfield</a:t>
            </a:r>
            <a:r>
              <a:rPr lang="en-GB" sz="1600" dirty="0"/>
              <a:t>, Oxfordshire)</a:t>
            </a:r>
          </a:p>
        </p:txBody>
      </p:sp>
      <p:pic>
        <p:nvPicPr>
          <p:cNvPr id="4" name="Picture 3"/>
          <p:cNvPicPr>
            <a:picLocks noChangeAspect="1"/>
          </p:cNvPicPr>
          <p:nvPr/>
        </p:nvPicPr>
        <p:blipFill>
          <a:blip r:embed="rId3"/>
          <a:stretch>
            <a:fillRect/>
          </a:stretch>
        </p:blipFill>
        <p:spPr>
          <a:xfrm>
            <a:off x="379444" y="3149737"/>
            <a:ext cx="1755517" cy="2557421"/>
          </a:xfrm>
          <a:prstGeom prst="rect">
            <a:avLst/>
          </a:prstGeom>
        </p:spPr>
      </p:pic>
      <p:pic>
        <p:nvPicPr>
          <p:cNvPr id="10" name="Picture 9"/>
          <p:cNvPicPr>
            <a:picLocks noChangeAspect="1"/>
          </p:cNvPicPr>
          <p:nvPr/>
        </p:nvPicPr>
        <p:blipFill>
          <a:blip r:embed="rId4"/>
          <a:stretch>
            <a:fillRect/>
          </a:stretch>
        </p:blipFill>
        <p:spPr>
          <a:xfrm>
            <a:off x="2761661" y="3149737"/>
            <a:ext cx="1900208" cy="2557421"/>
          </a:xfrm>
          <a:prstGeom prst="rect">
            <a:avLst/>
          </a:prstGeom>
        </p:spPr>
      </p:pic>
      <p:sp>
        <p:nvSpPr>
          <p:cNvPr id="16" name="Text Box 11"/>
          <p:cNvSpPr txBox="1">
            <a:spLocks noChangeArrowheads="1"/>
          </p:cNvSpPr>
          <p:nvPr/>
        </p:nvSpPr>
        <p:spPr bwMode="auto">
          <a:xfrm>
            <a:off x="166482" y="5860944"/>
            <a:ext cx="21814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600" dirty="0">
                <a:latin typeface="+mn-lt"/>
              </a:rPr>
              <a:t>Thin section of a </a:t>
            </a:r>
            <a:r>
              <a:rPr lang="en-GB" altLang="en-US" sz="1600" dirty="0" err="1">
                <a:latin typeface="+mn-lt"/>
              </a:rPr>
              <a:t>humerus</a:t>
            </a:r>
            <a:r>
              <a:rPr lang="en-GB" altLang="en-US" sz="1600" dirty="0">
                <a:latin typeface="+mn-lt"/>
              </a:rPr>
              <a:t> (burial FN414, </a:t>
            </a:r>
            <a:r>
              <a:rPr lang="en-GB" altLang="en-US" sz="1600" dirty="0" err="1">
                <a:latin typeface="+mn-lt"/>
              </a:rPr>
              <a:t>Elsham</a:t>
            </a:r>
            <a:r>
              <a:rPr lang="en-GB" altLang="en-US" sz="1600" dirty="0">
                <a:latin typeface="+mn-lt"/>
              </a:rPr>
              <a:t>, Lincolnshire)</a:t>
            </a:r>
          </a:p>
        </p:txBody>
      </p:sp>
      <p:sp>
        <p:nvSpPr>
          <p:cNvPr id="17" name="Text Box 11"/>
          <p:cNvSpPr txBox="1">
            <a:spLocks noChangeArrowheads="1"/>
          </p:cNvSpPr>
          <p:nvPr/>
        </p:nvSpPr>
        <p:spPr bwMode="auto">
          <a:xfrm>
            <a:off x="2579967" y="5860943"/>
            <a:ext cx="226359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en-US" sz="1600" dirty="0">
                <a:latin typeface="+mn-lt"/>
              </a:rPr>
              <a:t>Thin section of a </a:t>
            </a:r>
            <a:r>
              <a:rPr lang="en-GB" altLang="en-US" sz="1600" dirty="0" err="1">
                <a:latin typeface="+mn-lt"/>
              </a:rPr>
              <a:t>humerus</a:t>
            </a:r>
            <a:r>
              <a:rPr lang="en-GB" altLang="en-US" sz="1600" dirty="0">
                <a:latin typeface="+mn-lt"/>
              </a:rPr>
              <a:t> (burial FN273b, </a:t>
            </a:r>
            <a:r>
              <a:rPr lang="en-GB" altLang="en-US" sz="1600" dirty="0" err="1">
                <a:latin typeface="+mn-lt"/>
              </a:rPr>
              <a:t>Elsham</a:t>
            </a:r>
            <a:r>
              <a:rPr lang="en-GB" altLang="en-US" sz="1600" dirty="0">
                <a:latin typeface="+mn-lt"/>
              </a:rPr>
              <a:t>, Lincolnshire)</a:t>
            </a:r>
          </a:p>
        </p:txBody>
      </p:sp>
      <p:pic>
        <p:nvPicPr>
          <p:cNvPr id="2050" name="Picture 2" descr="https://s-media-cache-ak0.pinimg.com/236x/d5/11/8e/d5118e037df45c815251c8c5b51e6b3f.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7837" y="3149736"/>
            <a:ext cx="2718700" cy="2557421"/>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129278" y="5984056"/>
            <a:ext cx="2935817" cy="584775"/>
          </a:xfrm>
          <a:prstGeom prst="rect">
            <a:avLst/>
          </a:prstGeom>
          <a:noFill/>
        </p:spPr>
        <p:txBody>
          <a:bodyPr wrap="square" rtlCol="0">
            <a:spAutoFit/>
          </a:bodyPr>
          <a:lstStyle/>
          <a:p>
            <a:pPr algn="ctr"/>
            <a:r>
              <a:rPr lang="en-GB" sz="1600" dirty="0"/>
              <a:t>Highly decorated cinerary urn (</a:t>
            </a:r>
            <a:r>
              <a:rPr lang="en-GB" sz="1600" dirty="0" err="1"/>
              <a:t>Spong</a:t>
            </a:r>
            <a:r>
              <a:rPr lang="en-GB" sz="1600" dirty="0"/>
              <a:t> Hill, Norfolk)</a:t>
            </a:r>
          </a:p>
        </p:txBody>
      </p:sp>
    </p:spTree>
    <p:extLst>
      <p:ext uri="{BB962C8B-B14F-4D97-AF65-F5344CB8AC3E}">
        <p14:creationId xmlns:p14="http://schemas.microsoft.com/office/powerpoint/2010/main" val="242911847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1692" y="216046"/>
            <a:ext cx="11612999" cy="1325563"/>
          </a:xfrm>
        </p:spPr>
        <p:txBody>
          <a:bodyPr>
            <a:normAutofit fontScale="90000"/>
          </a:bodyPr>
          <a:lstStyle/>
          <a:p>
            <a:r>
              <a:rPr lang="en-GB" b="1" dirty="0">
                <a:latin typeface="+mn-lt"/>
              </a:rPr>
              <a:t>Why do we see differences between cremation and inhumation practicing communities?</a:t>
            </a:r>
          </a:p>
        </p:txBody>
      </p:sp>
      <p:sp>
        <p:nvSpPr>
          <p:cNvPr id="3" name="Content Placeholder 2"/>
          <p:cNvSpPr>
            <a:spLocks noGrp="1"/>
          </p:cNvSpPr>
          <p:nvPr>
            <p:ph idx="1"/>
          </p:nvPr>
        </p:nvSpPr>
        <p:spPr>
          <a:xfrm>
            <a:off x="525648" y="1784797"/>
            <a:ext cx="7178299" cy="2252066"/>
          </a:xfrm>
        </p:spPr>
        <p:txBody>
          <a:bodyPr>
            <a:normAutofit lnSpcReduction="10000"/>
          </a:bodyPr>
          <a:lstStyle/>
          <a:p>
            <a:pPr>
              <a:lnSpc>
                <a:spcPct val="100000"/>
              </a:lnSpc>
              <a:spcBef>
                <a:spcPts val="0"/>
              </a:spcBef>
              <a:buFont typeface="Arial" panose="020B0604020202020204" pitchFamily="34" charset="0"/>
              <a:buChar char="•"/>
            </a:pPr>
            <a:r>
              <a:rPr lang="en-GB" dirty="0"/>
              <a:t> Households, and society as a whole, become more stratified – construction of distinctive gender-oriented identities</a:t>
            </a:r>
          </a:p>
          <a:p>
            <a:pPr>
              <a:lnSpc>
                <a:spcPct val="100000"/>
              </a:lnSpc>
              <a:spcBef>
                <a:spcPts val="0"/>
              </a:spcBef>
              <a:buFont typeface="Arial" panose="020B0604020202020204" pitchFamily="34" charset="0"/>
              <a:buChar char="•"/>
            </a:pPr>
            <a:endParaRPr lang="en-GB" dirty="0"/>
          </a:p>
          <a:p>
            <a:pPr>
              <a:lnSpc>
                <a:spcPct val="100000"/>
              </a:lnSpc>
              <a:spcBef>
                <a:spcPts val="0"/>
              </a:spcBef>
              <a:buFont typeface="Arial" panose="020B0604020202020204" pitchFamily="34" charset="0"/>
              <a:buChar char="•"/>
            </a:pPr>
            <a:r>
              <a:rPr lang="en-GB" dirty="0"/>
              <a:t> Burial tableau may have also been influenced by ideological changes in the late 5</a:t>
            </a:r>
            <a:r>
              <a:rPr lang="en-GB" baseline="30000" dirty="0"/>
              <a:t>th</a:t>
            </a:r>
            <a:r>
              <a:rPr lang="en-GB" dirty="0"/>
              <a:t> – early 6</a:t>
            </a:r>
            <a:r>
              <a:rPr lang="en-GB" baseline="30000" dirty="0"/>
              <a:t>th</a:t>
            </a:r>
            <a:r>
              <a:rPr lang="en-GB" dirty="0"/>
              <a:t> century AD</a:t>
            </a:r>
          </a:p>
        </p:txBody>
      </p:sp>
      <p:pic>
        <p:nvPicPr>
          <p:cNvPr id="3074" name="Picture 2" descr="http://s3-eu-west-1.amazonaws.com/pastview-live/org/8/cache/dc14036bf21e24ba45b5b11cf701f453356743fd66d78d55a632b8840d7b9a78/7785711a125f85e4ad251bbc14b498a2bb153e276fe9fe3f44b4659ce0887cc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627" r="30170"/>
          <a:stretch/>
        </p:blipFill>
        <p:spPr bwMode="auto">
          <a:xfrm>
            <a:off x="8229597" y="1496437"/>
            <a:ext cx="3735094" cy="508085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axon Cremation"/>
          <p:cNvPicPr>
            <a:picLocks noChangeAspect="1" noChangeArrowheads="1"/>
          </p:cNvPicPr>
          <p:nvPr/>
        </p:nvPicPr>
        <p:blipFill rotWithShape="1">
          <a:blip r:embed="rId4">
            <a:extLst>
              <a:ext uri="{28A0092B-C50C-407E-A947-70E740481C1C}">
                <a14:useLocalDpi xmlns:a14="http://schemas.microsoft.com/office/drawing/2010/main" val="0"/>
              </a:ext>
            </a:extLst>
          </a:blip>
          <a:srcRect l="13981" t="7064" r="25165" b="19607"/>
          <a:stretch/>
        </p:blipFill>
        <p:spPr bwMode="auto">
          <a:xfrm>
            <a:off x="5517220" y="4378270"/>
            <a:ext cx="2433234" cy="2199019"/>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nottingham.ac.uk/museum/album/images/Saxon%20comb_jpg.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11288" y="4378270"/>
            <a:ext cx="2932026" cy="219901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anglosaxondiscovery.ashmolean.org/discover_images/objects/1886-1422-toilet-set-frilford-view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7901" y="4378270"/>
            <a:ext cx="1919482" cy="2202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788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Why is the study of cremation in the past important in archaeology?</a:t>
            </a:r>
          </a:p>
        </p:txBody>
      </p:sp>
      <p:sp>
        <p:nvSpPr>
          <p:cNvPr id="3" name="Content Placeholder 2"/>
          <p:cNvSpPr>
            <a:spLocks noGrp="1"/>
          </p:cNvSpPr>
          <p:nvPr>
            <p:ph idx="1"/>
          </p:nvPr>
        </p:nvSpPr>
        <p:spPr>
          <a:xfrm>
            <a:off x="657224" y="2528875"/>
            <a:ext cx="6216513" cy="3763109"/>
          </a:xfrm>
        </p:spPr>
        <p:txBody>
          <a:bodyPr>
            <a:normAutofit/>
          </a:bodyPr>
          <a:lstStyle/>
          <a:p>
            <a:pPr>
              <a:buFont typeface="Arial" panose="020B0604020202020204" pitchFamily="34" charset="0"/>
              <a:buChar char="•"/>
            </a:pPr>
            <a:r>
              <a:rPr lang="en-GB" sz="2800" dirty="0"/>
              <a:t> A more rounded understanding of past populations</a:t>
            </a:r>
          </a:p>
          <a:p>
            <a:pPr marL="0" indent="0">
              <a:buNone/>
            </a:pPr>
            <a:endParaRPr lang="en-GB" sz="2800" dirty="0"/>
          </a:p>
          <a:p>
            <a:pPr>
              <a:buFont typeface="Arial" panose="020B0604020202020204" pitchFamily="34" charset="0"/>
              <a:buChar char="•"/>
            </a:pPr>
            <a:r>
              <a:rPr lang="en-GB" sz="2800" dirty="0"/>
              <a:t> Identification of unique funerary rites</a:t>
            </a:r>
          </a:p>
          <a:p>
            <a:pPr marL="0" indent="0">
              <a:buNone/>
            </a:pPr>
            <a:endParaRPr lang="en-GB" sz="2800" dirty="0"/>
          </a:p>
          <a:p>
            <a:pPr>
              <a:buFont typeface="Arial" panose="020B0604020202020204" pitchFamily="34" charset="0"/>
              <a:buChar char="•"/>
            </a:pPr>
            <a:r>
              <a:rPr lang="en-GB" sz="2800" dirty="0"/>
              <a:t> Similarities/ differences in the representation of social identity between groups on a local and national level</a:t>
            </a:r>
          </a:p>
        </p:txBody>
      </p:sp>
      <p:pic>
        <p:nvPicPr>
          <p:cNvPr id="5" name="Picture 2" descr="https://bonesdontlie.files.wordpress.com/2012/08/cremation_pyre.jpeg"/>
          <p:cNvPicPr>
            <a:picLocks noChangeAspect="1" noChangeArrowheads="1"/>
          </p:cNvPicPr>
          <p:nvPr/>
        </p:nvPicPr>
        <p:blipFill rotWithShape="1">
          <a:blip r:embed="rId2">
            <a:extLst>
              <a:ext uri="{28A0092B-C50C-407E-A947-70E740481C1C}">
                <a14:useLocalDpi xmlns:a14="http://schemas.microsoft.com/office/drawing/2010/main" val="0"/>
              </a:ext>
            </a:extLst>
          </a:blip>
          <a:srcRect l="13151" r="12828"/>
          <a:stretch/>
        </p:blipFill>
        <p:spPr bwMode="auto">
          <a:xfrm>
            <a:off x="7871454" y="1855595"/>
            <a:ext cx="3558545" cy="48075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951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06" y="218179"/>
            <a:ext cx="10772775" cy="1658198"/>
          </a:xfrm>
        </p:spPr>
        <p:txBody>
          <a:bodyPr/>
          <a:lstStyle/>
          <a:p>
            <a:r>
              <a:rPr lang="en-GB" b="1" dirty="0"/>
              <a:t>Summary</a:t>
            </a:r>
          </a:p>
        </p:txBody>
      </p:sp>
      <p:sp>
        <p:nvSpPr>
          <p:cNvPr id="3" name="Content Placeholder 2"/>
          <p:cNvSpPr>
            <a:spLocks noGrp="1"/>
          </p:cNvSpPr>
          <p:nvPr>
            <p:ph idx="1"/>
          </p:nvPr>
        </p:nvSpPr>
        <p:spPr>
          <a:xfrm>
            <a:off x="676656" y="1670538"/>
            <a:ext cx="10753725" cy="5187462"/>
          </a:xfrm>
        </p:spPr>
        <p:txBody>
          <a:bodyPr>
            <a:normAutofit/>
          </a:bodyPr>
          <a:lstStyle/>
          <a:p>
            <a:pPr>
              <a:buFont typeface="Arial" panose="020B0604020202020204" pitchFamily="34" charset="0"/>
              <a:buChar char="•"/>
            </a:pPr>
            <a:r>
              <a:rPr lang="en-GB" sz="2800" dirty="0"/>
              <a:t> </a:t>
            </a:r>
            <a:r>
              <a:rPr lang="en-GB" sz="2800" b="1" dirty="0"/>
              <a:t>What information can be extracted from cremated remains?</a:t>
            </a:r>
          </a:p>
          <a:p>
            <a:pPr marL="633413" lvl="1">
              <a:buFont typeface="Courier New" panose="02070309020205020404" pitchFamily="49" charset="0"/>
              <a:buChar char="o"/>
            </a:pPr>
            <a:r>
              <a:rPr lang="en-GB" dirty="0"/>
              <a:t>A plethora of biological information and details concerning the cremation process can be obtained from burned bone though there are issues</a:t>
            </a:r>
          </a:p>
          <a:p>
            <a:pPr marL="633413" lvl="1">
              <a:buFont typeface="Courier New" panose="02070309020205020404" pitchFamily="49" charset="0"/>
              <a:buChar char="o"/>
            </a:pPr>
            <a:endParaRPr lang="en-GB" dirty="0"/>
          </a:p>
          <a:p>
            <a:pPr>
              <a:buFont typeface="Arial" panose="020B0604020202020204" pitchFamily="34" charset="0"/>
              <a:buChar char="•"/>
            </a:pPr>
            <a:r>
              <a:rPr lang="en-GB" sz="2800" dirty="0"/>
              <a:t> </a:t>
            </a:r>
            <a:r>
              <a:rPr lang="en-GB" sz="2800" b="1" dirty="0"/>
              <a:t>How can cremated remains inform our understanding of the past?</a:t>
            </a:r>
          </a:p>
          <a:p>
            <a:pPr marL="633413" lvl="1">
              <a:buFont typeface="Courier New" panose="02070309020205020404" pitchFamily="49" charset="0"/>
              <a:buChar char="o"/>
            </a:pPr>
            <a:r>
              <a:rPr lang="en-GB" dirty="0"/>
              <a:t>Demographic details can be used alongside material cultural and the spatial distribution of burials to gain an insight into social identity</a:t>
            </a:r>
          </a:p>
          <a:p>
            <a:pPr marL="290513" lvl="1" indent="0">
              <a:buNone/>
            </a:pPr>
            <a:endParaRPr lang="en-GB" dirty="0"/>
          </a:p>
          <a:p>
            <a:pPr>
              <a:buFont typeface="Arial" panose="020B0604020202020204" pitchFamily="34" charset="0"/>
              <a:buChar char="•"/>
            </a:pPr>
            <a:r>
              <a:rPr lang="en-GB" sz="2800" dirty="0"/>
              <a:t> </a:t>
            </a:r>
            <a:r>
              <a:rPr lang="en-GB" sz="2800" b="1" dirty="0"/>
              <a:t>Why is the study of cremation in the past important in archaeology?</a:t>
            </a:r>
          </a:p>
          <a:p>
            <a:pPr marL="633413" lvl="1">
              <a:buFont typeface="Courier New" panose="02070309020205020404" pitchFamily="49" charset="0"/>
              <a:buChar char="o"/>
            </a:pPr>
            <a:r>
              <a:rPr lang="en-GB" dirty="0"/>
              <a:t>A more rounded understanding of past societies, pinpoints unique funerary traditions, and how social groups on a local and national level differ in terms of their social identity and disposal of the dead, as exhibited in early Anglo-Saxon England </a:t>
            </a:r>
          </a:p>
        </p:txBody>
      </p:sp>
    </p:spTree>
    <p:extLst>
      <p:ext uri="{BB962C8B-B14F-4D97-AF65-F5344CB8AC3E}">
        <p14:creationId xmlns:p14="http://schemas.microsoft.com/office/powerpoint/2010/main" val="306376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6" name="Picture 8" descr="http://combiboilersleeds.com/images/fire/fir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0" y="2469010"/>
            <a:ext cx="12192000" cy="1658198"/>
          </a:xfrm>
        </p:spPr>
        <p:txBody>
          <a:bodyPr/>
          <a:lstStyle/>
          <a:p>
            <a:pPr algn="ctr"/>
            <a:r>
              <a:rPr lang="en-GB" b="1" dirty="0">
                <a:solidFill>
                  <a:srgbClr val="F3B253"/>
                </a:solidFill>
              </a:rPr>
              <a:t>Any questions?</a:t>
            </a:r>
          </a:p>
        </p:txBody>
      </p:sp>
    </p:spTree>
    <p:extLst>
      <p:ext uri="{BB962C8B-B14F-4D97-AF65-F5344CB8AC3E}">
        <p14:creationId xmlns:p14="http://schemas.microsoft.com/office/powerpoint/2010/main" val="39946762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9612" y="693189"/>
            <a:ext cx="10772775" cy="1658198"/>
          </a:xfrm>
        </p:spPr>
        <p:txBody>
          <a:bodyPr>
            <a:normAutofit/>
          </a:bodyPr>
          <a:lstStyle/>
          <a:p>
            <a:pPr algn="ctr"/>
            <a:r>
              <a:rPr lang="en-GB" b="1" dirty="0">
                <a:solidFill>
                  <a:srgbClr val="FF0000"/>
                </a:solidFill>
              </a:rPr>
              <a:t>Warning!</a:t>
            </a:r>
          </a:p>
        </p:txBody>
      </p:sp>
      <p:sp>
        <p:nvSpPr>
          <p:cNvPr id="3" name="Content Placeholder 2"/>
          <p:cNvSpPr>
            <a:spLocks noGrp="1"/>
          </p:cNvSpPr>
          <p:nvPr>
            <p:ph idx="1"/>
          </p:nvPr>
        </p:nvSpPr>
        <p:spPr>
          <a:xfrm>
            <a:off x="1" y="3530912"/>
            <a:ext cx="12192000" cy="1199349"/>
          </a:xfrm>
        </p:spPr>
        <p:txBody>
          <a:bodyPr>
            <a:normAutofit/>
          </a:bodyPr>
          <a:lstStyle/>
          <a:p>
            <a:pPr marL="0" indent="0" algn="ctr">
              <a:buNone/>
            </a:pPr>
            <a:r>
              <a:rPr lang="en-GB" sz="3600" dirty="0"/>
              <a:t>This presentation contains images of human remains</a:t>
            </a:r>
          </a:p>
        </p:txBody>
      </p:sp>
      <p:pic>
        <p:nvPicPr>
          <p:cNvPr id="4" name="Picture 3" descr="Signs Hazard Warning"/>
          <p:cNvPicPr>
            <a:picLocks noChangeAspect="1"/>
          </p:cNvPicPr>
          <p:nvPr/>
        </p:nvPicPr>
        <p:blipFill>
          <a:blip r:embed="rId3"/>
          <a:stretch>
            <a:fillRect/>
          </a:stretch>
        </p:blipFill>
        <p:spPr>
          <a:xfrm>
            <a:off x="371814" y="964692"/>
            <a:ext cx="1267264" cy="1115192"/>
          </a:xfrm>
          <a:prstGeom prst="rect">
            <a:avLst/>
          </a:prstGeom>
        </p:spPr>
      </p:pic>
      <p:pic>
        <p:nvPicPr>
          <p:cNvPr id="5" name="Picture 4" descr="Signs Hazard Warning"/>
          <p:cNvPicPr>
            <a:picLocks noChangeAspect="1"/>
          </p:cNvPicPr>
          <p:nvPr/>
        </p:nvPicPr>
        <p:blipFill>
          <a:blip r:embed="rId3"/>
          <a:stretch>
            <a:fillRect/>
          </a:stretch>
        </p:blipFill>
        <p:spPr>
          <a:xfrm>
            <a:off x="10636898" y="964692"/>
            <a:ext cx="1267264" cy="1115192"/>
          </a:xfrm>
          <a:prstGeom prst="rect">
            <a:avLst/>
          </a:prstGeom>
        </p:spPr>
      </p:pic>
    </p:spTree>
    <p:extLst>
      <p:ext uri="{BB962C8B-B14F-4D97-AF65-F5344CB8AC3E}">
        <p14:creationId xmlns:p14="http://schemas.microsoft.com/office/powerpoint/2010/main" val="14159374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41" y="250151"/>
            <a:ext cx="10772775" cy="1423570"/>
          </a:xfrm>
        </p:spPr>
        <p:txBody>
          <a:bodyPr/>
          <a:lstStyle/>
          <a:p>
            <a:r>
              <a:rPr lang="en-GB" b="1" dirty="0">
                <a:latin typeface="+mn-lt"/>
              </a:rPr>
              <a:t>What is cremation?</a:t>
            </a:r>
          </a:p>
        </p:txBody>
      </p:sp>
      <p:sp>
        <p:nvSpPr>
          <p:cNvPr id="5" name="TextBox 4"/>
          <p:cNvSpPr txBox="1"/>
          <p:nvPr/>
        </p:nvSpPr>
        <p:spPr>
          <a:xfrm>
            <a:off x="327109" y="1515460"/>
            <a:ext cx="11239037" cy="1200329"/>
          </a:xfrm>
          <a:prstGeom prst="rect">
            <a:avLst/>
          </a:prstGeom>
          <a:noFill/>
        </p:spPr>
        <p:txBody>
          <a:bodyPr wrap="square" rtlCol="0">
            <a:spAutoFit/>
          </a:bodyPr>
          <a:lstStyle/>
          <a:p>
            <a:pPr marL="0" lvl="1" algn="ctr">
              <a:lnSpc>
                <a:spcPct val="150000"/>
              </a:lnSpc>
              <a:tabLst>
                <a:tab pos="263525" algn="l"/>
              </a:tabLst>
            </a:pPr>
            <a:r>
              <a:rPr lang="en-GB" sz="2000" dirty="0"/>
              <a:t>	</a:t>
            </a:r>
            <a:r>
              <a:rPr lang="en-GB" sz="2400" dirty="0"/>
              <a:t>“</a:t>
            </a:r>
            <a:r>
              <a:rPr lang="en-GB" sz="2400" i="1" dirty="0"/>
              <a:t>The act and process of burning a body as part of a funerary rite; a ritualised event</a:t>
            </a:r>
            <a:r>
              <a:rPr lang="en-GB" sz="2400" dirty="0"/>
              <a:t>” </a:t>
            </a:r>
          </a:p>
          <a:p>
            <a:pPr marL="0" lvl="1" algn="ctr">
              <a:lnSpc>
                <a:spcPct val="150000"/>
              </a:lnSpc>
              <a:tabLst>
                <a:tab pos="263525" algn="l"/>
              </a:tabLst>
            </a:pPr>
            <a:r>
              <a:rPr lang="en-GB" sz="2400" dirty="0"/>
              <a:t>																				(Thompson, 2015)</a:t>
            </a:r>
          </a:p>
        </p:txBody>
      </p:sp>
      <p:sp>
        <p:nvSpPr>
          <p:cNvPr id="4" name="Rectangle 3"/>
          <p:cNvSpPr/>
          <p:nvPr/>
        </p:nvSpPr>
        <p:spPr>
          <a:xfrm>
            <a:off x="560239" y="2689384"/>
            <a:ext cx="6096000" cy="3785652"/>
          </a:xfrm>
          <a:prstGeom prst="rect">
            <a:avLst/>
          </a:prstGeom>
        </p:spPr>
        <p:txBody>
          <a:bodyPr>
            <a:spAutoFit/>
          </a:bodyPr>
          <a:lstStyle/>
          <a:p>
            <a:pPr marL="285750" lvl="1" indent="-285750">
              <a:lnSpc>
                <a:spcPct val="150000"/>
              </a:lnSpc>
              <a:buFont typeface="Arial" panose="020B0604020202020204" pitchFamily="34" charset="0"/>
              <a:buChar char="•"/>
              <a:tabLst>
                <a:tab pos="263525" algn="l"/>
              </a:tabLst>
            </a:pPr>
            <a:r>
              <a:rPr lang="en-GB" sz="2000" dirty="0"/>
              <a:t>The earliest recorded use of cremation as a funerary rite dates to around 24,000 BCE from Australia and became a majority rite from around 8,000 BCE</a:t>
            </a:r>
          </a:p>
          <a:p>
            <a:pPr marL="285750" lvl="1" indent="-285750">
              <a:lnSpc>
                <a:spcPct val="150000"/>
              </a:lnSpc>
              <a:buFont typeface="Arial" panose="020B0604020202020204" pitchFamily="34" charset="0"/>
              <a:buChar char="•"/>
              <a:tabLst>
                <a:tab pos="263525" algn="l"/>
              </a:tabLst>
            </a:pPr>
            <a:r>
              <a:rPr lang="en-GB" sz="2000" dirty="0"/>
              <a:t>Cremation was practiced by societies around the world in the prehistoric and historic past</a:t>
            </a:r>
          </a:p>
          <a:p>
            <a:pPr marL="285750" lvl="1" indent="-285750">
              <a:lnSpc>
                <a:spcPct val="150000"/>
              </a:lnSpc>
              <a:buFont typeface="Arial" panose="020B0604020202020204" pitchFamily="34" charset="0"/>
              <a:buChar char="•"/>
              <a:tabLst>
                <a:tab pos="263525" algn="l"/>
              </a:tabLst>
            </a:pPr>
            <a:r>
              <a:rPr lang="en-GB" sz="2000" dirty="0"/>
              <a:t>Cremation became a minority rite in Europe following the adoption of Christianity (</a:t>
            </a:r>
            <a:r>
              <a:rPr lang="en-GB" sz="2000" i="1" dirty="0"/>
              <a:t>c. </a:t>
            </a:r>
            <a:r>
              <a:rPr lang="en-GB" sz="2000" dirty="0"/>
              <a:t>313 AD) until the late 19</a:t>
            </a:r>
            <a:r>
              <a:rPr lang="en-GB" sz="2000" baseline="30000" dirty="0"/>
              <a:t>th</a:t>
            </a:r>
            <a:r>
              <a:rPr lang="en-GB" sz="2000" dirty="0"/>
              <a:t> century </a:t>
            </a:r>
            <a:r>
              <a:rPr lang="en-GB" sz="2000" dirty="0" smtClean="0"/>
              <a:t>AD – there are exceptions…</a:t>
            </a:r>
            <a:endParaRPr lang="en-GB" sz="2000" dirty="0"/>
          </a:p>
        </p:txBody>
      </p:sp>
      <p:pic>
        <p:nvPicPr>
          <p:cNvPr id="1026" name="Picture 2" descr="Image result for aboriginal cre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02304" y="2619780"/>
            <a:ext cx="5010150" cy="334327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6994923" y="5963055"/>
            <a:ext cx="4424913" cy="646331"/>
          </a:xfrm>
          <a:prstGeom prst="rect">
            <a:avLst/>
          </a:prstGeom>
        </p:spPr>
        <p:txBody>
          <a:bodyPr wrap="square">
            <a:spAutoFit/>
          </a:bodyPr>
          <a:lstStyle/>
          <a:p>
            <a:pPr algn="ctr"/>
            <a:r>
              <a:rPr lang="en-GB" dirty="0"/>
              <a:t>19</a:t>
            </a:r>
            <a:r>
              <a:rPr lang="en-GB" baseline="30000" dirty="0"/>
              <a:t>th</a:t>
            </a:r>
            <a:r>
              <a:rPr lang="en-GB" dirty="0"/>
              <a:t> century cremation at Springvale Necropolis, Victoria (Australia)</a:t>
            </a:r>
          </a:p>
        </p:txBody>
      </p:sp>
    </p:spTree>
    <p:extLst>
      <p:ext uri="{BB962C8B-B14F-4D97-AF65-F5344CB8AC3E}">
        <p14:creationId xmlns:p14="http://schemas.microsoft.com/office/powerpoint/2010/main" val="304648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41" y="250151"/>
            <a:ext cx="11274205" cy="1658198"/>
          </a:xfrm>
        </p:spPr>
        <p:txBody>
          <a:bodyPr>
            <a:normAutofit/>
          </a:bodyPr>
          <a:lstStyle/>
          <a:p>
            <a:r>
              <a:rPr lang="en-GB" b="1" dirty="0">
                <a:latin typeface="+mn-lt"/>
              </a:rPr>
              <a:t>How do archaeologists interpret cremation in the past?</a:t>
            </a:r>
          </a:p>
        </p:txBody>
      </p:sp>
      <p:sp>
        <p:nvSpPr>
          <p:cNvPr id="5" name="TextBox 4"/>
          <p:cNvSpPr txBox="1"/>
          <p:nvPr/>
        </p:nvSpPr>
        <p:spPr>
          <a:xfrm>
            <a:off x="560241" y="1879261"/>
            <a:ext cx="8719904" cy="1938992"/>
          </a:xfrm>
          <a:prstGeom prst="rect">
            <a:avLst/>
          </a:prstGeom>
          <a:noFill/>
        </p:spPr>
        <p:txBody>
          <a:bodyPr wrap="square" rtlCol="0">
            <a:spAutoFit/>
          </a:bodyPr>
          <a:lstStyle/>
          <a:p>
            <a:pPr marL="285750" lvl="1" indent="-285750">
              <a:lnSpc>
                <a:spcPct val="150000"/>
              </a:lnSpc>
              <a:buFont typeface="Arial" panose="020B0604020202020204" pitchFamily="34" charset="0"/>
              <a:buChar char="•"/>
              <a:tabLst>
                <a:tab pos="263525" algn="l"/>
              </a:tabLst>
            </a:pPr>
            <a:r>
              <a:rPr lang="en-GB" sz="2000" dirty="0"/>
              <a:t>Cremation in “Western” society</a:t>
            </a:r>
          </a:p>
          <a:p>
            <a:pPr marL="285750" lvl="1" indent="-285750">
              <a:lnSpc>
                <a:spcPct val="150000"/>
              </a:lnSpc>
              <a:buFont typeface="Arial" panose="020B0604020202020204" pitchFamily="34" charset="0"/>
              <a:buChar char="•"/>
              <a:tabLst>
                <a:tab pos="263525" algn="l"/>
              </a:tabLst>
            </a:pPr>
            <a:r>
              <a:rPr lang="en-GB" sz="2000" dirty="0"/>
              <a:t>Ethnographic studies</a:t>
            </a:r>
          </a:p>
          <a:p>
            <a:pPr marL="285750" lvl="1" indent="-285750">
              <a:lnSpc>
                <a:spcPct val="150000"/>
              </a:lnSpc>
              <a:buFont typeface="Arial" panose="020B0604020202020204" pitchFamily="34" charset="0"/>
              <a:buChar char="•"/>
              <a:tabLst>
                <a:tab pos="263525" algn="l"/>
              </a:tabLst>
            </a:pPr>
            <a:r>
              <a:rPr lang="en-GB" sz="2000" dirty="0"/>
              <a:t>Literary sources</a:t>
            </a:r>
          </a:p>
          <a:p>
            <a:pPr marL="285750" lvl="1" indent="-285750">
              <a:lnSpc>
                <a:spcPct val="150000"/>
              </a:lnSpc>
              <a:buFont typeface="Arial" panose="020B0604020202020204" pitchFamily="34" charset="0"/>
              <a:buChar char="•"/>
              <a:tabLst>
                <a:tab pos="263525" algn="l"/>
              </a:tabLst>
            </a:pPr>
            <a:r>
              <a:rPr lang="en-GB" sz="2000" dirty="0"/>
              <a:t>Archaeological and osteological remains</a:t>
            </a:r>
          </a:p>
        </p:txBody>
      </p:sp>
      <p:pic>
        <p:nvPicPr>
          <p:cNvPr id="4" name="Picture 3"/>
          <p:cNvPicPr>
            <a:picLocks noChangeAspect="1"/>
          </p:cNvPicPr>
          <p:nvPr/>
        </p:nvPicPr>
        <p:blipFill>
          <a:blip r:embed="rId3"/>
          <a:stretch>
            <a:fillRect/>
          </a:stretch>
        </p:blipFill>
        <p:spPr>
          <a:xfrm>
            <a:off x="1254638" y="3922259"/>
            <a:ext cx="4259213" cy="2752216"/>
          </a:xfrm>
          <a:prstGeom prst="rect">
            <a:avLst/>
          </a:prstGeom>
        </p:spPr>
      </p:pic>
      <p:pic>
        <p:nvPicPr>
          <p:cNvPr id="7" name="Picture 6"/>
          <p:cNvPicPr>
            <a:picLocks noChangeAspect="1"/>
          </p:cNvPicPr>
          <p:nvPr/>
        </p:nvPicPr>
        <p:blipFill>
          <a:blip r:embed="rId4"/>
          <a:stretch>
            <a:fillRect/>
          </a:stretch>
        </p:blipFill>
        <p:spPr>
          <a:xfrm>
            <a:off x="5943600" y="2184732"/>
            <a:ext cx="4762013" cy="2488536"/>
          </a:xfrm>
          <a:prstGeom prst="rect">
            <a:avLst/>
          </a:prstGeom>
        </p:spPr>
      </p:pic>
      <p:sp>
        <p:nvSpPr>
          <p:cNvPr id="11" name="AutoShape 4" descr="Image result for ibn fadlan journey to russia cremation"/>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3" name="Picture 2"/>
          <p:cNvPicPr>
            <a:picLocks noChangeAspect="1"/>
          </p:cNvPicPr>
          <p:nvPr/>
        </p:nvPicPr>
        <p:blipFill>
          <a:blip r:embed="rId5"/>
          <a:stretch>
            <a:fillRect/>
          </a:stretch>
        </p:blipFill>
        <p:spPr>
          <a:xfrm>
            <a:off x="6316401" y="3922259"/>
            <a:ext cx="4131755" cy="2752216"/>
          </a:xfrm>
          <a:prstGeom prst="rect">
            <a:avLst/>
          </a:prstGeom>
        </p:spPr>
      </p:pic>
      <p:pic>
        <p:nvPicPr>
          <p:cNvPr id="14" name="Picture 13"/>
          <p:cNvPicPr>
            <a:picLocks noChangeAspect="1"/>
          </p:cNvPicPr>
          <p:nvPr/>
        </p:nvPicPr>
        <p:blipFill>
          <a:blip r:embed="rId6"/>
          <a:stretch>
            <a:fillRect/>
          </a:stretch>
        </p:blipFill>
        <p:spPr>
          <a:xfrm>
            <a:off x="6761779" y="1497993"/>
            <a:ext cx="3240997" cy="4848532"/>
          </a:xfrm>
          <a:prstGeom prst="rect">
            <a:avLst/>
          </a:prstGeom>
        </p:spPr>
      </p:pic>
      <p:pic>
        <p:nvPicPr>
          <p:cNvPr id="6" name="Picture 5"/>
          <p:cNvPicPr>
            <a:picLocks noChangeAspect="1"/>
          </p:cNvPicPr>
          <p:nvPr/>
        </p:nvPicPr>
        <p:blipFill>
          <a:blip r:embed="rId7"/>
          <a:stretch>
            <a:fillRect/>
          </a:stretch>
        </p:blipFill>
        <p:spPr>
          <a:xfrm>
            <a:off x="6213444" y="1810717"/>
            <a:ext cx="4337665" cy="3236565"/>
          </a:xfrm>
          <a:prstGeom prst="rect">
            <a:avLst/>
          </a:prstGeom>
        </p:spPr>
      </p:pic>
      <p:pic>
        <p:nvPicPr>
          <p:cNvPr id="15" name="Picture 2" descr="http://news.bbcimg.co.uk/media/images/65738000/jpg/_65738371_bones.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77043" y="4055354"/>
            <a:ext cx="4419600" cy="2486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54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xit" presetSubtype="0" fill="hold" nodeType="with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3"/>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5">
                                            <p:txEl>
                                              <p:pRg st="3" end="3"/>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223" y="360987"/>
            <a:ext cx="10772775" cy="1658198"/>
          </a:xfrm>
        </p:spPr>
        <p:txBody>
          <a:bodyPr/>
          <a:lstStyle/>
          <a:p>
            <a:r>
              <a:rPr lang="en-GB" b="1" dirty="0">
                <a:latin typeface="+mn-lt"/>
              </a:rPr>
              <a:t>Extracting information from cremated remains</a:t>
            </a:r>
          </a:p>
        </p:txBody>
      </p:sp>
      <p:sp>
        <p:nvSpPr>
          <p:cNvPr id="3" name="Content Placeholder 2"/>
          <p:cNvSpPr>
            <a:spLocks noGrp="1"/>
          </p:cNvSpPr>
          <p:nvPr>
            <p:ph idx="1"/>
          </p:nvPr>
        </p:nvSpPr>
        <p:spPr>
          <a:xfrm>
            <a:off x="657224" y="2355586"/>
            <a:ext cx="4546508" cy="1170938"/>
          </a:xfrm>
        </p:spPr>
        <p:txBody>
          <a:bodyPr/>
          <a:lstStyle/>
          <a:p>
            <a:pPr>
              <a:buFont typeface="Arial" panose="020B0604020202020204" pitchFamily="34" charset="0"/>
              <a:buChar char="•"/>
            </a:pPr>
            <a:r>
              <a:rPr lang="en-GB" dirty="0"/>
              <a:t> Common misconception that cremation results in unidentifiable, small fragments of bone and ash</a:t>
            </a:r>
          </a:p>
        </p:txBody>
      </p:sp>
      <p:pic>
        <p:nvPicPr>
          <p:cNvPr id="2058" name="Picture 10" descr="https://privatelabresults.com/wp-content/uploads/2015/11/cremated-remains-ashes-compresse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1509" y="3376933"/>
            <a:ext cx="4622223" cy="3081482"/>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p:cNvSpPr txBox="1">
            <a:spLocks/>
          </p:cNvSpPr>
          <p:nvPr/>
        </p:nvSpPr>
        <p:spPr>
          <a:xfrm>
            <a:off x="6186788" y="4254531"/>
            <a:ext cx="3174132" cy="2158260"/>
          </a:xfrm>
          <a:prstGeom prst="rect">
            <a:avLst/>
          </a:prstGeom>
        </p:spPr>
        <p:txBody>
          <a:bodyPr vert="horz" lIns="91440" tIns="45720" rIns="91440" bIns="45720" rtlCol="0">
            <a:norm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a:buFont typeface="Arial" pitchFamily="34" charset="0"/>
              <a:buChar char="•"/>
            </a:pPr>
            <a:r>
              <a:rPr lang="en-GB" dirty="0"/>
              <a:t> Fragments of bone can be quite large and provide a plethora of information about the deceased and cremation process</a:t>
            </a:r>
          </a:p>
        </p:txBody>
      </p:sp>
      <p:pic>
        <p:nvPicPr>
          <p:cNvPr id="13" name="Picture 12" descr="C:\Users\Kirsty\Pictures\Romania lectures\Spong Hill cove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97421" y="1502003"/>
            <a:ext cx="2549362" cy="495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5" descr="C:\Users\kes3\Downloads\Fig 7.2 Unfused femur diaphysis.tif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452" r="12911"/>
          <a:stretch/>
        </p:blipFill>
        <p:spPr bwMode="auto">
          <a:xfrm>
            <a:off x="6284263" y="1502003"/>
            <a:ext cx="2979182" cy="2154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3458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0241" y="250151"/>
            <a:ext cx="10772775" cy="1658198"/>
          </a:xfrm>
        </p:spPr>
        <p:txBody>
          <a:bodyPr/>
          <a:lstStyle/>
          <a:p>
            <a:r>
              <a:rPr lang="en-GB" b="1" dirty="0">
                <a:latin typeface="+mn-lt"/>
              </a:rPr>
              <a:t>What information can be extracted from cremated bone?</a:t>
            </a:r>
          </a:p>
        </p:txBody>
      </p:sp>
      <p:graphicFrame>
        <p:nvGraphicFramePr>
          <p:cNvPr id="11" name="Table 10"/>
          <p:cNvGraphicFramePr>
            <a:graphicFrameLocks noGrp="1"/>
          </p:cNvGraphicFramePr>
          <p:nvPr>
            <p:extLst>
              <p:ext uri="{D42A27DB-BD31-4B8C-83A1-F6EECF244321}">
                <p14:modId xmlns:p14="http://schemas.microsoft.com/office/powerpoint/2010/main" val="2328400332"/>
              </p:ext>
            </p:extLst>
          </p:nvPr>
        </p:nvGraphicFramePr>
        <p:xfrm>
          <a:off x="796990" y="2028702"/>
          <a:ext cx="11001720" cy="2865120"/>
        </p:xfrm>
        <a:graphic>
          <a:graphicData uri="http://schemas.openxmlformats.org/drawingml/2006/table">
            <a:tbl>
              <a:tblPr firstRow="1" bandRow="1">
                <a:tableStyleId>{5C22544A-7EE6-4342-B048-85BDC9FD1C3A}</a:tableStyleId>
              </a:tblPr>
              <a:tblGrid>
                <a:gridCol w="3804507">
                  <a:extLst>
                    <a:ext uri="{9D8B030D-6E8A-4147-A177-3AD203B41FA5}">
                      <a16:colId xmlns:a16="http://schemas.microsoft.com/office/drawing/2014/main" val="2011464940"/>
                    </a:ext>
                  </a:extLst>
                </a:gridCol>
                <a:gridCol w="7197213">
                  <a:extLst>
                    <a:ext uri="{9D8B030D-6E8A-4147-A177-3AD203B41FA5}">
                      <a16:colId xmlns:a16="http://schemas.microsoft.com/office/drawing/2014/main" val="1154756181"/>
                    </a:ext>
                  </a:extLst>
                </a:gridCol>
              </a:tblGrid>
              <a:tr h="370840">
                <a:tc>
                  <a:txBody>
                    <a:bodyPr/>
                    <a:lstStyle/>
                    <a:p>
                      <a:r>
                        <a:rPr lang="en-GB" dirty="0"/>
                        <a:t>Biological information</a:t>
                      </a:r>
                    </a:p>
                  </a:txBody>
                  <a:tcPr/>
                </a:tc>
                <a:tc>
                  <a:txBody>
                    <a:bodyPr/>
                    <a:lstStyle/>
                    <a:p>
                      <a:r>
                        <a:rPr lang="en-GB" dirty="0"/>
                        <a:t>The cremation process</a:t>
                      </a:r>
                    </a:p>
                  </a:txBody>
                  <a:tcPr/>
                </a:tc>
                <a:extLst>
                  <a:ext uri="{0D108BD9-81ED-4DB2-BD59-A6C34878D82A}">
                    <a16:rowId xmlns:a16="http://schemas.microsoft.com/office/drawing/2014/main" val="1833896890"/>
                  </a:ext>
                </a:extLst>
              </a:tr>
              <a:tr h="370840">
                <a:tc>
                  <a:txBody>
                    <a:bodyPr/>
                    <a:lstStyle/>
                    <a:p>
                      <a:r>
                        <a:rPr lang="en-GB" dirty="0"/>
                        <a:t>Minimum number of individuals (MNI)</a:t>
                      </a:r>
                    </a:p>
                  </a:txBody>
                  <a:tcPr/>
                </a:tc>
                <a:tc>
                  <a:txBody>
                    <a:bodyPr/>
                    <a:lstStyle/>
                    <a:p>
                      <a:r>
                        <a:rPr lang="en-GB" dirty="0"/>
                        <a:t>Temperature</a:t>
                      </a:r>
                    </a:p>
                  </a:txBody>
                  <a:tcPr/>
                </a:tc>
                <a:extLst>
                  <a:ext uri="{0D108BD9-81ED-4DB2-BD59-A6C34878D82A}">
                    <a16:rowId xmlns:a16="http://schemas.microsoft.com/office/drawing/2014/main" val="2890300958"/>
                  </a:ext>
                </a:extLst>
              </a:tr>
              <a:tr h="370840">
                <a:tc>
                  <a:txBody>
                    <a:bodyPr/>
                    <a:lstStyle/>
                    <a:p>
                      <a:r>
                        <a:rPr lang="en-GB" dirty="0"/>
                        <a:t>Age</a:t>
                      </a:r>
                    </a:p>
                  </a:txBody>
                  <a:tcPr/>
                </a:tc>
                <a:tc>
                  <a:txBody>
                    <a:bodyPr/>
                    <a:lstStyle/>
                    <a:p>
                      <a:r>
                        <a:rPr lang="en-GB" dirty="0"/>
                        <a:t>Duration</a:t>
                      </a:r>
                    </a:p>
                  </a:txBody>
                  <a:tcPr/>
                </a:tc>
                <a:extLst>
                  <a:ext uri="{0D108BD9-81ED-4DB2-BD59-A6C34878D82A}">
                    <a16:rowId xmlns:a16="http://schemas.microsoft.com/office/drawing/2014/main" val="3704162930"/>
                  </a:ext>
                </a:extLst>
              </a:tr>
              <a:tr h="370840">
                <a:tc>
                  <a:txBody>
                    <a:bodyPr/>
                    <a:lstStyle/>
                    <a:p>
                      <a:r>
                        <a:rPr lang="en-GB" dirty="0"/>
                        <a:t>Sex (not gender)</a:t>
                      </a:r>
                    </a:p>
                  </a:txBody>
                  <a:tcPr/>
                </a:tc>
                <a:tc>
                  <a:txBody>
                    <a:bodyPr/>
                    <a:lstStyle/>
                    <a:p>
                      <a:r>
                        <a:rPr lang="en-GB" dirty="0"/>
                        <a:t>Oxidising conditions</a:t>
                      </a:r>
                    </a:p>
                  </a:txBody>
                  <a:tcPr/>
                </a:tc>
                <a:extLst>
                  <a:ext uri="{0D108BD9-81ED-4DB2-BD59-A6C34878D82A}">
                    <a16:rowId xmlns:a16="http://schemas.microsoft.com/office/drawing/2014/main" val="899499821"/>
                  </a:ext>
                </a:extLst>
              </a:tr>
              <a:tr h="370840">
                <a:tc>
                  <a:txBody>
                    <a:bodyPr/>
                    <a:lstStyle/>
                    <a:p>
                      <a:r>
                        <a:rPr lang="en-GB" dirty="0"/>
                        <a:t>Pathological conditions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Whether the body was fleshed/ </a:t>
                      </a:r>
                      <a:r>
                        <a:rPr lang="en-GB" dirty="0" err="1"/>
                        <a:t>unfleshed</a:t>
                      </a:r>
                      <a:r>
                        <a:rPr lang="en-GB" dirty="0"/>
                        <a:t> at the time of cremation by looking at shrinkage, warping, and fracture patterns</a:t>
                      </a:r>
                    </a:p>
                  </a:txBody>
                  <a:tcPr/>
                </a:tc>
                <a:extLst>
                  <a:ext uri="{0D108BD9-81ED-4DB2-BD59-A6C34878D82A}">
                    <a16:rowId xmlns:a16="http://schemas.microsoft.com/office/drawing/2014/main" val="3054610651"/>
                  </a:ext>
                </a:extLst>
              </a:tr>
              <a:tr h="370840">
                <a:tc>
                  <a:txBody>
                    <a:bodyPr/>
                    <a:lstStyle/>
                    <a:p>
                      <a:r>
                        <a:rPr lang="en-GB" dirty="0"/>
                        <a:t>Trauma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Position of the body on the pyre</a:t>
                      </a:r>
                    </a:p>
                  </a:txBody>
                  <a:tcPr/>
                </a:tc>
                <a:extLst>
                  <a:ext uri="{0D108BD9-81ED-4DB2-BD59-A6C34878D82A}">
                    <a16:rowId xmlns:a16="http://schemas.microsoft.com/office/drawing/2014/main" val="721460831"/>
                  </a:ext>
                </a:extLst>
              </a:tr>
              <a:tr h="370840">
                <a:tc>
                  <a:txBody>
                    <a:bodyPr/>
                    <a:lstStyle/>
                    <a:p>
                      <a:r>
                        <a:rPr lang="en-GB" dirty="0"/>
                        <a:t>Stature?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Intentional manipulation of remains resulting in extensive fragmentation </a:t>
                      </a:r>
                    </a:p>
                  </a:txBody>
                  <a:tcPr/>
                </a:tc>
                <a:extLst>
                  <a:ext uri="{0D108BD9-81ED-4DB2-BD59-A6C34878D82A}">
                    <a16:rowId xmlns:a16="http://schemas.microsoft.com/office/drawing/2014/main" val="469108559"/>
                  </a:ext>
                </a:extLst>
              </a:tr>
            </a:tbl>
          </a:graphicData>
        </a:graphic>
      </p:graphicFrame>
      <p:pic>
        <p:nvPicPr>
          <p:cNvPr id="1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0067" t="27157" r="12437" b="19036"/>
          <a:stretch/>
        </p:blipFill>
        <p:spPr bwMode="auto">
          <a:xfrm>
            <a:off x="6297850" y="5064392"/>
            <a:ext cx="3442050" cy="1593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555010" y="5014175"/>
            <a:ext cx="2532089" cy="1693698"/>
          </a:xfrm>
          <a:prstGeom prst="rect">
            <a:avLst/>
          </a:prstGeom>
        </p:spPr>
      </p:pic>
    </p:spTree>
    <p:extLst>
      <p:ext uri="{BB962C8B-B14F-4D97-AF65-F5344CB8AC3E}">
        <p14:creationId xmlns:p14="http://schemas.microsoft.com/office/powerpoint/2010/main" val="18855402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remation showing plough damag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894684" y="2903203"/>
            <a:ext cx="2682384" cy="376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560241" y="250151"/>
            <a:ext cx="10772775" cy="1658198"/>
          </a:xfrm>
        </p:spPr>
        <p:txBody>
          <a:bodyPr/>
          <a:lstStyle/>
          <a:p>
            <a:r>
              <a:rPr lang="en-GB" b="1" dirty="0">
                <a:latin typeface="+mn-lt"/>
              </a:rPr>
              <a:t>Issues associated with the analysis of cremated bone</a:t>
            </a:r>
          </a:p>
        </p:txBody>
      </p:sp>
      <p:sp>
        <p:nvSpPr>
          <p:cNvPr id="5" name="TextBox 4"/>
          <p:cNvSpPr txBox="1"/>
          <p:nvPr/>
        </p:nvSpPr>
        <p:spPr>
          <a:xfrm>
            <a:off x="560241" y="1908349"/>
            <a:ext cx="8719904" cy="2400657"/>
          </a:xfrm>
          <a:prstGeom prst="rect">
            <a:avLst/>
          </a:prstGeom>
          <a:noFill/>
        </p:spPr>
        <p:txBody>
          <a:bodyPr wrap="square" rtlCol="0">
            <a:spAutoFit/>
          </a:bodyPr>
          <a:lstStyle/>
          <a:p>
            <a:pPr marL="285750" lvl="1" indent="-285750">
              <a:lnSpc>
                <a:spcPct val="150000"/>
              </a:lnSpc>
              <a:buFont typeface="Arial" panose="020B0604020202020204" pitchFamily="34" charset="0"/>
              <a:buChar char="•"/>
              <a:tabLst>
                <a:tab pos="263525" algn="l"/>
              </a:tabLst>
            </a:pPr>
            <a:r>
              <a:rPr lang="en-GB" sz="2000" dirty="0"/>
              <a:t>Shrinkage (i.e. metrics are unreliable)</a:t>
            </a:r>
          </a:p>
          <a:p>
            <a:pPr marL="285750" lvl="1" indent="-285750">
              <a:lnSpc>
                <a:spcPct val="150000"/>
              </a:lnSpc>
              <a:buFont typeface="Arial" panose="020B0604020202020204" pitchFamily="34" charset="0"/>
              <a:buChar char="•"/>
              <a:tabLst>
                <a:tab pos="263525" algn="l"/>
              </a:tabLst>
            </a:pPr>
            <a:r>
              <a:rPr lang="en-GB" sz="2000" dirty="0"/>
              <a:t>Loss of diagnostic elements during the cremation and collection process, burial environment, etc.</a:t>
            </a:r>
          </a:p>
          <a:p>
            <a:pPr marL="285750" lvl="1" indent="-285750">
              <a:lnSpc>
                <a:spcPct val="150000"/>
              </a:lnSpc>
              <a:buFont typeface="Arial" panose="020B0604020202020204" pitchFamily="34" charset="0"/>
              <a:buChar char="•"/>
              <a:tabLst>
                <a:tab pos="263525" algn="l"/>
              </a:tabLst>
            </a:pPr>
            <a:r>
              <a:rPr lang="en-GB" sz="2000" dirty="0"/>
              <a:t>Fragmentation of diagnostic remains</a:t>
            </a:r>
          </a:p>
          <a:p>
            <a:pPr marL="285750" lvl="1" indent="-285750">
              <a:lnSpc>
                <a:spcPct val="150000"/>
              </a:lnSpc>
              <a:buFont typeface="Arial" panose="020B0604020202020204" pitchFamily="34" charset="0"/>
              <a:buChar char="•"/>
              <a:tabLst>
                <a:tab pos="263525" algn="l"/>
              </a:tabLst>
            </a:pPr>
            <a:r>
              <a:rPr lang="en-GB" sz="2000" dirty="0"/>
              <a:t>How can we overcome these issues?</a:t>
            </a:r>
          </a:p>
        </p:txBody>
      </p:sp>
      <p:pic>
        <p:nvPicPr>
          <p:cNvPr id="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4197" y="1666567"/>
            <a:ext cx="2052871" cy="46507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672" y="4409306"/>
            <a:ext cx="6873172" cy="2261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9902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5">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par>
                                <p:cTn id="25" presetID="1" presetClass="exit" presetSubtype="0" fill="hold" nodeType="with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393" y="2187656"/>
            <a:ext cx="10772775" cy="2454682"/>
          </a:xfrm>
        </p:spPr>
        <p:txBody>
          <a:bodyPr>
            <a:normAutofit/>
          </a:bodyPr>
          <a:lstStyle/>
          <a:p>
            <a:pPr algn="ctr"/>
            <a:r>
              <a:rPr lang="en-GB" sz="6600" b="1" dirty="0"/>
              <a:t>Case Study: Early Anglo-Saxon England</a:t>
            </a:r>
          </a:p>
        </p:txBody>
      </p:sp>
    </p:spTree>
    <p:extLst>
      <p:ext uri="{BB962C8B-B14F-4D97-AF65-F5344CB8AC3E}">
        <p14:creationId xmlns:p14="http://schemas.microsoft.com/office/powerpoint/2010/main" val="3077836588"/>
      </p:ext>
    </p:extLst>
  </p:cSld>
  <p:clrMapOvr>
    <a:masterClrMapping/>
  </p:clrMapOvr>
  <p:timing>
    <p:tnLst>
      <p:par>
        <p:cTn id="1" dur="indefinite" restart="never" nodeType="tmRoot"/>
      </p:par>
    </p:tnLst>
  </p:timing>
</p:sld>
</file>

<file path=ppt/theme/theme1.xml><?xml version="1.0" encoding="utf-8"?>
<a:theme xmlns:a="http://schemas.openxmlformats.org/drawingml/2006/main" name="Metropolitan">
  <a:themeElements>
    <a:clrScheme name="Metropolitan">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0941A018-FB9B-4401-A32C-7E04526866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TM03457491[[fn=Metropolitan]]</Template>
  <TotalTime>668</TotalTime>
  <Words>1888</Words>
  <Application>Microsoft Office PowerPoint</Application>
  <PresentationFormat>Widescreen</PresentationFormat>
  <Paragraphs>185</Paragraphs>
  <Slides>26</Slides>
  <Notes>16</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Courier New</vt:lpstr>
      <vt:lpstr>Metropolitan</vt:lpstr>
      <vt:lpstr>The study of cremation in the past: what is it good for?</vt:lpstr>
      <vt:lpstr>Lecture outline</vt:lpstr>
      <vt:lpstr>Warning!</vt:lpstr>
      <vt:lpstr>What is cremation?</vt:lpstr>
      <vt:lpstr>How do archaeologists interpret cremation in the past?</vt:lpstr>
      <vt:lpstr>Extracting information from cremated remains</vt:lpstr>
      <vt:lpstr>What information can be extracted from cremated bone?</vt:lpstr>
      <vt:lpstr>Issues associated with the analysis of cremated bone</vt:lpstr>
      <vt:lpstr>Case Study: Early Anglo-Saxon England</vt:lpstr>
      <vt:lpstr>Cremation in early Anglo-Saxon England</vt:lpstr>
      <vt:lpstr>Demography of early Anglo-Saxon cremation cemeteries</vt:lpstr>
      <vt:lpstr>What is a biocultural analysis?</vt:lpstr>
      <vt:lpstr>How do archaeologists carry out biocultural analyses?</vt:lpstr>
      <vt:lpstr>Early Anglo-Saxon funerary rites: inhumation</vt:lpstr>
      <vt:lpstr>Early Anglo-Saxon funerary rites: cremation</vt:lpstr>
      <vt:lpstr>Multiple burials: A social responsibility?</vt:lpstr>
      <vt:lpstr>Age specific funerary assemblages</vt:lpstr>
      <vt:lpstr>Gender oriented grave provisions: inhumation</vt:lpstr>
      <vt:lpstr>Gender oriented grave provisions: cremation</vt:lpstr>
      <vt:lpstr>Spatial distribution of burials: age</vt:lpstr>
      <vt:lpstr>Spatial distribution of burials: sex</vt:lpstr>
      <vt:lpstr>Differential investment of funerals</vt:lpstr>
      <vt:lpstr>Why do we see differences between cremation and inhumation practicing communities?</vt:lpstr>
      <vt:lpstr>Why is the study of cremation in the past important in archaeology?</vt:lpstr>
      <vt:lpstr>Summary</vt:lpstr>
      <vt:lpstr>Any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study of cremation in the past: what is it good for?</dc:title>
  <dc:creator>Kirsty Squires</dc:creator>
  <cp:lastModifiedBy>SQUIRES Kirsty</cp:lastModifiedBy>
  <cp:revision>63</cp:revision>
  <dcterms:created xsi:type="dcterms:W3CDTF">2017-02-06T09:44:50Z</dcterms:created>
  <dcterms:modified xsi:type="dcterms:W3CDTF">2017-02-21T16:28:04Z</dcterms:modified>
</cp:coreProperties>
</file>