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57" r:id="rId3"/>
    <p:sldId id="258" r:id="rId4"/>
    <p:sldId id="259" r:id="rId5"/>
    <p:sldId id="275" r:id="rId6"/>
    <p:sldId id="260" r:id="rId7"/>
    <p:sldId id="288" r:id="rId8"/>
    <p:sldId id="282" r:id="rId9"/>
    <p:sldId id="289" r:id="rId10"/>
    <p:sldId id="291" r:id="rId11"/>
    <p:sldId id="290" r:id="rId12"/>
    <p:sldId id="262" r:id="rId13"/>
    <p:sldId id="266" r:id="rId14"/>
    <p:sldId id="267" r:id="rId15"/>
    <p:sldId id="276" r:id="rId16"/>
    <p:sldId id="268" r:id="rId17"/>
    <p:sldId id="269" r:id="rId18"/>
    <p:sldId id="270" r:id="rId19"/>
    <p:sldId id="284" r:id="rId20"/>
    <p:sldId id="285" r:id="rId21"/>
    <p:sldId id="286" r:id="rId22"/>
    <p:sldId id="287" r:id="rId23"/>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1" autoAdjust="0"/>
    <p:restoredTop sz="69891" autoAdjust="0"/>
  </p:normalViewPr>
  <p:slideViewPr>
    <p:cSldViewPr snapToGrid="0">
      <p:cViewPr varScale="1">
        <p:scale>
          <a:sx n="69" d="100"/>
          <a:sy n="69" d="100"/>
        </p:scale>
        <p:origin x="90" y="156"/>
      </p:cViewPr>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92075" y="744538"/>
            <a:ext cx="6615113" cy="3722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79768" y="4715153"/>
            <a:ext cx="5438139" cy="4466987"/>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32751213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79768" y="4715153"/>
            <a:ext cx="5438139" cy="4466987"/>
          </a:xfrm>
          <a:prstGeom prst="rect">
            <a:avLst/>
          </a:prstGeom>
          <a:noFill/>
          <a:ln>
            <a:noFill/>
          </a:ln>
        </p:spPr>
        <p:txBody>
          <a:bodyPr lIns="91425" tIns="91425" rIns="91425" bIns="91425" anchor="ctr" anchorCtr="0">
            <a:noAutofit/>
          </a:bodyPr>
          <a:lstStyle/>
          <a:p>
            <a:pPr lvl="0">
              <a:spcBef>
                <a:spcPts val="0"/>
              </a:spcBef>
              <a:buNone/>
            </a:pPr>
            <a:r>
              <a:rPr lang="en-GB" b="1" dirty="0" smtClean="0"/>
              <a:t>Original notes:-</a:t>
            </a:r>
          </a:p>
          <a:p>
            <a:pPr lvl="0">
              <a:spcBef>
                <a:spcPts val="0"/>
              </a:spcBef>
              <a:buNone/>
            </a:pPr>
            <a:endParaRPr lang="en-GB" dirty="0" smtClean="0"/>
          </a:p>
          <a:p>
            <a:pPr lvl="0">
              <a:spcBef>
                <a:spcPts val="0"/>
              </a:spcBef>
              <a:buNone/>
            </a:pPr>
            <a:r>
              <a:rPr lang="en-GB" dirty="0" smtClean="0"/>
              <a:t>There is a lot of white space on these first two slides quite deliberately. It reflects the concept of the relatively recent use and impact of white space on web pages.</a:t>
            </a:r>
          </a:p>
          <a:p>
            <a:pPr lvl="0">
              <a:spcBef>
                <a:spcPts val="0"/>
              </a:spcBef>
              <a:buNone/>
            </a:pPr>
            <a:endParaRPr lang="en-GB" dirty="0" smtClean="0"/>
          </a:p>
          <a:p>
            <a:pPr lvl="0">
              <a:spcBef>
                <a:spcPts val="0"/>
              </a:spcBef>
              <a:buNone/>
            </a:pPr>
            <a:endParaRPr lang="en-GB" dirty="0" smtClean="0"/>
          </a:p>
          <a:p>
            <a:pPr lvl="0">
              <a:spcBef>
                <a:spcPts val="0"/>
              </a:spcBef>
              <a:buNone/>
            </a:pPr>
            <a:r>
              <a:rPr lang="en-GB" b="1" dirty="0" smtClean="0"/>
              <a:t>Reflection and evaluation:</a:t>
            </a:r>
          </a:p>
          <a:p>
            <a:pPr lvl="0">
              <a:spcBef>
                <a:spcPts val="0"/>
              </a:spcBef>
              <a:buNone/>
            </a:pPr>
            <a:endParaRPr lang="en-GB" dirty="0" smtClean="0"/>
          </a:p>
          <a:p>
            <a:pPr lvl="0">
              <a:spcBef>
                <a:spcPts val="0"/>
              </a:spcBef>
              <a:buNone/>
            </a:pPr>
            <a:r>
              <a:rPr lang="en-GB" dirty="0" smtClean="0"/>
              <a:t>SH – It was great having this on display as the workshop group came in and sat at the tables. The room layout</a:t>
            </a:r>
            <a:r>
              <a:rPr lang="en-GB" baseline="0" dirty="0" smtClean="0"/>
              <a:t> design was perfect with tables set out for groups in a chevron style and 5 or 6 people to a table, facilitating collaborative work in 2s, 3s or whole table, as well as individual. No-one had their back to the screen. There was an additional table at the back of the room for an additional group, if needed. People were welcomed into the room as they arrived but quietly and </a:t>
            </a:r>
            <a:r>
              <a:rPr lang="en-GB" baseline="0" dirty="0" err="1" smtClean="0"/>
              <a:t>subtlely</a:t>
            </a:r>
            <a:r>
              <a:rPr lang="en-GB" baseline="0" dirty="0" smtClean="0"/>
              <a:t>. Participants could sit where they liked on the main group of tables. Later arrivals were invited to join a particular table to manage a balance of numbers and group sizes per table.</a:t>
            </a:r>
          </a:p>
          <a:p>
            <a:pPr lvl="0">
              <a:spcBef>
                <a:spcPts val="0"/>
              </a:spcBef>
              <a:buNone/>
            </a:pPr>
            <a:r>
              <a:rPr lang="en-GB" baseline="0" dirty="0" smtClean="0"/>
              <a:t>Individual copies of the poem ‘The things we steal from children’ were used to indicate places where people might sit and offering a choice of action as participants took up places. Some participants started to look at the poem although most engaged in quiet talk with one another at a table but time (</a:t>
            </a:r>
            <a:r>
              <a:rPr lang="en-GB" baseline="0" dirty="0" err="1" smtClean="0"/>
              <a:t>WhiteSpace</a:t>
            </a:r>
            <a:r>
              <a:rPr lang="en-GB" baseline="0" dirty="0" smtClean="0"/>
              <a:t>) was given for them to engage in either activity or to just sit quietly. We had originally planned to have music playing quietly in the background but we didn’t have time to set this up because the room had been used immediately before our session and had run over their time. The layout for the previous session was not what we needed for our session so we had to move tables and chairs quickly without appearing to be rushed or harassed by the time participants started to come in!</a:t>
            </a:r>
          </a:p>
          <a:p>
            <a:pPr lvl="0">
              <a:spcBef>
                <a:spcPts val="0"/>
              </a:spcBef>
              <a:buNone/>
            </a:pPr>
            <a:r>
              <a:rPr lang="en-GB" baseline="0" dirty="0" smtClean="0"/>
              <a:t>The photo of a previous LTN conference was a nice touch at the start.</a:t>
            </a:r>
          </a:p>
          <a:p>
            <a:pPr lvl="0">
              <a:spcBef>
                <a:spcPts val="0"/>
              </a:spcBef>
              <a:buNone/>
            </a:pPr>
            <a:endParaRPr lang="en-GB" baseline="0" dirty="0" smtClean="0"/>
          </a:p>
          <a:p>
            <a:pPr lvl="0">
              <a:spcBef>
                <a:spcPts val="0"/>
              </a:spcBef>
              <a:buNone/>
            </a:pPr>
            <a:r>
              <a:rPr lang="en-GB" i="1" baseline="0" dirty="0" smtClean="0">
                <a:solidFill>
                  <a:srgbClr val="FFFF00"/>
                </a:solidFill>
              </a:rPr>
              <a:t>It would have been good to have asked participants to sign in with their e-mail addresses so that we could follow-up with them – for example it would have been good to ask participants to comment on our own reflections and to add their own.</a:t>
            </a:r>
          </a:p>
          <a:p>
            <a:pPr lvl="0">
              <a:spcBef>
                <a:spcPts val="0"/>
              </a:spcBef>
              <a:buNone/>
            </a:pPr>
            <a:endParaRPr lang="en-GB" baseline="0" dirty="0" smtClean="0"/>
          </a:p>
          <a:p>
            <a:pPr lvl="0" algn="l">
              <a:spcBef>
                <a:spcPts val="0"/>
              </a:spcBef>
              <a:buNone/>
            </a:pPr>
            <a:r>
              <a:rPr lang="en-GB" baseline="0" dirty="0" smtClean="0"/>
              <a:t>JL – Steve’s description is thoroughgoing. We needed the whole 30 min to prepare the classroom. Most of this job was done by Steve because I concentrated first on one single technical issue: How to use moveable video camera during our session. I found out that the settings in the classroom computer where such that there would very likely become problems in swapping video camera view and PowerPoint presentation view.  So we gave up the idea and did not use video camera at all. (Actually the camera was meant for session that we skipped anyway because of time limits.) I set music playing via iPad but not in the beginning but later when participants had got first impression of the White Space concept. Some of the participants gave spontaneous feedback from the music. They said it was relaxing and I got the impression that playing music was a good idea. Next time, when ever that might be, we could pay more attention to that and plan how to synchronise back round music and the phase of our work shop.</a:t>
            </a:r>
          </a:p>
          <a:p>
            <a:pPr lvl="0" algn="l">
              <a:spcBef>
                <a:spcPts val="0"/>
              </a:spcBef>
              <a:buNone/>
            </a:pPr>
            <a:r>
              <a:rPr lang="en-GB" baseline="0" dirty="0" smtClean="0"/>
              <a:t>   I was very eager to start immediately at 15.30 sharp but Steve was stubborn (but relaxed) and gave participants time to chat and relax. That was a good idea. I saw some participants glancing at us and wondering why we haven’t started. But I got the impression that they trusted that everything that happened was on purpose. That was my the impression of the whole session also. We did some minor mistakes during the session but they happened to be such as if we planned them to be part of the performance.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  GENERALLY SPEAKING: It is amazing how little I would (we should) do differently if we had change to conduct the same work shop with the same participants again. I am quite critical to my self and this feeling is very rare. </a:t>
            </a:r>
          </a:p>
        </p:txBody>
      </p:sp>
      <p:sp>
        <p:nvSpPr>
          <p:cNvPr id="82" name="Shape 82"/>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5346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73788" y="5118725"/>
            <a:ext cx="5390305" cy="4849318"/>
          </a:xfrm>
          <a:prstGeom prst="rect">
            <a:avLst/>
          </a:prstGeom>
          <a:noFill/>
          <a:ln>
            <a:noFill/>
          </a:ln>
        </p:spPr>
        <p:txBody>
          <a:bodyPr lIns="91425" tIns="91425" rIns="91425" bIns="91425" anchor="ctr" anchorCtr="0">
            <a:noAutofit/>
          </a:bodyPr>
          <a:lstStyle/>
          <a:p>
            <a:pPr lvl="0" rtl="0">
              <a:spcBef>
                <a:spcPts val="0"/>
              </a:spcBef>
              <a:buNone/>
            </a:pPr>
            <a:r>
              <a:rPr lang="en-US" dirty="0" smtClean="0"/>
              <a:t>Original notes:-</a:t>
            </a:r>
          </a:p>
          <a:p>
            <a:pPr lvl="0" rtl="0">
              <a:spcBef>
                <a:spcPts val="0"/>
              </a:spcBef>
              <a:buNone/>
            </a:pPr>
            <a:endParaRPr lang="en-US" dirty="0" smtClean="0"/>
          </a:p>
          <a:p>
            <a:pPr lvl="0" rtl="0">
              <a:spcBef>
                <a:spcPts val="0"/>
              </a:spcBef>
              <a:buNone/>
            </a:pPr>
            <a:r>
              <a:rPr lang="en-US" dirty="0" smtClean="0"/>
              <a:t>Discussion</a:t>
            </a:r>
            <a:r>
              <a:rPr lang="en-US" baseline="0" dirty="0" smtClean="0"/>
              <a:t> during or later or do we have time for it?</a:t>
            </a:r>
          </a:p>
          <a:p>
            <a:pPr lvl="0" rtl="0">
              <a:spcBef>
                <a:spcPts val="0"/>
              </a:spcBef>
              <a:buNone/>
            </a:pPr>
            <a:endParaRPr lang="en-US" baseline="0" dirty="0" smtClean="0"/>
          </a:p>
          <a:p>
            <a:pPr lvl="0" rtl="0">
              <a:spcBef>
                <a:spcPts val="0"/>
              </a:spcBef>
              <a:buNone/>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lvl="0" rtl="0">
              <a:spcBef>
                <a:spcPts val="0"/>
              </a:spcBef>
              <a:buNone/>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This slide was just for purposes of revisiting the challenge.</a:t>
            </a:r>
            <a:endParaRPr lang="en-US" dirty="0" smtClean="0"/>
          </a:p>
          <a:p>
            <a:pPr lvl="0" rtl="0">
              <a:spcBef>
                <a:spcPts val="0"/>
              </a:spcBef>
              <a:buNone/>
            </a:pPr>
            <a:endParaRPr lang="en-US" dirty="0"/>
          </a:p>
        </p:txBody>
      </p:sp>
      <p:sp>
        <p:nvSpPr>
          <p:cNvPr id="137" name="Shape 137"/>
          <p:cNvSpPr>
            <a:spLocks noGrp="1" noRot="1" noChangeAspect="1"/>
          </p:cNvSpPr>
          <p:nvPr>
            <p:ph type="sldImg" idx="2"/>
          </p:nvPr>
        </p:nvSpPr>
        <p:spPr>
          <a:xfrm>
            <a:off x="-223838" y="808038"/>
            <a:ext cx="7185026" cy="40417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8250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73788" y="5118725"/>
            <a:ext cx="5390305" cy="4849318"/>
          </a:xfrm>
          <a:prstGeom prst="rect">
            <a:avLst/>
          </a:prstGeom>
          <a:noFill/>
          <a:ln>
            <a:noFill/>
          </a:ln>
        </p:spPr>
        <p:txBody>
          <a:bodyPr lIns="91425" tIns="91425" rIns="91425" bIns="91425" anchor="ctr" anchorCtr="0">
            <a:noAutofit/>
          </a:bodyPr>
          <a:lstStyle/>
          <a:p>
            <a:pPr lvl="0" rtl="0">
              <a:spcBef>
                <a:spcPts val="0"/>
              </a:spcBef>
              <a:buNone/>
            </a:pPr>
            <a:r>
              <a:rPr lang="en-US" dirty="0" smtClean="0"/>
              <a:t>Original notes:-</a:t>
            </a:r>
          </a:p>
          <a:p>
            <a:pPr lvl="0" rtl="0">
              <a:spcBef>
                <a:spcPts val="0"/>
              </a:spcBef>
              <a:buNone/>
            </a:pPr>
            <a:endParaRPr lang="en-US" dirty="0" smtClean="0"/>
          </a:p>
          <a:p>
            <a:pPr lvl="0" rtl="0">
              <a:spcBef>
                <a:spcPts val="0"/>
              </a:spcBef>
              <a:buNone/>
            </a:pPr>
            <a:r>
              <a:rPr lang="en-US" dirty="0" smtClean="0"/>
              <a:t>One</a:t>
            </a:r>
            <a:r>
              <a:rPr lang="en-US" baseline="0" dirty="0" smtClean="0"/>
              <a:t> possible answer amongst thousands of potential answers if we see the space as an opportunity to be creative and imaginative</a:t>
            </a:r>
          </a:p>
          <a:p>
            <a:pPr lvl="0" rtl="0">
              <a:spcBef>
                <a:spcPts val="0"/>
              </a:spcBef>
              <a:buNone/>
            </a:pPr>
            <a:endParaRPr lang="en-US" baseline="0" dirty="0" smtClean="0"/>
          </a:p>
          <a:p>
            <a:pPr lvl="0" rtl="0">
              <a:spcBef>
                <a:spcPts val="0"/>
              </a:spcBef>
              <a:buNone/>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The purpose of including this as one solution to the challenge was to illustrate that the activity offers an opportunity to be innovative. It is an illustrative example that also makes you smile because of the humour and shows what one person thought would make a good alternative solution.</a:t>
            </a:r>
          </a:p>
          <a:p>
            <a:pPr lvl="0" rtl="0">
              <a:spcBef>
                <a:spcPts val="0"/>
              </a:spcBef>
              <a:buNone/>
            </a:pPr>
            <a:endParaRPr lang="en-US" dirty="0"/>
          </a:p>
        </p:txBody>
      </p:sp>
      <p:sp>
        <p:nvSpPr>
          <p:cNvPr id="137" name="Shape 137"/>
          <p:cNvSpPr>
            <a:spLocks noGrp="1" noRot="1" noChangeAspect="1"/>
          </p:cNvSpPr>
          <p:nvPr>
            <p:ph type="sldImg" idx="2"/>
          </p:nvPr>
        </p:nvSpPr>
        <p:spPr>
          <a:xfrm>
            <a:off x="-223838" y="808038"/>
            <a:ext cx="7185026" cy="40417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5990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79768" y="4715153"/>
            <a:ext cx="5438140" cy="4466987"/>
          </a:xfrm>
          <a:prstGeom prst="rect">
            <a:avLst/>
          </a:prstGeom>
          <a:noFill/>
          <a:ln>
            <a:noFill/>
          </a:ln>
        </p:spPr>
        <p:txBody>
          <a:bodyPr lIns="91425" tIns="91425" rIns="91425" bIns="91425" anchor="ctr" anchorCtr="0">
            <a:noAutofit/>
          </a:bodyPr>
          <a:lstStyle/>
          <a:p>
            <a:pPr lvl="0" rtl="0">
              <a:spcBef>
                <a:spcPts val="0"/>
              </a:spcBef>
              <a:buNone/>
            </a:pPr>
            <a:r>
              <a:rPr lang="en-GB" dirty="0" smtClean="0"/>
              <a:t>Original notes:-</a:t>
            </a:r>
          </a:p>
          <a:p>
            <a:pPr lvl="0" rtl="0">
              <a:spcBef>
                <a:spcPts val="0"/>
              </a:spcBef>
              <a:buNone/>
            </a:pPr>
            <a:endParaRPr lang="en-GB" dirty="0" smtClean="0"/>
          </a:p>
          <a:p>
            <a:pPr lvl="0" rtl="0">
              <a:spcBef>
                <a:spcPts val="0"/>
              </a:spcBef>
              <a:buNone/>
            </a:pPr>
            <a:r>
              <a:rPr lang="en-GB" dirty="0" smtClean="0"/>
              <a:t>Make </a:t>
            </a:r>
            <a:r>
              <a:rPr lang="en-GB" dirty="0"/>
              <a:t>sure we have tables with 4, 5 or 6people sitting at each – there should be no tables with less than 4</a:t>
            </a:r>
            <a:r>
              <a:rPr lang="en-GB" baseline="0" dirty="0"/>
              <a:t> or more than </a:t>
            </a:r>
            <a:r>
              <a:rPr lang="en-GB" baseline="0" dirty="0" smtClean="0"/>
              <a:t>6</a:t>
            </a:r>
          </a:p>
          <a:p>
            <a:pPr lvl="0" rtl="0">
              <a:spcBef>
                <a:spcPts val="0"/>
              </a:spcBef>
              <a:buNone/>
            </a:pPr>
            <a:endParaRPr lang="en-GB" baseline="0" dirty="0" smtClean="0"/>
          </a:p>
          <a:p>
            <a:pPr lvl="0" rtl="0">
              <a:spcBef>
                <a:spcPts val="0"/>
              </a:spcBef>
              <a:buNone/>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We skipped this activity. It was a good decision for two reasons: 1) There was too little time left to run the whole package. We had to skip something. 2) The participants had already gotten very good  impression what we mean by the White Space concept. We really did not need this activity at all. And this activity is the most time consuming. Skipping this gave us a lot of space to end the session in a “White Space way”. </a:t>
            </a:r>
          </a:p>
          <a:p>
            <a:pPr lvl="0" rtl="0">
              <a:spcBef>
                <a:spcPts val="0"/>
              </a:spcBef>
              <a:buNone/>
            </a:pPr>
            <a:endParaRPr dirty="0"/>
          </a:p>
        </p:txBody>
      </p:sp>
      <p:sp>
        <p:nvSpPr>
          <p:cNvPr id="144" name="Shape 144"/>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3560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79768" y="4715153"/>
            <a:ext cx="5438140" cy="4466987"/>
          </a:xfrm>
          <a:prstGeom prst="rect">
            <a:avLst/>
          </a:prstGeom>
        </p:spPr>
        <p:txBody>
          <a:bodyPr lIns="91425" tIns="91425" rIns="91425" bIns="91425" anchor="t" anchorCtr="0">
            <a:noAutofit/>
          </a:bodyPr>
          <a:lstStyle/>
          <a:p>
            <a:pPr lvl="0">
              <a:spcBef>
                <a:spcPts val="0"/>
              </a:spcBef>
              <a:buNone/>
            </a:pPr>
            <a:r>
              <a:rPr lang="en-GB" dirty="0" smtClean="0"/>
              <a:t>Original notes:-</a:t>
            </a:r>
          </a:p>
          <a:p>
            <a:pPr lvl="0">
              <a:spcBef>
                <a:spcPts val="0"/>
              </a:spcBef>
              <a:buNone/>
            </a:pPr>
            <a:endParaRPr lang="en-GB" dirty="0" smtClean="0"/>
          </a:p>
          <a:p>
            <a:pPr lvl="0">
              <a:spcBef>
                <a:spcPts val="0"/>
              </a:spcBef>
              <a:buNone/>
            </a:pPr>
            <a:r>
              <a:rPr lang="en-GB" dirty="0" smtClean="0"/>
              <a:t>The </a:t>
            </a:r>
            <a:r>
              <a:rPr lang="en-GB" dirty="0"/>
              <a:t>context of this activity could have been … </a:t>
            </a:r>
          </a:p>
          <a:p>
            <a:pPr lvl="0">
              <a:spcBef>
                <a:spcPts val="0"/>
              </a:spcBef>
              <a:buNone/>
            </a:pPr>
            <a:r>
              <a:rPr lang="en-GB" dirty="0"/>
              <a:t>Collaborative story telling, the paintings of Hogarth, social history in 17th century, …</a:t>
            </a:r>
          </a:p>
          <a:p>
            <a:pPr lvl="0">
              <a:spcBef>
                <a:spcPts val="0"/>
              </a:spcBef>
              <a:buNone/>
            </a:pPr>
            <a:r>
              <a:rPr lang="en-GB" sz="1100" dirty="0">
                <a:solidFill>
                  <a:srgbClr val="FFC000"/>
                </a:solidFill>
              </a:rPr>
              <a:t>Did White Space give added value </a:t>
            </a:r>
            <a:r>
              <a:rPr lang="en-GB" sz="1100" dirty="0" smtClean="0">
                <a:solidFill>
                  <a:srgbClr val="FFC000"/>
                </a:solidFill>
              </a:rPr>
              <a:t>concerning</a:t>
            </a:r>
            <a:r>
              <a:rPr lang="en-GB" sz="1100" dirty="0">
                <a:solidFill>
                  <a:srgbClr val="FFC000"/>
                </a:solidFill>
              </a:rPr>
              <a:t/>
            </a:r>
            <a:br>
              <a:rPr lang="en-GB" sz="1100" dirty="0">
                <a:solidFill>
                  <a:srgbClr val="FFC000"/>
                </a:solidFill>
              </a:rPr>
            </a:br>
            <a:r>
              <a:rPr lang="en-GB" sz="1100" dirty="0">
                <a:solidFill>
                  <a:srgbClr val="FFC000"/>
                </a:solidFill>
              </a:rPr>
              <a:t>- being creative (creating a story)?</a:t>
            </a:r>
            <a:br>
              <a:rPr lang="en-GB" sz="1100" dirty="0">
                <a:solidFill>
                  <a:srgbClr val="FFC000"/>
                </a:solidFill>
              </a:rPr>
            </a:br>
            <a:r>
              <a:rPr lang="en-GB" sz="1100" dirty="0">
                <a:solidFill>
                  <a:srgbClr val="FFC000"/>
                </a:solidFill>
              </a:rPr>
              <a:t>- being collaborative</a:t>
            </a:r>
            <a:br>
              <a:rPr lang="en-GB" sz="1100" dirty="0">
                <a:solidFill>
                  <a:srgbClr val="FFC000"/>
                </a:solidFill>
              </a:rPr>
            </a:br>
            <a:r>
              <a:rPr lang="en-GB" sz="1100" dirty="0">
                <a:solidFill>
                  <a:srgbClr val="FFC000"/>
                </a:solidFill>
              </a:rPr>
              <a:t>… and could they be important parts of students’ learning?</a:t>
            </a:r>
            <a:endParaRPr lang="en-GB" dirty="0"/>
          </a:p>
          <a:p>
            <a:pPr lvl="0">
              <a:spcBef>
                <a:spcPts val="0"/>
              </a:spcBef>
              <a:buNone/>
            </a:pPr>
            <a:endParaRPr lang="en-GB" dirty="0" smtClean="0"/>
          </a:p>
          <a:p>
            <a:pPr lvl="0">
              <a:spcBef>
                <a:spcPts val="0"/>
              </a:spcBef>
              <a:buNone/>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We didn’t use this slide as the discussion had already moved beyond it. The answer was obviously ‘Yes’ and, on reflection, a better question might have been ‘In what ways do you think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may have offered opportunities for your brain to work actively and for you to be productive?’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lvl="0">
              <a:spcBef>
                <a:spcPts val="0"/>
              </a:spcBef>
              <a:buNone/>
            </a:pPr>
            <a:endParaRPr dirty="0"/>
          </a:p>
        </p:txBody>
      </p:sp>
    </p:spTree>
    <p:extLst>
      <p:ext uri="{BB962C8B-B14F-4D97-AF65-F5344CB8AC3E}">
        <p14:creationId xmlns:p14="http://schemas.microsoft.com/office/powerpoint/2010/main" val="3443924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79768" y="4715153"/>
            <a:ext cx="5438140" cy="4466987"/>
          </a:xfrm>
          <a:prstGeom prst="rect">
            <a:avLst/>
          </a:prstGeom>
        </p:spPr>
        <p:txBody>
          <a:bodyPr lIns="91425" tIns="91425" rIns="91425" bIns="91425" anchor="t" anchorCtr="0">
            <a:noAutofit/>
          </a:bodyPr>
          <a:lstStyle/>
          <a:p>
            <a:pPr lvl="0">
              <a:spcBef>
                <a:spcPts val="0"/>
              </a:spcBef>
              <a:buNone/>
            </a:pPr>
            <a:r>
              <a:rPr lang="en-GB" dirty="0" smtClean="0"/>
              <a:t>Original notes:-</a:t>
            </a:r>
          </a:p>
          <a:p>
            <a:pPr lvl="0">
              <a:spcBef>
                <a:spcPts val="0"/>
              </a:spcBef>
              <a:buNone/>
            </a:pPr>
            <a:endParaRPr lang="en-GB" dirty="0" smtClean="0"/>
          </a:p>
          <a:p>
            <a:pPr lvl="0">
              <a:spcBef>
                <a:spcPts val="0"/>
              </a:spcBef>
              <a:buNone/>
            </a:pPr>
            <a:r>
              <a:rPr lang="en-GB" dirty="0" smtClean="0"/>
              <a:t>Remember </a:t>
            </a:r>
            <a:r>
              <a:rPr lang="en-GB" dirty="0"/>
              <a:t>to collect or photograph all the sheets. If there is time left, share few of these ideas with the whole group. </a:t>
            </a:r>
            <a:endParaRPr lang="en-GB" dirty="0" smtClean="0"/>
          </a:p>
          <a:p>
            <a:pPr lvl="0">
              <a:spcBef>
                <a:spcPts val="0"/>
              </a:spcBef>
              <a:buNone/>
            </a:pPr>
            <a:endParaRPr lang="en-GB" dirty="0" smtClean="0"/>
          </a:p>
          <a:p>
            <a:pPr lvl="0">
              <a:spcBef>
                <a:spcPts val="0"/>
              </a:spcBef>
              <a:buNone/>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JL –We skipped this activity also. If there was more time I would like to put it on this activity (before Hogarth activity). </a:t>
            </a:r>
          </a:p>
          <a:p>
            <a:pPr lvl="0">
              <a:spcBef>
                <a:spcPts val="0"/>
              </a:spcBef>
              <a:buNone/>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SH – I agree with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Jori’s</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comment and would move straight on to this activity after the second poem activity. The group were ready to engage with this kind of activity, even after an hour of being in the workshop in the last session of a Friday afternoon after a very long first day of the conference. We deliberately to stick to what we had said at the beginning and to finish at 4.30pm. On reflection, as it was the first time we had run the workshop we made the right decision but there is clearly an interest in the concept and I would like for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Jori</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and I to consider how to follow-up with the dialogue (possibly with those members of the group who are interested.</a:t>
            </a:r>
          </a:p>
          <a:p>
            <a:pPr lvl="0">
              <a:spcBef>
                <a:spcPts val="0"/>
              </a:spcBef>
              <a:buNone/>
            </a:pPr>
            <a:endParaRPr lang="en-GB" dirty="0"/>
          </a:p>
        </p:txBody>
      </p:sp>
    </p:spTree>
    <p:extLst>
      <p:ext uri="{BB962C8B-B14F-4D97-AF65-F5344CB8AC3E}">
        <p14:creationId xmlns:p14="http://schemas.microsoft.com/office/powerpoint/2010/main" val="710278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Shape 290"/>
          <p:cNvSpPr txBox="1">
            <a:spLocks noGrp="1"/>
          </p:cNvSpPr>
          <p:nvPr>
            <p:ph type="body" idx="1"/>
          </p:nvPr>
        </p:nvSpPr>
        <p:spPr>
          <a:xfrm>
            <a:off x="679768" y="4715153"/>
            <a:ext cx="5438140" cy="4466987"/>
          </a:xfrm>
          <a:prstGeom prst="rect">
            <a:avLst/>
          </a:prstGeom>
          <a:noFill/>
          <a:ln>
            <a:noFill/>
          </a:ln>
        </p:spPr>
        <p:txBody>
          <a:bodyPr lIns="91425" tIns="91425" rIns="91425" bIns="91425" anchor="ctr" anchorCtr="0">
            <a:noAutofit/>
          </a:bodyPr>
          <a:lstStyle/>
          <a:p>
            <a:pPr lvl="0" rtl="0">
              <a:spcBef>
                <a:spcPts val="0"/>
              </a:spcBef>
              <a:buClr>
                <a:schemeClr val="dk1"/>
              </a:buClr>
              <a:buFont typeface="Arial"/>
              <a:buNone/>
            </a:pPr>
            <a:r>
              <a:rPr lang="en-GB" dirty="0" smtClean="0">
                <a:solidFill>
                  <a:schemeClr val="dk1"/>
                </a:solidFill>
              </a:rPr>
              <a:t>Original notes:-</a:t>
            </a:r>
          </a:p>
          <a:p>
            <a:pPr lvl="0" rtl="0">
              <a:spcBef>
                <a:spcPts val="0"/>
              </a:spcBef>
              <a:buClr>
                <a:schemeClr val="dk1"/>
              </a:buClr>
              <a:buFont typeface="Arial"/>
              <a:buNone/>
            </a:pPr>
            <a:endParaRPr lang="en-GB" dirty="0" smtClean="0">
              <a:solidFill>
                <a:schemeClr val="dk1"/>
              </a:solidFill>
            </a:endParaRPr>
          </a:p>
          <a:p>
            <a:pPr lvl="0" rtl="0">
              <a:spcBef>
                <a:spcPts val="0"/>
              </a:spcBef>
              <a:buClr>
                <a:schemeClr val="dk1"/>
              </a:buClr>
              <a:buFont typeface="Arial"/>
              <a:buNone/>
            </a:pPr>
            <a:r>
              <a:rPr lang="en-GB" dirty="0" smtClean="0">
                <a:solidFill>
                  <a:schemeClr val="dk1"/>
                </a:solidFill>
              </a:rPr>
              <a:t>Copy </a:t>
            </a:r>
            <a:r>
              <a:rPr lang="en-GB" dirty="0">
                <a:solidFill>
                  <a:schemeClr val="dk1"/>
                </a:solidFill>
              </a:rPr>
              <a:t>this sheet in A4 to go on tables (one for each pair). Pairs need time to discuss before choosing. Personally</a:t>
            </a:r>
            <a:r>
              <a:rPr lang="en-GB" baseline="0" dirty="0">
                <a:solidFill>
                  <a:schemeClr val="dk1"/>
                </a:solidFill>
              </a:rPr>
              <a:t> in the pair: choose one occasion of your own and explain it to your pair and vice versa and as a pair choose one to further </a:t>
            </a:r>
            <a:r>
              <a:rPr lang="en-GB" baseline="0" dirty="0" smtClean="0">
                <a:solidFill>
                  <a:schemeClr val="dk1"/>
                </a:solidFill>
              </a:rPr>
              <a:t>process</a:t>
            </a:r>
          </a:p>
          <a:p>
            <a:pPr lvl="0" rtl="0">
              <a:spcBef>
                <a:spcPts val="0"/>
              </a:spcBef>
              <a:buClr>
                <a:schemeClr val="dk1"/>
              </a:buClr>
              <a:buFont typeface="Arial"/>
              <a:buNone/>
            </a:pPr>
            <a:endParaRPr lang="en-GB" baseline="0" dirty="0" smtClean="0">
              <a:solidFill>
                <a:schemeClr val="dk1"/>
              </a:solidFill>
            </a:endParaRPr>
          </a:p>
          <a:p>
            <a:pPr lvl="0" rtl="0">
              <a:spcBef>
                <a:spcPts val="0"/>
              </a:spcBef>
              <a:buClr>
                <a:schemeClr val="dk1"/>
              </a:buClr>
              <a:buFont typeface="Arial"/>
              <a:buNone/>
            </a:pPr>
            <a:endParaRPr lang="en-GB" baseline="0" dirty="0" smtClean="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This is probably our only regret, that we did not have time to go on to this activity. It would have been difficult to include it within the one hour but had the workshop included a break for coffee, it would have been good to come back to do this activity after coffee so that we could continue with the drawing of conclusions discussion.</a:t>
            </a:r>
          </a:p>
          <a:p>
            <a:pPr lvl="0" rtl="0">
              <a:spcBef>
                <a:spcPts val="0"/>
              </a:spcBef>
              <a:buClr>
                <a:schemeClr val="dk1"/>
              </a:buClr>
              <a:buFont typeface="Arial"/>
              <a:buNone/>
            </a:pPr>
            <a:endParaRPr lang="en-GB" dirty="0">
              <a:solidFill>
                <a:schemeClr val="dk1"/>
              </a:solidFill>
            </a:endParaRPr>
          </a:p>
        </p:txBody>
      </p:sp>
      <p:sp>
        <p:nvSpPr>
          <p:cNvPr id="291" name="Shape 291"/>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46035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txBox="1">
            <a:spLocks noGrp="1"/>
          </p:cNvSpPr>
          <p:nvPr>
            <p:ph type="body" idx="1"/>
          </p:nvPr>
        </p:nvSpPr>
        <p:spPr>
          <a:xfrm>
            <a:off x="679768" y="4715153"/>
            <a:ext cx="5438140" cy="4466987"/>
          </a:xfrm>
          <a:prstGeom prst="rect">
            <a:avLst/>
          </a:prstGeom>
          <a:noFill/>
          <a:ln>
            <a:noFill/>
          </a:ln>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Again we could have made more of this activity if we had had more time. However we used the following slide as a means of drawing an initial conclusion and then went on to show the supplementary slides which together acted as a plenary and worked well.</a:t>
            </a:r>
          </a:p>
          <a:p>
            <a:pPr lvl="0" rtl="0">
              <a:spcBef>
                <a:spcPts val="0"/>
              </a:spcBef>
              <a:buNone/>
            </a:pPr>
            <a:endParaRPr dirty="0"/>
          </a:p>
        </p:txBody>
      </p:sp>
      <p:sp>
        <p:nvSpPr>
          <p:cNvPr id="213" name="Shape 213"/>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0996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79768" y="4715153"/>
            <a:ext cx="5438140" cy="4466987"/>
          </a:xfrm>
          <a:prstGeom prst="rect">
            <a:avLst/>
          </a:prstGeom>
        </p:spPr>
        <p:txBody>
          <a:bodyPr lIns="91425" tIns="91425" rIns="91425" bIns="91425" anchor="t" anchorCtr="0">
            <a:noAutofit/>
          </a:bodyPr>
          <a:lstStyle/>
          <a:p>
            <a:pPr lvl="0" rtl="0">
              <a:spcBef>
                <a:spcPts val="0"/>
              </a:spcBef>
              <a:buNone/>
            </a:pPr>
            <a:r>
              <a:rPr lang="en-GB" dirty="0" smtClean="0"/>
              <a:t>Original notes:-</a:t>
            </a:r>
          </a:p>
          <a:p>
            <a:pPr lvl="0" rtl="0">
              <a:spcBef>
                <a:spcPts val="0"/>
              </a:spcBef>
              <a:buNone/>
            </a:pPr>
            <a:endParaRPr lang="en-GB" dirty="0" smtClean="0"/>
          </a:p>
          <a:p>
            <a:pPr lvl="0" rtl="0">
              <a:spcBef>
                <a:spcPts val="0"/>
              </a:spcBef>
              <a:buNone/>
            </a:pPr>
            <a:r>
              <a:rPr lang="en-GB" dirty="0" smtClean="0"/>
              <a:t>We </a:t>
            </a:r>
            <a:r>
              <a:rPr lang="en-GB" dirty="0"/>
              <a:t>have common message that we would like to share with you. What if …. White Space is used to increase imagination, collaboration, innovation, creativity and sharing ideas experiences and opinions</a:t>
            </a:r>
            <a:r>
              <a:rPr lang="en-GB" dirty="0" smtClean="0"/>
              <a:t>?</a:t>
            </a:r>
          </a:p>
          <a:p>
            <a:pPr lvl="0" rtl="0">
              <a:spcBef>
                <a:spcPts val="0"/>
              </a:spcBef>
              <a:buNone/>
            </a:pPr>
            <a:endParaRPr lang="en-GB" dirty="0" smtClean="0"/>
          </a:p>
          <a:p>
            <a:pPr lvl="0" rtl="0">
              <a:spcBef>
                <a:spcPts val="0"/>
              </a:spcBef>
              <a:buNone/>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It was useful to go back to an earlier image which we had deliberately not commented on at the time (although we were prepared to if anyone had asked a question – in other words we had left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for questions to our stimulus in case participants started asking questions right from the start).</a:t>
            </a:r>
          </a:p>
          <a:p>
            <a:pPr lvl="0" rtl="0">
              <a:spcBef>
                <a:spcPts val="0"/>
              </a:spcBef>
              <a:buNone/>
            </a:pPr>
            <a:r>
              <a:rPr lang="en-GB" dirty="0" smtClean="0"/>
              <a:t> </a:t>
            </a:r>
            <a:endParaRPr lang="en-GB" dirty="0"/>
          </a:p>
        </p:txBody>
      </p:sp>
    </p:spTree>
    <p:extLst>
      <p:ext uri="{BB962C8B-B14F-4D97-AF65-F5344CB8AC3E}">
        <p14:creationId xmlns:p14="http://schemas.microsoft.com/office/powerpoint/2010/main" val="1907779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txBox="1">
            <a:spLocks noGrp="1"/>
          </p:cNvSpPr>
          <p:nvPr>
            <p:ph type="body" idx="1"/>
          </p:nvPr>
        </p:nvSpPr>
        <p:spPr>
          <a:xfrm>
            <a:off x="679768" y="4715153"/>
            <a:ext cx="5438140" cy="4466987"/>
          </a:xfrm>
          <a:prstGeom prst="rect">
            <a:avLst/>
          </a:prstGeom>
          <a:noFill/>
          <a:ln>
            <a:noFill/>
          </a:ln>
        </p:spPr>
        <p:txBody>
          <a:bodyPr lIns="91425" tIns="91425" rIns="91425" bIns="91425" anchor="ctr" anchorCtr="0">
            <a:noAutofit/>
          </a:bodyPr>
          <a:lstStyle/>
          <a:p>
            <a:pPr lvl="0">
              <a:spcBef>
                <a:spcPts val="0"/>
              </a:spcBef>
              <a:buClr>
                <a:schemeClr val="dk1"/>
              </a:buClr>
              <a:buSzPct val="100000"/>
              <a:buFont typeface="Arial"/>
              <a:buNone/>
            </a:pPr>
            <a:r>
              <a:rPr lang="en-GB" sz="1100" dirty="0" smtClean="0">
                <a:solidFill>
                  <a:schemeClr val="dk1"/>
                </a:solidFill>
              </a:rPr>
              <a:t>Original notes:-</a:t>
            </a:r>
          </a:p>
          <a:p>
            <a:pPr lvl="0">
              <a:spcBef>
                <a:spcPts val="0"/>
              </a:spcBef>
              <a:buClr>
                <a:schemeClr val="dk1"/>
              </a:buClr>
              <a:buSzPct val="100000"/>
              <a:buFont typeface="Arial"/>
              <a:buNone/>
            </a:pPr>
            <a:endParaRPr lang="en-GB" sz="1100" dirty="0" smtClean="0">
              <a:solidFill>
                <a:schemeClr val="dk1"/>
              </a:solidFill>
            </a:endParaRPr>
          </a:p>
          <a:p>
            <a:pPr lvl="0">
              <a:spcBef>
                <a:spcPts val="0"/>
              </a:spcBef>
              <a:buClr>
                <a:schemeClr val="dk1"/>
              </a:buClr>
              <a:buSzPct val="100000"/>
              <a:buFont typeface="Arial"/>
              <a:buNone/>
            </a:pPr>
            <a:r>
              <a:rPr lang="en-GB" sz="1100" dirty="0" smtClean="0">
                <a:solidFill>
                  <a:schemeClr val="dk1"/>
                </a:solidFill>
              </a:rPr>
              <a:t>Where </a:t>
            </a:r>
            <a:r>
              <a:rPr lang="en-GB" sz="1100" dirty="0">
                <a:solidFill>
                  <a:schemeClr val="dk1"/>
                </a:solidFill>
              </a:rPr>
              <a:t>is the White Space … in your learning, in your life, in your teaching, in your students’ learning etc. </a:t>
            </a:r>
            <a:endParaRPr lang="en-GB" sz="1100" dirty="0" smtClean="0">
              <a:solidFill>
                <a:schemeClr val="dk1"/>
              </a:solidFill>
            </a:endParaRPr>
          </a:p>
          <a:p>
            <a:pPr lvl="0">
              <a:spcBef>
                <a:spcPts val="0"/>
              </a:spcBef>
              <a:buClr>
                <a:schemeClr val="dk1"/>
              </a:buClr>
              <a:buSzPct val="100000"/>
              <a:buFont typeface="Arial"/>
              <a:buNone/>
            </a:pPr>
            <a:endParaRPr lang="en-GB" sz="1100" dirty="0" smtClean="0">
              <a:solidFill>
                <a:schemeClr val="dk1"/>
              </a:solidFill>
            </a:endParaRPr>
          </a:p>
          <a:p>
            <a:pPr lvl="0">
              <a:spcBef>
                <a:spcPts val="0"/>
              </a:spcBef>
              <a:buClr>
                <a:schemeClr val="dk1"/>
              </a:buClr>
              <a:buSzPct val="100000"/>
              <a:buFont typeface="Arial"/>
              <a:buNone/>
            </a:pPr>
            <a:endParaRPr lang="en-GB" sz="1100" dirty="0" smtClean="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We used the additional slides to explore the question once again.</a:t>
            </a:r>
          </a:p>
          <a:p>
            <a:pPr lvl="0">
              <a:spcBef>
                <a:spcPts val="0"/>
              </a:spcBef>
              <a:buClr>
                <a:schemeClr val="dk1"/>
              </a:buClr>
              <a:buSzPct val="100000"/>
              <a:buFont typeface="Arial"/>
              <a:buNone/>
            </a:pPr>
            <a:endParaRPr lang="en-GB" sz="1100" dirty="0">
              <a:solidFill>
                <a:schemeClr val="dk1"/>
              </a:solidFill>
            </a:endParaRPr>
          </a:p>
          <a:p>
            <a:pPr lvl="0" rtl="0">
              <a:spcBef>
                <a:spcPts val="0"/>
              </a:spcBef>
              <a:buNone/>
            </a:pPr>
            <a:endParaRPr dirty="0"/>
          </a:p>
        </p:txBody>
      </p:sp>
      <p:sp>
        <p:nvSpPr>
          <p:cNvPr id="251" name="Shape 251"/>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20498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Shape 299"/>
          <p:cNvSpPr txBox="1">
            <a:spLocks noGrp="1"/>
          </p:cNvSpPr>
          <p:nvPr>
            <p:ph type="body" idx="1"/>
          </p:nvPr>
        </p:nvSpPr>
        <p:spPr>
          <a:xfrm>
            <a:off x="673789" y="5118725"/>
            <a:ext cx="5390304" cy="4849318"/>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300" name="Shape 300"/>
          <p:cNvSpPr>
            <a:spLocks noGrp="1" noRot="1" noChangeAspect="1"/>
          </p:cNvSpPr>
          <p:nvPr>
            <p:ph type="sldImg" idx="2"/>
          </p:nvPr>
        </p:nvSpPr>
        <p:spPr>
          <a:xfrm>
            <a:off x="-223838" y="808038"/>
            <a:ext cx="7185026" cy="40417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5217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79768" y="4715153"/>
            <a:ext cx="5438140" cy="4466987"/>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Original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The </a:t>
            </a:r>
            <a:r>
              <a:rPr kumimoji="0" lang="en-GB" sz="1100" b="0" i="0" u="none" strike="noStrike" kern="1200" cap="none" spc="0" normalizeH="0" baseline="0" noProof="0" dirty="0">
                <a:ln>
                  <a:noFill/>
                </a:ln>
                <a:solidFill>
                  <a:srgbClr val="000000"/>
                </a:solidFill>
                <a:effectLst/>
                <a:uLnTx/>
                <a:uFillTx/>
                <a:latin typeface="+mn-lt"/>
                <a:ea typeface="+mn-ea"/>
                <a:cs typeface="+mn-cs"/>
              </a:rPr>
              <a:t>important approach to model to the group is that of showing limited detail and providing some information but allowing time and space for questions.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We have common message that we would like to share with you. Where, what, why -&gt;Where is the white space … in learning, in my life, in my teaching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Explain how we met as professionals at Staffordshire University, shared the concept with one another and then continued to explore our ideas and our questions in May in </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Tampere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SH – We deliberately kept details about ourselves to a minimum leaving white space on this slide. We also wanted to use a representation of where our thinking was at the time we put the slides together but without referring to it. The purpose of this approach was to provoke curiosity so that if participants wanted to, they could ask questions to gain additional information. We had to disciple ourselves and not provide too much information to leave spec for participants’ own thinking.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JL – The way we introduced our selves was quite uncommon. We took a risk. In quite many cases participants need to feel the presenters are sophisticated academic professionals. We didn’t concentrate to prove that but concentrated to say some words about our careers and about our selves as persons. In this case it was successful. It was aligned with White Space concept and in that way part of our introduction to the concept. Steve also described how the White Space concept “was born” and how it was “fostered” when we met at Staffordshire. The introduction was short but effective, still relaxed.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  I still wonder how fast the participants were “on the mood” and understood the White Space concept. The reason may be this: everything was aligned. For example we didn’t say a word about the figure on the right side of this slide. But maybe it gave them some answers to the question WHAT the White Space concept is.</a:t>
            </a: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21884560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txBox="1">
            <a:spLocks noGrp="1"/>
          </p:cNvSpPr>
          <p:nvPr>
            <p:ph type="body" idx="1"/>
          </p:nvPr>
        </p:nvSpPr>
        <p:spPr>
          <a:xfrm>
            <a:off x="673789" y="5118725"/>
            <a:ext cx="5390304" cy="4849318"/>
          </a:xfrm>
          <a:prstGeom prst="rect">
            <a:avLst/>
          </a:prstGeom>
          <a:noFill/>
          <a:ln>
            <a:noFill/>
          </a:ln>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We did very good job by giving participants a quick glance of “the next steps” because it provided a link between the questions we were posing to participants and to the practice with which they were able to identify. It may help us to consider future workshops if we share some of these thoughts with participants before we ask them to complete the final Activity 5, on slides 14 and 15.</a:t>
            </a:r>
          </a:p>
          <a:p>
            <a:pPr lvl="0">
              <a:spcBef>
                <a:spcPts val="0"/>
              </a:spcBef>
              <a:buNone/>
            </a:pPr>
            <a:endParaRPr dirty="0"/>
          </a:p>
        </p:txBody>
      </p:sp>
      <p:sp>
        <p:nvSpPr>
          <p:cNvPr id="305" name="Shape 305"/>
          <p:cNvSpPr>
            <a:spLocks noGrp="1" noRot="1" noChangeAspect="1"/>
          </p:cNvSpPr>
          <p:nvPr>
            <p:ph type="sldImg" idx="2"/>
          </p:nvPr>
        </p:nvSpPr>
        <p:spPr>
          <a:xfrm>
            <a:off x="-223838" y="808038"/>
            <a:ext cx="7185026" cy="40417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447531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txBox="1">
            <a:spLocks noGrp="1"/>
          </p:cNvSpPr>
          <p:nvPr>
            <p:ph type="body" idx="1"/>
          </p:nvPr>
        </p:nvSpPr>
        <p:spPr>
          <a:xfrm>
            <a:off x="673789" y="5118725"/>
            <a:ext cx="5390304" cy="4849318"/>
          </a:xfrm>
          <a:prstGeom prst="rect">
            <a:avLst/>
          </a:prstGeom>
          <a:noFill/>
          <a:ln>
            <a:noFill/>
          </a:ln>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We spoke very little when we showed these slides right at the end of the workshop session other than to say they were some of our initial ideas but that they did not offer a definitive list. We felt that the slides could speak for themselves but that after the other activities which had gone so well, they ‘provoked’ some further thinking and discussion (which continued for quite a long time after we formally ended the session).</a:t>
            </a:r>
          </a:p>
          <a:p>
            <a:pPr lvl="0">
              <a:spcBef>
                <a:spcPts val="0"/>
              </a:spcBef>
              <a:buNone/>
            </a:pPr>
            <a:endParaRPr dirty="0"/>
          </a:p>
        </p:txBody>
      </p:sp>
      <p:sp>
        <p:nvSpPr>
          <p:cNvPr id="311" name="Shape 311"/>
          <p:cNvSpPr>
            <a:spLocks noGrp="1" noRot="1" noChangeAspect="1"/>
          </p:cNvSpPr>
          <p:nvPr>
            <p:ph type="sldImg" idx="2"/>
          </p:nvPr>
        </p:nvSpPr>
        <p:spPr>
          <a:xfrm>
            <a:off x="-223838" y="808038"/>
            <a:ext cx="7185026" cy="40417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94480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Shape 316"/>
          <p:cNvSpPr txBox="1">
            <a:spLocks noGrp="1"/>
          </p:cNvSpPr>
          <p:nvPr>
            <p:ph type="body" idx="1"/>
          </p:nvPr>
        </p:nvSpPr>
        <p:spPr>
          <a:xfrm>
            <a:off x="673788" y="5118725"/>
            <a:ext cx="5390305" cy="4849318"/>
          </a:xfrm>
          <a:prstGeom prst="rect">
            <a:avLst/>
          </a:prstGeom>
          <a:noFill/>
          <a:ln>
            <a:noFill/>
          </a:ln>
        </p:spPr>
        <p:txBody>
          <a:bodyPr lIns="91425" tIns="91425" rIns="91425" bIns="91425" anchor="ctr" anchorCtr="0">
            <a:noAutofit/>
          </a:bodyPr>
          <a:lstStyle/>
          <a:p>
            <a:pPr lvl="0" rtl="0">
              <a:spcBef>
                <a:spcPts val="0"/>
              </a:spcBef>
              <a:buNone/>
            </a:pPr>
            <a:r>
              <a:rPr lang="fi-FI" dirty="0" smtClean="0"/>
              <a:t>Original notes:-</a:t>
            </a:r>
          </a:p>
          <a:p>
            <a:pPr lvl="0" rtl="0">
              <a:spcBef>
                <a:spcPts val="0"/>
              </a:spcBef>
              <a:buNone/>
            </a:pPr>
            <a:endParaRPr lang="fi-FI" dirty="0" smtClean="0"/>
          </a:p>
          <a:p>
            <a:pPr lvl="0" rtl="0">
              <a:spcBef>
                <a:spcPts val="0"/>
              </a:spcBef>
              <a:buNone/>
            </a:pPr>
            <a:r>
              <a:rPr lang="fi-FI" dirty="0" smtClean="0"/>
              <a:t>This is</a:t>
            </a:r>
            <a:r>
              <a:rPr lang="fi-FI" baseline="0" dirty="0" smtClean="0"/>
              <a:t> the most contradictory slide because there is so little white space, but it does reflect our early conversations.</a:t>
            </a:r>
          </a:p>
          <a:p>
            <a:pPr lvl="0" rtl="0">
              <a:spcBef>
                <a:spcPts val="0"/>
              </a:spcBef>
              <a:buNone/>
            </a:pPr>
            <a:endParaRPr lang="fi-FI" baseline="0" dirty="0" smtClean="0"/>
          </a:p>
          <a:p>
            <a:pPr lvl="0" rtl="0">
              <a:spcBef>
                <a:spcPts val="0"/>
              </a:spcBef>
              <a:buNone/>
            </a:pPr>
            <a:r>
              <a:rPr lang="fi-FI" baseline="0" dirty="0" smtClean="0"/>
              <a:t>This slide also reflects our ’inverted’ approach to the presentation/workshop which is to provide less information at the beginning and to only introduce further information if it is needed.</a:t>
            </a:r>
          </a:p>
          <a:p>
            <a:pPr lvl="0" rtl="0">
              <a:spcBef>
                <a:spcPts val="0"/>
              </a:spcBef>
              <a:buNone/>
            </a:pPr>
            <a:endParaRPr lang="fi-FI" baseline="0" dirty="0" smtClean="0"/>
          </a:p>
          <a:p>
            <a:pPr lvl="0" rtl="0">
              <a:spcBef>
                <a:spcPts val="0"/>
              </a:spcBef>
              <a:buNone/>
            </a:pPr>
            <a:endParaRPr lang="fi-FI"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We were surprised when we both realised that we had turned around the normal way of a presentation when a lot of information is given early on. It was interesting that our planning of the workshop used a lot of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at the start to model the concept and to provide ‘space’ for participants to experience what happens when there is little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compared to when there is more, and then to gradually introduce more information to ‘feed’ participants own ideas and imagination.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It was quite amusing to have talked about presentations that eliminate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by filling every slide with text – then we showed our final slide which, in comparison to the rest of the workshop presentation, was full of text! Again in an inverted way, it made the point very effectively.</a:t>
            </a:r>
          </a:p>
          <a:p>
            <a:pPr lvl="0" rtl="0">
              <a:spcBef>
                <a:spcPts val="0"/>
              </a:spcBef>
              <a:buNone/>
            </a:pPr>
            <a:endParaRPr dirty="0"/>
          </a:p>
        </p:txBody>
      </p:sp>
      <p:sp>
        <p:nvSpPr>
          <p:cNvPr id="317" name="Shape 317"/>
          <p:cNvSpPr>
            <a:spLocks noGrp="1" noRot="1" noChangeAspect="1"/>
          </p:cNvSpPr>
          <p:nvPr>
            <p:ph type="sldImg" idx="2"/>
          </p:nvPr>
        </p:nvSpPr>
        <p:spPr>
          <a:xfrm>
            <a:off x="-223838" y="808038"/>
            <a:ext cx="7185026" cy="40417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9494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79768" y="4715153"/>
            <a:ext cx="5438139" cy="4466987"/>
          </a:xfrm>
          <a:prstGeom prst="rect">
            <a:avLst/>
          </a:prstGeom>
          <a:noFill/>
          <a:ln>
            <a:noFill/>
          </a:ln>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Original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This </a:t>
            </a:r>
            <a:r>
              <a:rPr lang="en-GB" dirty="0"/>
              <a:t>is the limit of information we wish to share with you initially – our desire is to provoke</a:t>
            </a:r>
            <a:r>
              <a:rPr lang="en-GB" baseline="0" dirty="0"/>
              <a:t> thinking, discussion and dialogue about the potential of a ‘less is more’ approach to teaching and accountability-driven education.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Provide some time for the concept to be processed…   use this time for us to both, separately explain how we have come to consider the importance of </a:t>
            </a:r>
            <a:r>
              <a:rPr lang="en-GB" baseline="0" dirty="0" err="1"/>
              <a:t>WhiteSpace</a:t>
            </a:r>
            <a:r>
              <a:rPr lang="en-GB" baseline="0" dirty="0"/>
              <a:t> and the philosophy that in teaching and learning, ‘less is more’</a:t>
            </a:r>
            <a:endParaRPr lang="en-GB" dirty="0"/>
          </a:p>
          <a:p>
            <a:pPr lvl="0">
              <a:spcBef>
                <a:spcPts val="0"/>
              </a:spcBef>
              <a:buNone/>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SH – We spoke very little while this slide was shown. It provoked a number of comments and questions from participants that enabled a conversation that explored some of the issues and challenges that come with finding ‘whitespace’ for thinking, creativity and learning.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JL – This slide needs no modification. Simple and powerful.</a:t>
            </a:r>
          </a:p>
          <a:p>
            <a:pPr lvl="0">
              <a:spcBef>
                <a:spcPts val="0"/>
              </a:spcBef>
              <a:buNone/>
            </a:pPr>
            <a:endParaRPr dirty="0"/>
          </a:p>
        </p:txBody>
      </p:sp>
      <p:sp>
        <p:nvSpPr>
          <p:cNvPr id="110" name="Shape 110"/>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9093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79768" y="4715153"/>
            <a:ext cx="5438140" cy="4466987"/>
          </a:xfrm>
          <a:prstGeom prst="rect">
            <a:avLst/>
          </a:prstGeom>
          <a:noFill/>
          <a:ln>
            <a:noFill/>
          </a:ln>
        </p:spPr>
        <p:txBody>
          <a:bodyPr lIns="91425" tIns="91425" rIns="91425" bIns="91425" anchor="ctr" anchorCtr="0">
            <a:noAutofit/>
          </a:bodyPr>
          <a:lstStyle/>
          <a:p>
            <a:pPr lvl="0" rtl="0">
              <a:spcBef>
                <a:spcPts val="0"/>
              </a:spcBef>
              <a:buNone/>
            </a:pPr>
            <a:r>
              <a:rPr lang="fi-FI" b="1" dirty="0" smtClean="0"/>
              <a:t>Originsl notes:-</a:t>
            </a:r>
          </a:p>
          <a:p>
            <a:pPr lvl="0" rtl="0">
              <a:spcBef>
                <a:spcPts val="0"/>
              </a:spcBef>
              <a:buNone/>
            </a:pPr>
            <a:endParaRPr lang="fi-FI" dirty="0" smtClean="0"/>
          </a:p>
          <a:p>
            <a:pPr lvl="0" rtl="0">
              <a:spcBef>
                <a:spcPts val="0"/>
              </a:spcBef>
              <a:buNone/>
            </a:pPr>
            <a:r>
              <a:rPr lang="fi-FI" dirty="0" smtClean="0"/>
              <a:t>Any </a:t>
            </a:r>
            <a:r>
              <a:rPr lang="fi-FI" dirty="0"/>
              <a:t>occasion consisting of</a:t>
            </a:r>
            <a:r>
              <a:rPr lang="fi-FI" baseline="0" dirty="0"/>
              <a:t> learning, personal growth / development or just curiosity to know something </a:t>
            </a:r>
            <a:r>
              <a:rPr lang="fi-FI" baseline="0" dirty="0" smtClean="0"/>
              <a:t>new</a:t>
            </a:r>
          </a:p>
          <a:p>
            <a:pPr lvl="0" rtl="0">
              <a:spcBef>
                <a:spcPts val="0"/>
              </a:spcBef>
              <a:buNone/>
            </a:pPr>
            <a:endParaRPr lang="fi-FI" baseline="0" dirty="0" smtClean="0"/>
          </a:p>
          <a:p>
            <a:pPr lvl="0" rtl="0">
              <a:spcBef>
                <a:spcPts val="0"/>
              </a:spcBef>
              <a:buNone/>
            </a:pPr>
            <a:endParaRPr lang="fi-FI"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SH –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Jori</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had identified early on during the planning of our workshop that it was important that we encouraged participants to explore their own feelings when considering both scenario types. This activity brought about a lot of table discussions and the activity was probably the most significant of the whole workshop. There was a danger that we introduced the next activity too soon during the discussions that were taking place and on reflection that could have created a problem. However, the act of placing the next activity face down on the tables and ‘instructing’ participants to not turn them over and look at them, created a ‘closed’ and ‘restricted’ feeling to that activity even before we started it – fortunately that was exactly the feeling we wanted to create for that task, so that we could then introduce a more ‘open’ and ‘freer’ activity after for comparison purposes to illustrate the impact of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on learning activities.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JL – Quick glance on the written post-its shows that the described stories are relevant. Many of them do not concentrate just on simple learning situation but on wider perspective, example on a project or on working culture. That means the participants have understood the wider concept of White Space (Where is the White Space in your life, work, ….). The method we used – using FEELINGS to capture the idea of White Space – worked well. In case the work shop would have been just a launch in a process including also further planning sessions for teachers, we still didn’t have to change anything. Just later on to concentrate on how teachers can plan circumstances and processes to highlight White Space in LEARNING. The extra slides give guidance for that.</a:t>
            </a:r>
            <a:endParaRPr dirty="0"/>
          </a:p>
        </p:txBody>
      </p:sp>
      <p:sp>
        <p:nvSpPr>
          <p:cNvPr id="118" name="Shape 118"/>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9131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txBox="1">
            <a:spLocks noGrp="1"/>
          </p:cNvSpPr>
          <p:nvPr>
            <p:ph type="body" idx="1"/>
          </p:nvPr>
        </p:nvSpPr>
        <p:spPr>
          <a:xfrm>
            <a:off x="679768" y="4715153"/>
            <a:ext cx="5438140" cy="4466987"/>
          </a:xfrm>
          <a:prstGeom prst="rect">
            <a:avLst/>
          </a:prstGeom>
          <a:noFill/>
          <a:ln>
            <a:noFill/>
          </a:ln>
        </p:spPr>
        <p:txBody>
          <a:bodyPr lIns="91425" tIns="91425" rIns="91425" bIns="91425" anchor="ctr" anchorCtr="0">
            <a:noAutofit/>
          </a:bodyPr>
          <a:lstStyle/>
          <a:p>
            <a:pPr lvl="0" rtl="0">
              <a:spcBef>
                <a:spcPts val="0"/>
              </a:spcBef>
              <a:buNone/>
            </a:pPr>
            <a:r>
              <a:rPr lang="en-GB" b="1" dirty="0" smtClean="0"/>
              <a:t>Original notes:-</a:t>
            </a:r>
          </a:p>
          <a:p>
            <a:pPr lvl="0" rtl="0">
              <a:spcBef>
                <a:spcPts val="0"/>
              </a:spcBef>
              <a:buNone/>
            </a:pPr>
            <a:endParaRPr lang="en-GB" dirty="0" smtClean="0"/>
          </a:p>
          <a:p>
            <a:pPr lvl="0" rtl="0">
              <a:spcBef>
                <a:spcPts val="0"/>
              </a:spcBef>
              <a:buNone/>
            </a:pPr>
            <a:r>
              <a:rPr lang="en-GB" dirty="0" smtClean="0"/>
              <a:t>Copy </a:t>
            </a:r>
            <a:r>
              <a:rPr lang="en-GB" dirty="0"/>
              <a:t>this sheet in A3 to go on tables (one on each table of 6). Have</a:t>
            </a:r>
            <a:r>
              <a:rPr lang="en-GB" baseline="0" dirty="0"/>
              <a:t> a glance to other members </a:t>
            </a:r>
            <a:r>
              <a:rPr lang="en-GB" baseline="0" dirty="0" smtClean="0"/>
              <a:t>notes</a:t>
            </a:r>
          </a:p>
          <a:p>
            <a:pPr lvl="0" rtl="0">
              <a:spcBef>
                <a:spcPts val="0"/>
              </a:spcBef>
              <a:buNone/>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It was useful to have this slide on show during the activity because it acted as a reminder to participants that this was about feelings rather than about content and context. As the activity was important for a planned final activity during the session, it deliberately provided scaffolding for the blue and yellow post-it activity so that we could offer participants a practical response to ‘Where is the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before they left the session.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lvl="0" rtl="0">
              <a:spcBef>
                <a:spcPts val="0"/>
              </a:spcBef>
              <a:buNone/>
            </a:pPr>
            <a:endParaRPr lang="en-GB" dirty="0"/>
          </a:p>
        </p:txBody>
      </p:sp>
      <p:sp>
        <p:nvSpPr>
          <p:cNvPr id="282" name="Shape 282"/>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7239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679768" y="4715153"/>
            <a:ext cx="5438140" cy="4466987"/>
          </a:xfrm>
          <a:prstGeom prst="rect">
            <a:avLst/>
          </a:prstGeom>
          <a:noFill/>
          <a:ln>
            <a:noFill/>
          </a:ln>
        </p:spPr>
        <p:txBody>
          <a:bodyPr lIns="91425" tIns="91425" rIns="91425" bIns="91425" anchor="ctr" anchorCtr="0">
            <a:noAutofit/>
          </a:bodyPr>
          <a:lstStyle/>
          <a:p>
            <a:pPr lvl="0" rtl="0">
              <a:spcBef>
                <a:spcPts val="0"/>
              </a:spcBef>
              <a:buNone/>
            </a:pPr>
            <a:r>
              <a:rPr lang="fi-FI" dirty="0" smtClean="0"/>
              <a:t>Original notes:-</a:t>
            </a:r>
          </a:p>
          <a:p>
            <a:pPr lvl="0" rtl="0">
              <a:spcBef>
                <a:spcPts val="0"/>
              </a:spcBef>
              <a:buNone/>
            </a:pPr>
            <a:endParaRPr lang="fi-FI" dirty="0" smtClean="0"/>
          </a:p>
          <a:p>
            <a:pPr lvl="0" rtl="0">
              <a:spcBef>
                <a:spcPts val="0"/>
              </a:spcBef>
              <a:buNone/>
            </a:pPr>
            <a:r>
              <a:rPr lang="fi-FI" dirty="0" smtClean="0"/>
              <a:t>Minimum</a:t>
            </a:r>
            <a:r>
              <a:rPr lang="fi-FI" baseline="0" dirty="0" smtClean="0"/>
              <a:t> </a:t>
            </a:r>
            <a:r>
              <a:rPr lang="fi-FI" baseline="0" dirty="0"/>
              <a:t>information, ”just do it” </a:t>
            </a:r>
            <a:r>
              <a:rPr lang="fi-FI" baseline="0" dirty="0" smtClean="0"/>
              <a:t>(there </a:t>
            </a:r>
            <a:r>
              <a:rPr lang="fi-FI" baseline="0" dirty="0"/>
              <a:t>is either a lot of space or space is very restricted)</a:t>
            </a:r>
          </a:p>
          <a:p>
            <a:pPr lvl="0" rtl="0">
              <a:spcBef>
                <a:spcPts val="0"/>
              </a:spcBef>
              <a:buNone/>
            </a:pPr>
            <a:endParaRPr lang="fi-FI"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The sentence is closed but the task remains quite open</a:t>
            </a:r>
          </a:p>
          <a:p>
            <a:pPr lvl="0" rtl="0">
              <a:spcBef>
                <a:spcPts val="0"/>
              </a:spcBef>
              <a:buNone/>
            </a:pPr>
            <a:endParaRPr lang="fi-FI" baseline="0" dirty="0"/>
          </a:p>
          <a:p>
            <a:pPr lvl="0" rtl="0">
              <a:spcBef>
                <a:spcPts val="0"/>
              </a:spcBef>
              <a:buNone/>
            </a:pPr>
            <a:r>
              <a:rPr lang="en-GB" sz="1100" dirty="0"/>
              <a:t>The thinking behind activities 2 &amp; 3 is that it is a naturally creative process to make changes to what has been published previously to add originality – an example of this could be cover versions of songs that change the way in which the song sounds. One idea we discussed</a:t>
            </a:r>
            <a:r>
              <a:rPr lang="en-GB" sz="1100" baseline="0" dirty="0"/>
              <a:t> was to have music playing before the session which are all cover versions of previously recorded songs</a:t>
            </a:r>
            <a:r>
              <a:rPr lang="en-GB" sz="1100" baseline="0" dirty="0" smtClean="0"/>
              <a:t>.</a:t>
            </a:r>
          </a:p>
          <a:p>
            <a:pPr lvl="0" rtl="0">
              <a:spcBef>
                <a:spcPts val="0"/>
              </a:spcBef>
              <a:buNone/>
            </a:pPr>
            <a:endParaRPr lang="en-GB" sz="1100" baseline="0" dirty="0" smtClean="0"/>
          </a:p>
          <a:p>
            <a:pPr lvl="0" rtl="0">
              <a:spcBef>
                <a:spcPts val="0"/>
              </a:spcBef>
              <a:buNone/>
            </a:pPr>
            <a:endParaRPr lang="en-GB" sz="11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SH – The activity went better than expected. The biggest issue was that we gave out this A4 sheet but placed it face down on tables telling participants not to look until we said they could. This added to the tension and raised their emotions even though it was unintentional. As a result, many of the participants were already conscious of their feelings when they started the activity which helped us to make the point about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 by telling them not to look we had restricted the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even before they started the 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JL – This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aciivity</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(2) and the next (3) as a package was very good. During these activities we discussed on many levels: how the participants felt, how these activities represent examples of White Space (being present or not). The activities worked perfectly as we planned:  The participants really FELT the psychological White Space being present (freedom to create, think and express ideas) or not being present (the discomfort not to exactly now what was expected to do, which easily causes the fear of perhaps doing wrong things and so be embarrassed or the result being publicly judged to be wrong etc. All those feeling prevent learning and being creative)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   One absolutely most important finding for me was this: If you do these kind of activities not individually but in pairs it gives you mental White Space!!!!!! The reasons may be many. (Steve, you could research this in your PhD thesis</a:t>
            </a:r>
            <a:r>
              <a:rPr kumimoji="0" lang="en-GB" sz="1100" b="0" i="0" u="none" strike="noStrike" kern="120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 This really interests me). The reasons might be example these: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When you have chance to discuss how your pair understands the assignment, it may open your mind from your own restrictions (restrictions affecting fair). That is step one towards creativity.</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When you have chance to discuss how your pair understands the assignment, it may release your mind to see thing more openly (you are more creative). This is step two towards creativity.</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When you hear what kind of suggestions brings into your pair’s mind it will inspire your mind to be even less restricted to new ideas. This is step three towards creativity.</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When you and your pair finally are not sure what to do,  1) it is much more comfortable to know that you are not the only one to “feel stupid” (fear and embarrassment decreases) 2) in case you decide to “just to do as you as a pair understand how to do it” it gives you comfortability when it is time to present what you did (even if you feel you may see other presentation to be totally different)</a:t>
            </a: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p:txBody>
      </p:sp>
      <p:sp>
        <p:nvSpPr>
          <p:cNvPr id="130" name="Shape 130"/>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9223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679768" y="4715153"/>
            <a:ext cx="5438140" cy="4466987"/>
          </a:xfrm>
          <a:prstGeom prst="rect">
            <a:avLst/>
          </a:prstGeom>
          <a:noFill/>
          <a:ln>
            <a:noFill/>
          </a:ln>
        </p:spPr>
        <p:txBody>
          <a:bodyPr lIns="91425" tIns="91425" rIns="91425" bIns="91425" anchor="ctr" anchorCtr="0">
            <a:noAutofit/>
          </a:bodyPr>
          <a:lstStyle/>
          <a:p>
            <a:pPr lvl="0" rtl="0">
              <a:spcBef>
                <a:spcPts val="0"/>
              </a:spcBef>
              <a:buNone/>
            </a:pPr>
            <a:r>
              <a:rPr lang="fi-FI" b="1" dirty="0" smtClean="0"/>
              <a:t>Original</a:t>
            </a:r>
            <a:r>
              <a:rPr lang="fi-FI" b="1" baseline="0" dirty="0" smtClean="0"/>
              <a:t> notes:-</a:t>
            </a:r>
          </a:p>
          <a:p>
            <a:pPr lvl="0" rtl="0">
              <a:spcBef>
                <a:spcPts val="0"/>
              </a:spcBef>
              <a:buNone/>
            </a:pPr>
            <a:endParaRPr lang="fi-FI" baseline="0" dirty="0" smtClean="0"/>
          </a:p>
          <a:p>
            <a:pPr lvl="0" rtl="0">
              <a:spcBef>
                <a:spcPts val="0"/>
              </a:spcBef>
              <a:buNone/>
            </a:pPr>
            <a:r>
              <a:rPr lang="fi-FI" dirty="0" smtClean="0"/>
              <a:t>Minimum</a:t>
            </a:r>
            <a:r>
              <a:rPr lang="fi-FI" baseline="0" dirty="0" smtClean="0"/>
              <a:t> </a:t>
            </a:r>
            <a:r>
              <a:rPr lang="fi-FI" baseline="0" dirty="0"/>
              <a:t>information, ”just do it” </a:t>
            </a:r>
            <a:r>
              <a:rPr lang="fi-FI" baseline="0" dirty="0" smtClean="0"/>
              <a:t>(there </a:t>
            </a:r>
            <a:r>
              <a:rPr lang="fi-FI" baseline="0" dirty="0"/>
              <a:t>is either a lot of space or space is very restricted)</a:t>
            </a:r>
          </a:p>
          <a:p>
            <a:pPr lvl="0" rtl="0">
              <a:spcBef>
                <a:spcPts val="0"/>
              </a:spcBef>
              <a:buNone/>
            </a:pPr>
            <a:endParaRPr lang="fi-FI"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The sentence is closed but the task remains quite open</a:t>
            </a:r>
          </a:p>
          <a:p>
            <a:pPr lvl="0" rtl="0">
              <a:spcBef>
                <a:spcPts val="0"/>
              </a:spcBef>
              <a:buNone/>
            </a:pPr>
            <a:endParaRPr lang="fi-FI" baseline="0" dirty="0"/>
          </a:p>
          <a:p>
            <a:pPr lvl="0" rtl="0">
              <a:spcBef>
                <a:spcPts val="0"/>
              </a:spcBef>
              <a:buNone/>
            </a:pPr>
            <a:r>
              <a:rPr lang="en-GB" sz="1100" dirty="0"/>
              <a:t>The thinking behind activities 2 &amp; 3 is that it is a naturally creative process to make changes to what has been published previously to add originality – an example of this could be cover versions of songs that change the way in which the song sounds. One idea we discussed</a:t>
            </a:r>
            <a:r>
              <a:rPr lang="en-GB" sz="1100" baseline="0" dirty="0"/>
              <a:t> was to have music playing before the session which are all cover versions of previously recorded songs</a:t>
            </a:r>
            <a:r>
              <a:rPr lang="en-GB" sz="1100" baseline="0" dirty="0" smtClean="0"/>
              <a:t>.</a:t>
            </a:r>
          </a:p>
          <a:p>
            <a:pPr lvl="0" rtl="0">
              <a:spcBef>
                <a:spcPts val="0"/>
              </a:spcBef>
              <a:buNone/>
            </a:pPr>
            <a:endParaRPr lang="en-GB" sz="1100" baseline="0" dirty="0" smtClean="0"/>
          </a:p>
          <a:p>
            <a:pPr lvl="0" rtl="0">
              <a:spcBef>
                <a:spcPts val="0"/>
              </a:spcBef>
              <a:buNone/>
            </a:pPr>
            <a:endParaRPr lang="en-GB" sz="11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We deliberated for some time about whether we should provide this slide as it suggests a ‘correct answer’ rather than an ‘alternative answer’ as being the only acceptable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It was very interesting that some participants, who had clearly gained an understanding of our initial suggestion of what was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decided to use the spaces to create their own versions of the poem and were not drawn into the closed activity suggesting that they were already comfortable with the concept of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and were driven more by the opportunity to create a ‘different’ answer rather than the ‘correct’ or ‘expected’ answer. Other participants were clearly stressed by the activity and this became obvious when we asked how participants felt when asked to complete the task. Some responded that they felt under (self-inflicted) pressure to remember the right answer, to be ‘correct’ even though the instructions did not explicitly say that was what was required. Others said that it was doubly stressful because it was not in their first language (an interesting dimension that was raised again but in a different way in the next activity). One person was further stressed when asked to explain to the whole group exactly how this felt which is again another issue for further thought regarding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when being invited to ‘open up’ about feelings or to respond to a direct question.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However, as a step towards participants responding to the idea of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it was a very important stage in the process and in the workshop.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p:txBody>
      </p:sp>
      <p:sp>
        <p:nvSpPr>
          <p:cNvPr id="130" name="Shape 130"/>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5887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73788" y="5118725"/>
            <a:ext cx="5390305" cy="4849318"/>
          </a:xfrm>
          <a:prstGeom prst="rect">
            <a:avLst/>
          </a:prstGeom>
          <a:noFill/>
          <a:ln>
            <a:noFill/>
          </a:ln>
        </p:spPr>
        <p:txBody>
          <a:bodyPr lIns="91425" tIns="91425" rIns="91425" bIns="91425" anchor="ctr" anchorCtr="0">
            <a:noAutofit/>
          </a:bodyPr>
          <a:lstStyle/>
          <a:p>
            <a:pPr lvl="0" rtl="0">
              <a:spcBef>
                <a:spcPts val="0"/>
              </a:spcBef>
              <a:buNone/>
            </a:pPr>
            <a:r>
              <a:rPr lang="en-US" dirty="0" smtClean="0"/>
              <a:t>Original notes:-</a:t>
            </a:r>
          </a:p>
          <a:p>
            <a:pPr lvl="0" rtl="0">
              <a:spcBef>
                <a:spcPts val="0"/>
              </a:spcBef>
              <a:buNone/>
            </a:pPr>
            <a:endParaRPr lang="en-US" dirty="0" smtClean="0"/>
          </a:p>
          <a:p>
            <a:pPr lvl="0" rtl="0">
              <a:spcBef>
                <a:spcPts val="0"/>
              </a:spcBef>
              <a:buNone/>
            </a:pPr>
            <a:r>
              <a:rPr lang="en-US" dirty="0" smtClean="0"/>
              <a:t>Discussion</a:t>
            </a:r>
            <a:r>
              <a:rPr lang="en-US" baseline="0" dirty="0" smtClean="0"/>
              <a:t> during or later or do we have time for it?</a:t>
            </a:r>
          </a:p>
          <a:p>
            <a:pPr lvl="0" rtl="0">
              <a:spcBef>
                <a:spcPts val="0"/>
              </a:spcBef>
              <a:buNone/>
            </a:pPr>
            <a:endParaRPr lang="en-US" baseline="0" dirty="0" smtClean="0"/>
          </a:p>
          <a:p>
            <a:pPr lvl="0" rtl="0">
              <a:spcBef>
                <a:spcPts val="0"/>
              </a:spcBef>
              <a:buNone/>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We decided to use a second poem to create a similar activity to the previous ‘open yet closed’ activity but this time with more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We created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through (i) a reminder to participants that there were actually no instructions other than to complete the poem; (ii) secondly it was a paired activity and using pairs itself creates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and (iii) no gaps to complete but two lines to complete the poem.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The response of the group was very encouraging and clearly, many of them had bought into the idea that our ‘less is more’ approach to very limited instructions provided the participants with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WhiteSpace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 they had more room to be creative and innovative if they wished. One overheard comment was, ‘We can do what we like. We could translate the first two lines into our own language and then write our own second two lines.’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The outcomes were predictably their own creations and not even one of them was an attempt to match the last two lines to the original which we showed participants with the next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lvl="0" rtl="0">
              <a:spcBef>
                <a:spcPts val="0"/>
              </a:spcBef>
              <a:buNone/>
            </a:pPr>
            <a:endParaRPr lang="en-US" dirty="0"/>
          </a:p>
        </p:txBody>
      </p:sp>
      <p:sp>
        <p:nvSpPr>
          <p:cNvPr id="137" name="Shape 137"/>
          <p:cNvSpPr>
            <a:spLocks noGrp="1" noRot="1" noChangeAspect="1"/>
          </p:cNvSpPr>
          <p:nvPr>
            <p:ph type="sldImg" idx="2"/>
          </p:nvPr>
        </p:nvSpPr>
        <p:spPr>
          <a:xfrm>
            <a:off x="-223838" y="808038"/>
            <a:ext cx="7185026" cy="40417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5843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73788" y="5118725"/>
            <a:ext cx="5390305" cy="4849318"/>
          </a:xfrm>
          <a:prstGeom prst="rect">
            <a:avLst/>
          </a:prstGeom>
          <a:noFill/>
          <a:ln>
            <a:noFill/>
          </a:ln>
        </p:spPr>
        <p:txBody>
          <a:bodyPr lIns="91425" tIns="91425" rIns="91425" bIns="91425" anchor="ctr" anchorCtr="0">
            <a:noAutofit/>
          </a:bodyPr>
          <a:lstStyle/>
          <a:p>
            <a:pPr lvl="0" rtl="0">
              <a:spcBef>
                <a:spcPts val="0"/>
              </a:spcBef>
              <a:buNone/>
            </a:pPr>
            <a:r>
              <a:rPr lang="fi-FI" dirty="0" smtClean="0"/>
              <a:t>Originsl notes:-</a:t>
            </a:r>
          </a:p>
          <a:p>
            <a:pPr lvl="0" rtl="0">
              <a:spcBef>
                <a:spcPts val="0"/>
              </a:spcBef>
              <a:buNone/>
            </a:pPr>
            <a:endParaRPr lang="fi-FI" dirty="0" smtClean="0"/>
          </a:p>
          <a:p>
            <a:pPr lvl="0" rtl="0">
              <a:spcBef>
                <a:spcPts val="0"/>
              </a:spcBef>
              <a:buNone/>
            </a:pPr>
            <a:r>
              <a:rPr lang="fi-FI" dirty="0" smtClean="0"/>
              <a:t>The </a:t>
            </a:r>
            <a:r>
              <a:rPr lang="fi-FI" dirty="0"/>
              <a:t>answer if this is a closed task without the opportunity to use WhiteSpace to be imaginative or </a:t>
            </a:r>
            <a:r>
              <a:rPr lang="fi-FI" dirty="0" smtClean="0"/>
              <a:t>creative</a:t>
            </a:r>
          </a:p>
          <a:p>
            <a:pPr lvl="0" rtl="0">
              <a:spcBef>
                <a:spcPts val="0"/>
              </a:spcBef>
              <a:buNone/>
            </a:pPr>
            <a:endParaRPr lang="fi-FI" dirty="0" smtClean="0"/>
          </a:p>
          <a:p>
            <a:pPr lvl="0" rtl="0">
              <a:spcBef>
                <a:spcPts val="0"/>
              </a:spcBef>
              <a:buNone/>
            </a:pPr>
            <a:endParaRPr lang="fi-FI"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Reflection and evaluation:-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None of the participants came up with this as a solution.</a:t>
            </a:r>
          </a:p>
          <a:p>
            <a:pPr lvl="0" rtl="0">
              <a:spcBef>
                <a:spcPts val="0"/>
              </a:spcBef>
              <a:buNone/>
            </a:pPr>
            <a:endParaRPr dirty="0"/>
          </a:p>
        </p:txBody>
      </p:sp>
      <p:sp>
        <p:nvSpPr>
          <p:cNvPr id="137" name="Shape 137"/>
          <p:cNvSpPr>
            <a:spLocks noGrp="1" noRot="1" noChangeAspect="1"/>
          </p:cNvSpPr>
          <p:nvPr>
            <p:ph type="sldImg" idx="2"/>
          </p:nvPr>
        </p:nvSpPr>
        <p:spPr>
          <a:xfrm>
            <a:off x="-223838" y="808038"/>
            <a:ext cx="7185026" cy="40417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5839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 name="Shape 13"/>
          <p:cNvSpPr txBox="1">
            <a:spLocks noGrp="1"/>
          </p:cNvSpPr>
          <p:nvPr>
            <p:ph type="subTitle" idx="1"/>
          </p:nvPr>
        </p:nvSpPr>
        <p:spPr>
          <a:xfrm>
            <a:off x="1524000" y="3602037"/>
            <a:ext cx="9144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0" name="Shape 70"/>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9" name="Shape 19"/>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5" name="Shape 25"/>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rgbClr val="888888"/>
              </a:buClr>
              <a:buFont typeface="Arial"/>
              <a:buNone/>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buClr>
                <a:srgbClr val="888888"/>
              </a:buClr>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1" name="Shape 31"/>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8" name="Shape 38"/>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3"/>
          </p:nvPr>
        </p:nvSpPr>
        <p:spPr>
          <a:xfrm>
            <a:off x="6172200" y="1681163"/>
            <a:ext cx="51831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4"/>
          </p:nvPr>
        </p:nvSpPr>
        <p:spPr>
          <a:xfrm>
            <a:off x="6172200" y="2505075"/>
            <a:ext cx="51831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7" name="Shape 4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6" name="Shape 56"/>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a:spLocks noGrp="1"/>
          </p:cNvSpPr>
          <p:nvPr>
            <p:ph type="pic" idx="2"/>
          </p:nvPr>
        </p:nvSpPr>
        <p:spPr>
          <a:xfrm>
            <a:off x="5183187" y="987425"/>
            <a:ext cx="6172199"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GB" sz="1200" b="0" i="0" u="none" strike="noStrike" cap="none">
                <a:solidFill>
                  <a:srgbClr val="888888"/>
                </a:solidFill>
                <a:latin typeface="Calibri"/>
                <a:ea typeface="Calibri"/>
                <a:cs typeface="Calibri"/>
                <a:sym typeface="Calibri"/>
              </a:rPr>
              <a:t>‹#›</a:t>
            </a:fld>
            <a:endParaRPr lang="en-GB"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mailto:s.j.hall@staffs.ac.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jori.leskela@tamk.f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1524000" y="1122362"/>
            <a:ext cx="9144000" cy="2387600"/>
          </a:xfrm>
          <a:prstGeom prst="rect">
            <a:avLst/>
          </a:prstGeom>
          <a:noFill/>
          <a:ln>
            <a:noFill/>
          </a:ln>
        </p:spPr>
        <p:txBody>
          <a:bodyPr lIns="91425" tIns="45700" rIns="91425" bIns="45700" anchor="b" anchorCtr="0">
            <a:noAutofit/>
          </a:bodyPr>
          <a:lstStyle/>
          <a:p>
            <a:pPr marL="0" marR="0" lvl="0" indent="0" algn="ctr" rtl="0">
              <a:lnSpc>
                <a:spcPct val="90000"/>
              </a:lnSpc>
              <a:spcBef>
                <a:spcPts val="0"/>
              </a:spcBef>
              <a:buClr>
                <a:schemeClr val="dk1"/>
              </a:buClr>
              <a:buSzPct val="25000"/>
              <a:buFont typeface="Calibri"/>
              <a:buNone/>
            </a:pPr>
            <a:r>
              <a:rPr lang="en-GB" sz="6000" b="0" i="0" u="none" strike="noStrike" cap="none">
                <a:solidFill>
                  <a:schemeClr val="dk1"/>
                </a:solidFill>
                <a:latin typeface="Calibri"/>
                <a:ea typeface="Calibri"/>
                <a:cs typeface="Calibri"/>
                <a:sym typeface="Calibri"/>
              </a:rPr>
              <a:t>Where is the White Space?</a:t>
            </a:r>
          </a:p>
        </p:txBody>
      </p:sp>
      <p:sp>
        <p:nvSpPr>
          <p:cNvPr id="85" name="Shape 85"/>
          <p:cNvSpPr txBox="1">
            <a:spLocks noGrp="1"/>
          </p:cNvSpPr>
          <p:nvPr>
            <p:ph type="subTitle" idx="1"/>
          </p:nvPr>
        </p:nvSpPr>
        <p:spPr>
          <a:xfrm>
            <a:off x="1524000" y="3602041"/>
            <a:ext cx="9144000" cy="553800"/>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buClr>
                <a:schemeClr val="dk1"/>
              </a:buClr>
              <a:buSzPct val="25000"/>
              <a:buFont typeface="Arial"/>
              <a:buNone/>
            </a:pPr>
            <a:r>
              <a:rPr lang="en-GB"/>
              <a:t>Steve Hall and </a:t>
            </a:r>
            <a:r>
              <a:rPr lang="en-GB" sz="2400" b="0" i="0" u="none" strike="noStrike" cap="none">
                <a:solidFill>
                  <a:schemeClr val="dk1"/>
                </a:solidFill>
                <a:latin typeface="Calibri"/>
                <a:ea typeface="Calibri"/>
                <a:cs typeface="Calibri"/>
                <a:sym typeface="Calibri"/>
              </a:rPr>
              <a:t>Jori Leskel</a:t>
            </a:r>
            <a:r>
              <a:rPr lang="en-GB"/>
              <a:t>ä</a:t>
            </a:r>
          </a:p>
        </p:txBody>
      </p:sp>
      <p:pic>
        <p:nvPicPr>
          <p:cNvPr id="2" name="Picture 1"/>
          <p:cNvPicPr>
            <a:picLocks noChangeAspect="1"/>
          </p:cNvPicPr>
          <p:nvPr/>
        </p:nvPicPr>
        <p:blipFill>
          <a:blip r:embed="rId3"/>
          <a:stretch>
            <a:fillRect/>
          </a:stretch>
        </p:blipFill>
        <p:spPr>
          <a:xfrm>
            <a:off x="8142691" y="4883974"/>
            <a:ext cx="2798307" cy="1036410"/>
          </a:xfrm>
          <a:prstGeom prst="rect">
            <a:avLst/>
          </a:prstGeom>
        </p:spPr>
      </p:pic>
      <p:sp>
        <p:nvSpPr>
          <p:cNvPr id="3" name="TextBox 2"/>
          <p:cNvSpPr txBox="1"/>
          <p:nvPr/>
        </p:nvSpPr>
        <p:spPr>
          <a:xfrm>
            <a:off x="7342471" y="6160169"/>
            <a:ext cx="4398745" cy="307777"/>
          </a:xfrm>
          <a:prstGeom prst="rect">
            <a:avLst/>
          </a:prstGeom>
          <a:noFill/>
        </p:spPr>
        <p:txBody>
          <a:bodyPr wrap="square" rtlCol="0">
            <a:spAutoFit/>
          </a:bodyPr>
          <a:lstStyle/>
          <a:p>
            <a:r>
              <a:rPr lang="en-GB" dirty="0" smtClean="0"/>
              <a:t>Learning Teacher Network Conference, Tallinn 2016</a:t>
            </a:r>
            <a:endParaRPr lang="en-GB" dirty="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ctrTitle"/>
          </p:nvPr>
        </p:nvSpPr>
        <p:spPr>
          <a:xfrm>
            <a:off x="0" y="7675"/>
            <a:ext cx="17289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Activity 3:</a:t>
            </a:r>
          </a:p>
        </p:txBody>
      </p:sp>
      <p:sp>
        <p:nvSpPr>
          <p:cNvPr id="140" name="Shape 140"/>
          <p:cNvSpPr txBox="1">
            <a:spLocks noGrp="1"/>
          </p:cNvSpPr>
          <p:nvPr>
            <p:ph type="subTitle" idx="1"/>
          </p:nvPr>
        </p:nvSpPr>
        <p:spPr>
          <a:xfrm>
            <a:off x="2916243" y="745657"/>
            <a:ext cx="6915600" cy="37263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endParaRPr dirty="0"/>
          </a:p>
          <a:p>
            <a:pPr marR="0" lvl="0" algn="l" rtl="0">
              <a:lnSpc>
                <a:spcPct val="150000"/>
              </a:lnSpc>
              <a:spcBef>
                <a:spcPts val="0"/>
              </a:spcBef>
              <a:buNone/>
            </a:pPr>
            <a:endParaRPr lang="en-GB" sz="3600" dirty="0"/>
          </a:p>
          <a:p>
            <a:pPr marR="0" lvl="0" algn="l" rtl="0">
              <a:lnSpc>
                <a:spcPct val="150000"/>
              </a:lnSpc>
              <a:spcBef>
                <a:spcPts val="0"/>
              </a:spcBef>
              <a:buNone/>
            </a:pPr>
            <a:r>
              <a:rPr lang="en-GB" sz="3600" dirty="0"/>
              <a:t>I must go down to the sea </a:t>
            </a:r>
            <a:r>
              <a:rPr lang="en-GB" sz="3600" dirty="0" smtClean="0"/>
              <a:t>again </a:t>
            </a:r>
            <a:endParaRPr lang="en-GB" sz="3600" dirty="0"/>
          </a:p>
          <a:p>
            <a:pPr marR="0" lvl="0" algn="l" rtl="0">
              <a:lnSpc>
                <a:spcPct val="150000"/>
              </a:lnSpc>
              <a:spcBef>
                <a:spcPts val="0"/>
              </a:spcBef>
              <a:buNone/>
            </a:pPr>
            <a:r>
              <a:rPr lang="en-GB" sz="3600" dirty="0"/>
              <a:t>To the lonely sea and the sky </a:t>
            </a:r>
          </a:p>
          <a:p>
            <a:pPr lvl="0" algn="l">
              <a:lnSpc>
                <a:spcPct val="150000"/>
              </a:lnSpc>
              <a:spcBef>
                <a:spcPts val="0"/>
              </a:spcBef>
            </a:pPr>
            <a:r>
              <a:rPr lang="en-US" sz="3600" dirty="0" smtClean="0"/>
              <a:t>……………………………………………….</a:t>
            </a:r>
            <a:endParaRPr lang="en-US" sz="3600" dirty="0"/>
          </a:p>
          <a:p>
            <a:pPr lvl="0" algn="l">
              <a:lnSpc>
                <a:spcPct val="150000"/>
              </a:lnSpc>
              <a:spcBef>
                <a:spcPts val="0"/>
              </a:spcBef>
            </a:pPr>
            <a:r>
              <a:rPr lang="en-GB" sz="3600" dirty="0" smtClean="0"/>
              <a:t>……………………………………………….</a:t>
            </a:r>
            <a:endParaRPr lang="en-GB" sz="3600"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
        <p:nvSpPr>
          <p:cNvPr id="141" name="Shape 141"/>
          <p:cNvSpPr txBox="1">
            <a:spLocks noGrp="1"/>
          </p:cNvSpPr>
          <p:nvPr>
            <p:ph type="subTitle" idx="1"/>
          </p:nvPr>
        </p:nvSpPr>
        <p:spPr>
          <a:xfrm>
            <a:off x="1543428" y="745657"/>
            <a:ext cx="5167500" cy="5964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r>
              <a:rPr lang="en-GB" dirty="0"/>
              <a:t>	</a:t>
            </a:r>
            <a:r>
              <a:rPr lang="en-GB" dirty="0" smtClean="0"/>
              <a:t>In pairs, complete the following:</a:t>
            </a:r>
            <a:endParaRPr lang="en-GB" dirty="0"/>
          </a:p>
          <a:p>
            <a:pPr marR="0" lvl="0" algn="l" rtl="0">
              <a:lnSpc>
                <a:spcPct val="90000"/>
              </a:lnSpc>
              <a:spcBef>
                <a:spcPts val="0"/>
              </a:spcBef>
              <a:buNone/>
            </a:pPr>
            <a:endParaRPr dirty="0"/>
          </a:p>
          <a:p>
            <a:pPr marR="0" lvl="0" algn="l" rtl="0">
              <a:lnSpc>
                <a:spcPct val="90000"/>
              </a:lnSpc>
              <a:spcBef>
                <a:spcPts val="0"/>
              </a:spcBef>
              <a:buNone/>
            </a:pPr>
            <a:endParaRPr lang="en-GB" dirty="0"/>
          </a:p>
          <a:p>
            <a:pPr marR="0" lvl="0" algn="l" rtl="0">
              <a:lnSpc>
                <a:spcPct val="90000"/>
              </a:lnSpc>
              <a:spcBef>
                <a:spcPts val="0"/>
              </a:spcBef>
              <a:buNone/>
            </a:pPr>
            <a:endParaRPr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Tree>
    <p:extLst>
      <p:ext uri="{BB962C8B-B14F-4D97-AF65-F5344CB8AC3E}">
        <p14:creationId xmlns:p14="http://schemas.microsoft.com/office/powerpoint/2010/main" val="2725066438"/>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ctrTitle"/>
          </p:nvPr>
        </p:nvSpPr>
        <p:spPr>
          <a:xfrm>
            <a:off x="0" y="7675"/>
            <a:ext cx="17289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Activity 3:</a:t>
            </a:r>
          </a:p>
        </p:txBody>
      </p:sp>
      <p:sp>
        <p:nvSpPr>
          <p:cNvPr id="140" name="Shape 140"/>
          <p:cNvSpPr txBox="1">
            <a:spLocks noGrp="1"/>
          </p:cNvSpPr>
          <p:nvPr>
            <p:ph type="subTitle" idx="1"/>
          </p:nvPr>
        </p:nvSpPr>
        <p:spPr>
          <a:xfrm>
            <a:off x="2916242" y="745657"/>
            <a:ext cx="7507917" cy="37263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endParaRPr dirty="0"/>
          </a:p>
          <a:p>
            <a:pPr marR="0" lvl="0" algn="l" rtl="0">
              <a:lnSpc>
                <a:spcPct val="150000"/>
              </a:lnSpc>
              <a:spcBef>
                <a:spcPts val="0"/>
              </a:spcBef>
              <a:buNone/>
            </a:pPr>
            <a:endParaRPr lang="en-GB" sz="3600" dirty="0"/>
          </a:p>
          <a:p>
            <a:pPr marR="0" lvl="0" algn="l" rtl="0">
              <a:lnSpc>
                <a:spcPct val="150000"/>
              </a:lnSpc>
              <a:spcBef>
                <a:spcPts val="0"/>
              </a:spcBef>
              <a:buNone/>
            </a:pPr>
            <a:r>
              <a:rPr lang="en-GB" sz="3600" dirty="0"/>
              <a:t>I must go down to the sea </a:t>
            </a:r>
            <a:r>
              <a:rPr lang="en-GB" sz="3600" dirty="0" smtClean="0"/>
              <a:t>again </a:t>
            </a:r>
            <a:endParaRPr lang="en-GB" sz="3600" dirty="0"/>
          </a:p>
          <a:p>
            <a:pPr marR="0" lvl="0" algn="l" rtl="0">
              <a:lnSpc>
                <a:spcPct val="150000"/>
              </a:lnSpc>
              <a:spcBef>
                <a:spcPts val="0"/>
              </a:spcBef>
              <a:buNone/>
            </a:pPr>
            <a:r>
              <a:rPr lang="en-GB" sz="3600" dirty="0"/>
              <a:t>To the lonely sea and the sky </a:t>
            </a:r>
          </a:p>
          <a:p>
            <a:pPr lvl="0" algn="l">
              <a:lnSpc>
                <a:spcPct val="150000"/>
              </a:lnSpc>
              <a:spcBef>
                <a:spcPts val="0"/>
              </a:spcBef>
            </a:pPr>
            <a:r>
              <a:rPr lang="en-US" sz="3600" dirty="0" smtClean="0"/>
              <a:t>I left my shoes and socks down there</a:t>
            </a:r>
            <a:endParaRPr lang="en-US" sz="3600" dirty="0"/>
          </a:p>
          <a:p>
            <a:pPr lvl="0" algn="l">
              <a:lnSpc>
                <a:spcPct val="150000"/>
              </a:lnSpc>
              <a:spcBef>
                <a:spcPts val="0"/>
              </a:spcBef>
            </a:pPr>
            <a:r>
              <a:rPr lang="en-GB" sz="3600" dirty="0" smtClean="0"/>
              <a:t>I wonder if they’re dry</a:t>
            </a:r>
            <a:endParaRPr lang="en-GB" sz="3600"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
        <p:nvSpPr>
          <p:cNvPr id="141" name="Shape 141"/>
          <p:cNvSpPr txBox="1">
            <a:spLocks noGrp="1"/>
          </p:cNvSpPr>
          <p:nvPr>
            <p:ph type="subTitle" idx="1"/>
          </p:nvPr>
        </p:nvSpPr>
        <p:spPr>
          <a:xfrm>
            <a:off x="1543428" y="745657"/>
            <a:ext cx="5167500" cy="5964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r>
              <a:rPr lang="en-GB" dirty="0"/>
              <a:t>	</a:t>
            </a:r>
            <a:r>
              <a:rPr lang="en-GB" dirty="0" smtClean="0"/>
              <a:t>Imaginative option</a:t>
            </a:r>
            <a:endParaRPr lang="en-GB" dirty="0"/>
          </a:p>
          <a:p>
            <a:pPr marR="0" lvl="0" algn="l" rtl="0">
              <a:lnSpc>
                <a:spcPct val="90000"/>
              </a:lnSpc>
              <a:spcBef>
                <a:spcPts val="0"/>
              </a:spcBef>
              <a:buNone/>
            </a:pPr>
            <a:endParaRPr dirty="0"/>
          </a:p>
          <a:p>
            <a:pPr marR="0" lvl="0" algn="l" rtl="0">
              <a:lnSpc>
                <a:spcPct val="90000"/>
              </a:lnSpc>
              <a:spcBef>
                <a:spcPts val="0"/>
              </a:spcBef>
              <a:buNone/>
            </a:pPr>
            <a:endParaRPr lang="en-GB" dirty="0"/>
          </a:p>
          <a:p>
            <a:pPr marR="0" lvl="0" algn="l" rtl="0">
              <a:lnSpc>
                <a:spcPct val="90000"/>
              </a:lnSpc>
              <a:spcBef>
                <a:spcPts val="0"/>
              </a:spcBef>
              <a:buNone/>
            </a:pPr>
            <a:endParaRPr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
        <p:nvSpPr>
          <p:cNvPr id="6" name="TextBox 5"/>
          <p:cNvSpPr txBox="1"/>
          <p:nvPr/>
        </p:nvSpPr>
        <p:spPr>
          <a:xfrm>
            <a:off x="2916243" y="5871411"/>
            <a:ext cx="5374105" cy="615553"/>
          </a:xfrm>
          <a:prstGeom prst="rect">
            <a:avLst/>
          </a:prstGeom>
          <a:noFill/>
        </p:spPr>
        <p:txBody>
          <a:bodyPr wrap="square" rtlCol="0">
            <a:spAutoFit/>
          </a:bodyPr>
          <a:lstStyle/>
          <a:p>
            <a:r>
              <a:rPr lang="en-GB" sz="2000" i="1" dirty="0"/>
              <a:t>(an alternative version by Spike Milligan)</a:t>
            </a:r>
            <a:endParaRPr lang="en-GB" sz="2000" dirty="0"/>
          </a:p>
          <a:p>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4646" y="4779966"/>
            <a:ext cx="1181100" cy="1181100"/>
          </a:xfrm>
          <a:prstGeom prst="rect">
            <a:avLst/>
          </a:prstGeom>
        </p:spPr>
      </p:pic>
    </p:spTree>
    <p:extLst>
      <p:ext uri="{BB962C8B-B14F-4D97-AF65-F5344CB8AC3E}">
        <p14:creationId xmlns:p14="http://schemas.microsoft.com/office/powerpoint/2010/main" val="1729740128"/>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pic>
        <p:nvPicPr>
          <p:cNvPr id="146" name="Shape 146"/>
          <p:cNvPicPr preferRelativeResize="0"/>
          <p:nvPr/>
        </p:nvPicPr>
        <p:blipFill>
          <a:blip r:embed="rId3">
            <a:alphaModFix/>
          </a:blip>
          <a:stretch>
            <a:fillRect/>
          </a:stretch>
        </p:blipFill>
        <p:spPr>
          <a:xfrm>
            <a:off x="2309123" y="668739"/>
            <a:ext cx="7419975" cy="5667375"/>
          </a:xfrm>
          <a:prstGeom prst="rect">
            <a:avLst/>
          </a:prstGeom>
          <a:noFill/>
          <a:ln>
            <a:noFill/>
          </a:ln>
        </p:spPr>
      </p:pic>
      <p:sp>
        <p:nvSpPr>
          <p:cNvPr id="147" name="Shape 147"/>
          <p:cNvSpPr/>
          <p:nvPr/>
        </p:nvSpPr>
        <p:spPr>
          <a:xfrm>
            <a:off x="2502060" y="870676"/>
            <a:ext cx="7034100" cy="5263500"/>
          </a:xfrm>
          <a:prstGeom prst="rect">
            <a:avLst/>
          </a:prstGeom>
          <a:solidFill>
            <a:srgbClr val="B7B7B7"/>
          </a:solidFill>
          <a:ln>
            <a:noFill/>
          </a:ln>
        </p:spPr>
        <p:txBody>
          <a:bodyPr lIns="91425" tIns="91425" rIns="91425" bIns="91425" anchor="ctr" anchorCtr="0">
            <a:noAutofit/>
          </a:bodyPr>
          <a:lstStyle/>
          <a:p>
            <a:pPr lvl="0">
              <a:spcBef>
                <a:spcPts val="0"/>
              </a:spcBef>
              <a:buNone/>
            </a:pPr>
            <a:endParaRPr/>
          </a:p>
        </p:txBody>
      </p:sp>
      <p:sp>
        <p:nvSpPr>
          <p:cNvPr id="149" name="Shape 149"/>
          <p:cNvSpPr txBox="1">
            <a:spLocks noGrp="1"/>
          </p:cNvSpPr>
          <p:nvPr>
            <p:ph type="ctrTitle" idx="4294967295"/>
          </p:nvPr>
        </p:nvSpPr>
        <p:spPr>
          <a:xfrm>
            <a:off x="0" y="7675"/>
            <a:ext cx="17289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Activity 4:</a:t>
            </a:r>
          </a:p>
        </p:txBody>
      </p:sp>
      <p:sp>
        <p:nvSpPr>
          <p:cNvPr id="150" name="Shape 150"/>
          <p:cNvSpPr txBox="1">
            <a:spLocks noGrp="1"/>
          </p:cNvSpPr>
          <p:nvPr>
            <p:ph type="ctrTitle" idx="4294967295"/>
          </p:nvPr>
        </p:nvSpPr>
        <p:spPr>
          <a:xfrm>
            <a:off x="3353514" y="3624635"/>
            <a:ext cx="5473435" cy="1027500"/>
          </a:xfrm>
          <a:prstGeom prst="rect">
            <a:avLst/>
          </a:prstGeom>
          <a:noFill/>
          <a:ln>
            <a:noFill/>
          </a:ln>
        </p:spPr>
        <p:txBody>
          <a:bodyPr lIns="91425" tIns="45700" rIns="91425" bIns="45700" anchor="b" anchorCtr="0">
            <a:noAutofit/>
          </a:bodyPr>
          <a:lstStyle/>
          <a:p>
            <a:pPr marL="0" marR="0" lvl="0" indent="0" rtl="0">
              <a:lnSpc>
                <a:spcPct val="90000"/>
              </a:lnSpc>
              <a:spcBef>
                <a:spcPts val="0"/>
              </a:spcBef>
              <a:buClr>
                <a:schemeClr val="dk1"/>
              </a:buClr>
              <a:buSzPct val="25000"/>
              <a:buFont typeface="Calibri"/>
              <a:buNone/>
            </a:pPr>
            <a:r>
              <a:rPr lang="en-GB" sz="3200" dirty="0"/>
              <a:t>Small task for groups of </a:t>
            </a:r>
            <a:r>
              <a:rPr lang="en-GB" sz="3200" dirty="0" smtClean="0"/>
              <a:t>three</a:t>
            </a:r>
            <a:br>
              <a:rPr lang="en-GB" sz="3200" dirty="0" smtClean="0"/>
            </a:br>
            <a:r>
              <a:rPr lang="en-GB" sz="3200" dirty="0"/>
              <a:t/>
            </a:r>
            <a:br>
              <a:rPr lang="en-GB" sz="3200" dirty="0"/>
            </a:br>
            <a:r>
              <a:rPr lang="en-GB" sz="3200" dirty="0" smtClean="0"/>
              <a:t>        </a:t>
            </a:r>
            <a:r>
              <a:rPr lang="en-GB" sz="2400" dirty="0" smtClean="0"/>
              <a:t>“</a:t>
            </a:r>
            <a:r>
              <a:rPr lang="en-GB" sz="2400" dirty="0"/>
              <a:t>A</a:t>
            </a:r>
            <a:r>
              <a:rPr lang="en-GB" sz="2400" dirty="0" smtClean="0"/>
              <a:t> story through painting”</a:t>
            </a:r>
            <a:endParaRPr lang="en-GB" sz="2400" dirty="0"/>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1000928" y="1827297"/>
            <a:ext cx="10969500" cy="2314885"/>
          </a:xfrm>
          <a:prstGeom prst="rect">
            <a:avLst/>
          </a:prstGeom>
        </p:spPr>
        <p:txBody>
          <a:bodyPr lIns="91425" tIns="91425" rIns="91425" bIns="91425" anchor="ctr" anchorCtr="0">
            <a:noAutofit/>
          </a:bodyPr>
          <a:lstStyle/>
          <a:p>
            <a:pPr lvl="0"/>
            <a:r>
              <a:rPr lang="en-GB" dirty="0"/>
              <a:t/>
            </a:r>
            <a:br>
              <a:rPr lang="en-GB" dirty="0"/>
            </a:br>
            <a:r>
              <a:rPr lang="en-GB" dirty="0"/>
              <a:t/>
            </a:r>
            <a:br>
              <a:rPr lang="en-GB" dirty="0"/>
            </a:br>
            <a:r>
              <a:rPr lang="en-GB" dirty="0">
                <a:solidFill>
                  <a:schemeClr val="tx1"/>
                </a:solidFill>
              </a:rPr>
              <a:t>Does having White Space make your brain work  actively and did you feel you were productive?</a:t>
            </a:r>
            <a:r>
              <a:rPr lang="en-GB" dirty="0">
                <a:solidFill>
                  <a:srgbClr val="FFC000"/>
                </a:solidFill>
              </a:rPr>
              <a:t/>
            </a:r>
            <a:br>
              <a:rPr lang="en-GB" dirty="0">
                <a:solidFill>
                  <a:srgbClr val="FFC000"/>
                </a:solidFill>
              </a:rPr>
            </a:br>
            <a:endParaRPr lang="en-GB" dirty="0">
              <a:solidFill>
                <a:srgbClr val="FFC000"/>
              </a:solidFill>
            </a:endParaRP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838200" y="365125"/>
            <a:ext cx="10515600" cy="1325700"/>
          </a:xfrm>
          <a:prstGeom prst="rect">
            <a:avLst/>
          </a:prstGeom>
        </p:spPr>
        <p:txBody>
          <a:bodyPr lIns="91425" tIns="91425" rIns="91425" bIns="91425" anchor="ctr" anchorCtr="0">
            <a:noAutofit/>
          </a:bodyPr>
          <a:lstStyle/>
          <a:p>
            <a:pPr lvl="0">
              <a:spcBef>
                <a:spcPts val="0"/>
              </a:spcBef>
              <a:buNone/>
            </a:pPr>
            <a:r>
              <a:rPr lang="en-GB" dirty="0"/>
              <a:t> </a:t>
            </a:r>
          </a:p>
        </p:txBody>
      </p:sp>
      <p:sp>
        <p:nvSpPr>
          <p:cNvPr id="209" name="Shape 209"/>
          <p:cNvSpPr txBox="1">
            <a:spLocks noGrp="1"/>
          </p:cNvSpPr>
          <p:nvPr>
            <p:ph type="ctrTitle" idx="4294967295"/>
          </p:nvPr>
        </p:nvSpPr>
        <p:spPr>
          <a:xfrm>
            <a:off x="0" y="7675"/>
            <a:ext cx="17289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Activity 5:</a:t>
            </a:r>
          </a:p>
        </p:txBody>
      </p:sp>
      <p:sp>
        <p:nvSpPr>
          <p:cNvPr id="210" name="Shape 210"/>
          <p:cNvSpPr txBox="1">
            <a:spLocks noGrp="1"/>
          </p:cNvSpPr>
          <p:nvPr>
            <p:ph type="title"/>
          </p:nvPr>
        </p:nvSpPr>
        <p:spPr>
          <a:xfrm>
            <a:off x="386080" y="1479350"/>
            <a:ext cx="11744959" cy="3175800"/>
          </a:xfrm>
          <a:prstGeom prst="rect">
            <a:avLst/>
          </a:prstGeom>
        </p:spPr>
        <p:txBody>
          <a:bodyPr lIns="91425" tIns="91425" rIns="91425" bIns="91425" anchor="ctr" anchorCtr="0">
            <a:noAutofit/>
          </a:bodyPr>
          <a:lstStyle/>
          <a:p>
            <a:pPr lvl="0">
              <a:spcBef>
                <a:spcPts val="0"/>
              </a:spcBef>
              <a:buNone/>
            </a:pPr>
            <a:r>
              <a:rPr lang="en-GB" dirty="0"/>
              <a:t>In </a:t>
            </a:r>
            <a:r>
              <a:rPr lang="en-GB" dirty="0" smtClean="0"/>
              <a:t>pairs</a:t>
            </a:r>
            <a:br>
              <a:rPr lang="en-GB" dirty="0" smtClean="0"/>
            </a:br>
            <a:endParaRPr lang="en-GB" dirty="0"/>
          </a:p>
          <a:p>
            <a:pPr marL="457200" lvl="0" indent="-381000" rtl="0">
              <a:spcBef>
                <a:spcPts val="0"/>
              </a:spcBef>
              <a:buSzPct val="100000"/>
              <a:buChar char="-"/>
            </a:pPr>
            <a:r>
              <a:rPr lang="en-GB" sz="2400" dirty="0"/>
              <a:t>Choose one of your blue post-its (one of your own) from the A3 sheet on your </a:t>
            </a:r>
            <a:r>
              <a:rPr lang="en-GB" sz="2400" dirty="0" smtClean="0"/>
              <a:t>table</a:t>
            </a:r>
            <a:br>
              <a:rPr lang="en-GB" sz="2400" dirty="0" smtClean="0"/>
            </a:br>
            <a:r>
              <a:rPr lang="en-GB" sz="2400" dirty="0" smtClean="0"/>
              <a:t> </a:t>
            </a:r>
            <a:endParaRPr lang="en-GB" sz="2400" dirty="0"/>
          </a:p>
          <a:p>
            <a:pPr marL="457200" lvl="0" indent="-381000" rtl="0">
              <a:spcBef>
                <a:spcPts val="0"/>
              </a:spcBef>
              <a:buSzPct val="100000"/>
              <a:buChar char="-"/>
            </a:pPr>
            <a:r>
              <a:rPr lang="en-GB" sz="2400" dirty="0"/>
              <a:t>Using the sheet provided write down ideas for introducing White Space into the situation </a:t>
            </a: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cxnSp>
        <p:nvCxnSpPr>
          <p:cNvPr id="293" name="Shape 293"/>
          <p:cNvCxnSpPr/>
          <p:nvPr/>
        </p:nvCxnSpPr>
        <p:spPr>
          <a:xfrm>
            <a:off x="6031975" y="678750"/>
            <a:ext cx="38400" cy="6051000"/>
          </a:xfrm>
          <a:prstGeom prst="straightConnector1">
            <a:avLst/>
          </a:prstGeom>
          <a:noFill/>
          <a:ln w="9525" cap="flat" cmpd="sng">
            <a:solidFill>
              <a:schemeClr val="dk2"/>
            </a:solidFill>
            <a:prstDash val="solid"/>
            <a:round/>
            <a:headEnd type="none" w="lg" len="lg"/>
            <a:tailEnd type="none" w="lg" len="lg"/>
          </a:ln>
        </p:spPr>
      </p:cxnSp>
      <p:cxnSp>
        <p:nvCxnSpPr>
          <p:cNvPr id="294" name="Shape 294"/>
          <p:cNvCxnSpPr/>
          <p:nvPr/>
        </p:nvCxnSpPr>
        <p:spPr>
          <a:xfrm rot="10800000" flipH="1">
            <a:off x="64050" y="986125"/>
            <a:ext cx="12063900" cy="19200"/>
          </a:xfrm>
          <a:prstGeom prst="straightConnector1">
            <a:avLst/>
          </a:prstGeom>
          <a:noFill/>
          <a:ln w="9525" cap="flat" cmpd="sng">
            <a:solidFill>
              <a:schemeClr val="dk2"/>
            </a:solidFill>
            <a:prstDash val="solid"/>
            <a:round/>
            <a:headEnd type="none" w="lg" len="lg"/>
            <a:tailEnd type="none" w="lg" len="lg"/>
          </a:ln>
        </p:spPr>
      </p:cxnSp>
      <p:sp>
        <p:nvSpPr>
          <p:cNvPr id="295" name="Shape 295"/>
          <p:cNvSpPr txBox="1"/>
          <p:nvPr/>
        </p:nvSpPr>
        <p:spPr>
          <a:xfrm>
            <a:off x="4475925" y="0"/>
            <a:ext cx="6185700" cy="537900"/>
          </a:xfrm>
          <a:prstGeom prst="rect">
            <a:avLst/>
          </a:prstGeom>
          <a:noFill/>
          <a:ln>
            <a:noFill/>
          </a:ln>
        </p:spPr>
        <p:txBody>
          <a:bodyPr lIns="91425" tIns="91425" rIns="91425" bIns="91425" anchor="t" anchorCtr="0">
            <a:noAutofit/>
          </a:bodyPr>
          <a:lstStyle/>
          <a:p>
            <a:pPr lvl="0" rtl="0">
              <a:spcBef>
                <a:spcPts val="0"/>
              </a:spcBef>
              <a:buNone/>
            </a:pPr>
            <a:r>
              <a:rPr lang="en-GB" sz="2400" dirty="0"/>
              <a:t>Learning situations with White Space</a:t>
            </a:r>
          </a:p>
        </p:txBody>
      </p:sp>
      <p:sp>
        <p:nvSpPr>
          <p:cNvPr id="296" name="Shape 296"/>
          <p:cNvSpPr txBox="1"/>
          <p:nvPr/>
        </p:nvSpPr>
        <p:spPr>
          <a:xfrm>
            <a:off x="292650" y="448224"/>
            <a:ext cx="5238000" cy="537900"/>
          </a:xfrm>
          <a:prstGeom prst="rect">
            <a:avLst/>
          </a:prstGeom>
          <a:noFill/>
          <a:ln>
            <a:noFill/>
          </a:ln>
        </p:spPr>
        <p:txBody>
          <a:bodyPr lIns="91425" tIns="91425" rIns="91425" bIns="91425" anchor="t" anchorCtr="0">
            <a:noAutofit/>
          </a:bodyPr>
          <a:lstStyle/>
          <a:p>
            <a:r>
              <a:rPr lang="en-GB" dirty="0"/>
              <a:t>As a pair choose one of your blue post-its (one of your own) from the A3 sheet on your table </a:t>
            </a:r>
          </a:p>
          <a:p>
            <a:pPr lvl="0" rtl="0">
              <a:spcBef>
                <a:spcPts val="0"/>
              </a:spcBef>
              <a:buNone/>
            </a:pPr>
            <a:endParaRPr dirty="0"/>
          </a:p>
        </p:txBody>
      </p:sp>
      <p:sp>
        <p:nvSpPr>
          <p:cNvPr id="297" name="Shape 297"/>
          <p:cNvSpPr txBox="1"/>
          <p:nvPr/>
        </p:nvSpPr>
        <p:spPr>
          <a:xfrm>
            <a:off x="6222775" y="448225"/>
            <a:ext cx="5238000" cy="537900"/>
          </a:xfrm>
          <a:prstGeom prst="rect">
            <a:avLst/>
          </a:prstGeom>
          <a:noFill/>
          <a:ln>
            <a:noFill/>
          </a:ln>
        </p:spPr>
        <p:txBody>
          <a:bodyPr lIns="91425" tIns="91425" rIns="91425" bIns="91425" anchor="t" anchorCtr="0">
            <a:noAutofit/>
          </a:bodyPr>
          <a:lstStyle/>
          <a:p>
            <a:pPr lvl="0" rtl="0">
              <a:spcBef>
                <a:spcPts val="0"/>
              </a:spcBef>
              <a:buNone/>
            </a:pPr>
            <a:r>
              <a:rPr lang="en-GB"/>
              <a:t>How could you use White Space to help the learner to become </a:t>
            </a:r>
            <a:r>
              <a:rPr lang="en-GB">
                <a:solidFill>
                  <a:schemeClr val="dk1"/>
                </a:solidFill>
              </a:rPr>
              <a:t>more liberated, empowered, imaginative, creative...</a:t>
            </a:r>
          </a:p>
          <a:p>
            <a:pPr lvl="0" rtl="0">
              <a:spcBef>
                <a:spcPts val="0"/>
              </a:spcBef>
              <a:buNone/>
            </a:pPr>
            <a:endParaRPr>
              <a:solidFill>
                <a:schemeClr val="dk1"/>
              </a:solidFill>
            </a:endParaRPr>
          </a:p>
          <a:p>
            <a:pPr lvl="0" rtl="0">
              <a:spcBef>
                <a:spcPts val="0"/>
              </a:spcBef>
              <a:buNone/>
            </a:pPr>
            <a:endParaRPr/>
          </a:p>
        </p:txBody>
      </p:sp>
      <p:sp>
        <p:nvSpPr>
          <p:cNvPr id="2" name="TextBox 1"/>
          <p:cNvSpPr txBox="1"/>
          <p:nvPr/>
        </p:nvSpPr>
        <p:spPr>
          <a:xfrm>
            <a:off x="292650" y="70224"/>
            <a:ext cx="2404826" cy="307777"/>
          </a:xfrm>
          <a:prstGeom prst="rect">
            <a:avLst/>
          </a:prstGeom>
          <a:noFill/>
        </p:spPr>
        <p:txBody>
          <a:bodyPr wrap="none" rtlCol="0">
            <a:spAutoFit/>
          </a:bodyPr>
          <a:lstStyle/>
          <a:p>
            <a:r>
              <a:rPr lang="fi-FI" dirty="0" err="1">
                <a:solidFill>
                  <a:schemeClr val="tx2">
                    <a:lumMod val="75000"/>
                  </a:schemeClr>
                </a:solidFill>
              </a:rPr>
              <a:t>Paired</a:t>
            </a:r>
            <a:r>
              <a:rPr lang="fi-FI" dirty="0">
                <a:solidFill>
                  <a:schemeClr val="tx2">
                    <a:lumMod val="75000"/>
                  </a:schemeClr>
                </a:solidFill>
              </a:rPr>
              <a:t> </a:t>
            </a:r>
            <a:r>
              <a:rPr lang="fi-FI" dirty="0" err="1">
                <a:solidFill>
                  <a:schemeClr val="tx2">
                    <a:lumMod val="75000"/>
                  </a:schemeClr>
                </a:solidFill>
              </a:rPr>
              <a:t>collaborative</a:t>
            </a:r>
            <a:r>
              <a:rPr lang="fi-FI" dirty="0">
                <a:solidFill>
                  <a:schemeClr val="tx2">
                    <a:lumMod val="75000"/>
                  </a:schemeClr>
                </a:solidFill>
              </a:rPr>
              <a:t> </a:t>
            </a:r>
            <a:r>
              <a:rPr lang="fi-FI" dirty="0" err="1">
                <a:solidFill>
                  <a:schemeClr val="tx2">
                    <a:lumMod val="75000"/>
                  </a:schemeClr>
                </a:solidFill>
              </a:rPr>
              <a:t>activity</a:t>
            </a:r>
            <a:r>
              <a:rPr lang="fi-FI" dirty="0">
                <a:solidFill>
                  <a:schemeClr val="tx2">
                    <a:lumMod val="75000"/>
                  </a:schemeClr>
                </a:solidFill>
              </a:rPr>
              <a:t>:</a:t>
            </a:r>
          </a:p>
        </p:txBody>
      </p:sp>
      <p:sp>
        <p:nvSpPr>
          <p:cNvPr id="8" name="Shape 296"/>
          <p:cNvSpPr txBox="1"/>
          <p:nvPr/>
        </p:nvSpPr>
        <p:spPr>
          <a:xfrm>
            <a:off x="429013" y="6191850"/>
            <a:ext cx="5238000" cy="537900"/>
          </a:xfrm>
          <a:prstGeom prst="rect">
            <a:avLst/>
          </a:prstGeom>
          <a:noFill/>
          <a:ln>
            <a:noFill/>
          </a:ln>
        </p:spPr>
        <p:txBody>
          <a:bodyPr lIns="91425" tIns="91425" rIns="91425" bIns="91425" anchor="t" anchorCtr="0">
            <a:noAutofit/>
          </a:bodyPr>
          <a:lstStyle/>
          <a:p>
            <a:pPr lvl="0" rtl="0">
              <a:spcBef>
                <a:spcPts val="0"/>
              </a:spcBef>
              <a:buNone/>
            </a:pPr>
            <a:r>
              <a:rPr lang="en-GB" i="1" dirty="0"/>
              <a:t>(Above there is an example of a learner being </a:t>
            </a:r>
            <a:r>
              <a:rPr lang="en-GB" i="1" dirty="0">
                <a:solidFill>
                  <a:schemeClr val="dk1"/>
                </a:solidFill>
              </a:rPr>
              <a:t>especially restricted, limited, uncomfortable, controlled by others…)</a:t>
            </a:r>
          </a:p>
          <a:p>
            <a:pPr lvl="0" rtl="0">
              <a:spcBef>
                <a:spcPts val="0"/>
              </a:spcBef>
              <a:buNone/>
            </a:pPr>
            <a:endParaRPr i="1" dirty="0"/>
          </a:p>
        </p:txBody>
      </p:sp>
      <p:sp>
        <p:nvSpPr>
          <p:cNvPr id="9" name="Shape 122"/>
          <p:cNvSpPr/>
          <p:nvPr/>
        </p:nvSpPr>
        <p:spPr>
          <a:xfrm>
            <a:off x="713025" y="1746600"/>
            <a:ext cx="3496200" cy="3131100"/>
          </a:xfrm>
          <a:prstGeom prst="rect">
            <a:avLst/>
          </a:prstGeom>
          <a:solidFill>
            <a:srgbClr val="9FC5E8"/>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dirty="0"/>
          </a:p>
        </p:txBody>
      </p:sp>
      <p:sp>
        <p:nvSpPr>
          <p:cNvPr id="3" name="TextBox 2"/>
          <p:cNvSpPr txBox="1"/>
          <p:nvPr/>
        </p:nvSpPr>
        <p:spPr>
          <a:xfrm>
            <a:off x="905357" y="2146385"/>
            <a:ext cx="1888659" cy="307777"/>
          </a:xfrm>
          <a:prstGeom prst="rect">
            <a:avLst/>
          </a:prstGeom>
          <a:noFill/>
        </p:spPr>
        <p:txBody>
          <a:bodyPr wrap="none" rtlCol="0">
            <a:spAutoFit/>
          </a:bodyPr>
          <a:lstStyle/>
          <a:p>
            <a:r>
              <a:rPr lang="fi-FI" dirty="0"/>
              <a:t>…… …..  …….   ……</a:t>
            </a:r>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ctrTitle"/>
          </p:nvPr>
        </p:nvSpPr>
        <p:spPr>
          <a:xfrm>
            <a:off x="1524000" y="2503718"/>
            <a:ext cx="9144000" cy="1006500"/>
          </a:xfrm>
          <a:prstGeom prst="rect">
            <a:avLst/>
          </a:prstGeom>
          <a:noFill/>
          <a:ln>
            <a:noFill/>
          </a:ln>
        </p:spPr>
        <p:txBody>
          <a:bodyPr lIns="91425" tIns="45700" rIns="91425" bIns="45700" anchor="b" anchorCtr="0">
            <a:noAutofit/>
          </a:bodyPr>
          <a:lstStyle/>
          <a:p>
            <a:pPr marL="0" marR="0" lvl="0" indent="0" algn="ctr" rtl="0">
              <a:lnSpc>
                <a:spcPct val="90000"/>
              </a:lnSpc>
              <a:spcBef>
                <a:spcPts val="0"/>
              </a:spcBef>
              <a:buClr>
                <a:schemeClr val="dk1"/>
              </a:buClr>
              <a:buSzPct val="25000"/>
              <a:buFont typeface="Calibri"/>
              <a:buNone/>
            </a:pPr>
            <a:r>
              <a:rPr lang="en-GB" dirty="0"/>
              <a:t>Conclusion… so far!</a:t>
            </a: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p:nvPr/>
        </p:nvSpPr>
        <p:spPr>
          <a:xfrm>
            <a:off x="153675" y="179300"/>
            <a:ext cx="11871900" cy="64833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1" name="Shape 221"/>
          <p:cNvSpPr/>
          <p:nvPr/>
        </p:nvSpPr>
        <p:spPr>
          <a:xfrm rot="1139721">
            <a:off x="9009091" y="4684946"/>
            <a:ext cx="2259966" cy="1624607"/>
          </a:xfrm>
          <a:prstGeom prst="rect">
            <a:avLst/>
          </a:prstGeom>
          <a:solidFill>
            <a:schemeClr val="lt1"/>
          </a:solidFill>
          <a:ln w="9525" cap="flat" cmpd="sng">
            <a:solidFill>
              <a:srgbClr val="F3F3F3"/>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2" name="Shape 222"/>
          <p:cNvSpPr/>
          <p:nvPr/>
        </p:nvSpPr>
        <p:spPr>
          <a:xfrm rot="259409">
            <a:off x="6584983" y="4025209"/>
            <a:ext cx="2383683" cy="1737498"/>
          </a:xfrm>
          <a:prstGeom prst="rect">
            <a:avLst/>
          </a:prstGeom>
          <a:solidFill>
            <a:schemeClr val="lt1"/>
          </a:solidFill>
          <a:ln w="9525" cap="flat" cmpd="sng">
            <a:solidFill>
              <a:srgbClr val="F3F3F3"/>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3" name="Shape 223"/>
          <p:cNvSpPr/>
          <p:nvPr/>
        </p:nvSpPr>
        <p:spPr>
          <a:xfrm rot="-325796">
            <a:off x="8565299" y="2772263"/>
            <a:ext cx="2663049" cy="1551323"/>
          </a:xfrm>
          <a:prstGeom prst="rect">
            <a:avLst/>
          </a:prstGeom>
          <a:solidFill>
            <a:schemeClr val="lt1"/>
          </a:solidFill>
          <a:ln w="9525" cap="flat" cmpd="sng">
            <a:solidFill>
              <a:srgbClr val="F3F3F3"/>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4" name="Shape 224"/>
          <p:cNvSpPr/>
          <p:nvPr/>
        </p:nvSpPr>
        <p:spPr>
          <a:xfrm rot="-1064310">
            <a:off x="6695982" y="1699738"/>
            <a:ext cx="2755084" cy="1568574"/>
          </a:xfrm>
          <a:prstGeom prst="rect">
            <a:avLst/>
          </a:prstGeom>
          <a:solidFill>
            <a:schemeClr val="lt1"/>
          </a:solidFill>
          <a:ln w="9525" cap="flat" cmpd="sng">
            <a:solidFill>
              <a:srgbClr val="F3F3F3"/>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5" name="Shape 225"/>
          <p:cNvSpPr/>
          <p:nvPr/>
        </p:nvSpPr>
        <p:spPr>
          <a:xfrm>
            <a:off x="847650" y="2039562"/>
            <a:ext cx="1663500" cy="376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6" name="Shape 226"/>
          <p:cNvSpPr/>
          <p:nvPr/>
        </p:nvSpPr>
        <p:spPr>
          <a:xfrm>
            <a:off x="852525" y="1008275"/>
            <a:ext cx="1663500" cy="376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7" name="Shape 227"/>
          <p:cNvSpPr txBox="1"/>
          <p:nvPr/>
        </p:nvSpPr>
        <p:spPr>
          <a:xfrm rot="-723">
            <a:off x="1011524" y="952275"/>
            <a:ext cx="1425600" cy="511800"/>
          </a:xfrm>
          <a:prstGeom prst="rect">
            <a:avLst/>
          </a:prstGeom>
          <a:noFill/>
          <a:ln>
            <a:noFill/>
          </a:ln>
        </p:spPr>
        <p:txBody>
          <a:bodyPr lIns="91425" tIns="91425" rIns="91425" bIns="91425" anchor="t" anchorCtr="0">
            <a:noAutofit/>
          </a:bodyPr>
          <a:lstStyle/>
          <a:p>
            <a:pPr lvl="0" rtl="0">
              <a:spcBef>
                <a:spcPts val="0"/>
              </a:spcBef>
              <a:buNone/>
            </a:pPr>
            <a:r>
              <a:rPr lang="en-GB" sz="1600"/>
              <a:t>Giving facts</a:t>
            </a:r>
          </a:p>
        </p:txBody>
      </p:sp>
      <p:sp>
        <p:nvSpPr>
          <p:cNvPr id="228" name="Shape 228"/>
          <p:cNvSpPr txBox="1"/>
          <p:nvPr/>
        </p:nvSpPr>
        <p:spPr>
          <a:xfrm rot="598">
            <a:off x="862574" y="2001233"/>
            <a:ext cx="1723500" cy="511800"/>
          </a:xfrm>
          <a:prstGeom prst="rect">
            <a:avLst/>
          </a:prstGeom>
          <a:noFill/>
          <a:ln>
            <a:noFill/>
          </a:ln>
        </p:spPr>
        <p:txBody>
          <a:bodyPr lIns="91425" tIns="91425" rIns="91425" bIns="91425" anchor="t" anchorCtr="0">
            <a:noAutofit/>
          </a:bodyPr>
          <a:lstStyle/>
          <a:p>
            <a:pPr lvl="0" rtl="0">
              <a:spcBef>
                <a:spcPts val="0"/>
              </a:spcBef>
              <a:buNone/>
            </a:pPr>
            <a:r>
              <a:rPr lang="en-GB" sz="1600"/>
              <a:t>Imagination</a:t>
            </a:r>
          </a:p>
        </p:txBody>
      </p:sp>
      <p:sp>
        <p:nvSpPr>
          <p:cNvPr id="229" name="Shape 229"/>
          <p:cNvSpPr txBox="1">
            <a:spLocks noGrp="1"/>
          </p:cNvSpPr>
          <p:nvPr>
            <p:ph type="title"/>
          </p:nvPr>
        </p:nvSpPr>
        <p:spPr>
          <a:xfrm>
            <a:off x="4830500" y="21900"/>
            <a:ext cx="2100900" cy="8388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GB" sz="3600" b="0" i="0" u="none" strike="noStrike" cap="none">
                <a:solidFill>
                  <a:schemeClr val="dk1"/>
                </a:solidFill>
                <a:latin typeface="Calibri"/>
                <a:ea typeface="Calibri"/>
                <a:cs typeface="Calibri"/>
                <a:sym typeface="Calibri"/>
              </a:rPr>
              <a:t>What i</a:t>
            </a:r>
            <a:r>
              <a:rPr lang="en-GB" sz="3600"/>
              <a:t>f?</a:t>
            </a:r>
          </a:p>
        </p:txBody>
      </p:sp>
      <p:sp>
        <p:nvSpPr>
          <p:cNvPr id="230" name="Shape 230"/>
          <p:cNvSpPr txBox="1"/>
          <p:nvPr/>
        </p:nvSpPr>
        <p:spPr>
          <a:xfrm>
            <a:off x="841075" y="156500"/>
            <a:ext cx="2797500" cy="589500"/>
          </a:xfrm>
          <a:prstGeom prst="rect">
            <a:avLst/>
          </a:prstGeom>
          <a:noFill/>
          <a:ln>
            <a:noFill/>
          </a:ln>
        </p:spPr>
        <p:txBody>
          <a:bodyPr lIns="91425" tIns="91425" rIns="91425" bIns="91425" anchor="t" anchorCtr="0">
            <a:noAutofit/>
          </a:bodyPr>
          <a:lstStyle/>
          <a:p>
            <a:pPr lvl="0" rtl="0">
              <a:spcBef>
                <a:spcPts val="0"/>
              </a:spcBef>
              <a:buNone/>
            </a:pPr>
            <a:r>
              <a:rPr lang="en-GB" sz="2400" dirty="0"/>
              <a:t>no White Space:</a:t>
            </a:r>
          </a:p>
        </p:txBody>
      </p:sp>
      <p:sp>
        <p:nvSpPr>
          <p:cNvPr id="231" name="Shape 231"/>
          <p:cNvSpPr txBox="1"/>
          <p:nvPr/>
        </p:nvSpPr>
        <p:spPr>
          <a:xfrm>
            <a:off x="7489000" y="181125"/>
            <a:ext cx="3406800" cy="589500"/>
          </a:xfrm>
          <a:prstGeom prst="rect">
            <a:avLst/>
          </a:prstGeom>
          <a:noFill/>
          <a:ln>
            <a:noFill/>
          </a:ln>
        </p:spPr>
        <p:txBody>
          <a:bodyPr lIns="91425" tIns="91425" rIns="91425" bIns="91425" anchor="t" anchorCtr="0">
            <a:noAutofit/>
          </a:bodyPr>
          <a:lstStyle/>
          <a:p>
            <a:pPr lvl="0" rtl="0">
              <a:spcBef>
                <a:spcPts val="0"/>
              </a:spcBef>
              <a:buNone/>
            </a:pPr>
            <a:r>
              <a:rPr lang="en-GB" sz="2400"/>
              <a:t>with White Space:</a:t>
            </a:r>
          </a:p>
        </p:txBody>
      </p:sp>
      <p:sp>
        <p:nvSpPr>
          <p:cNvPr id="232" name="Shape 232"/>
          <p:cNvSpPr/>
          <p:nvPr/>
        </p:nvSpPr>
        <p:spPr>
          <a:xfrm>
            <a:off x="3195925" y="1046950"/>
            <a:ext cx="2399400" cy="210900"/>
          </a:xfrm>
          <a:prstGeom prs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33" name="Shape 233"/>
          <p:cNvSpPr/>
          <p:nvPr/>
        </p:nvSpPr>
        <p:spPr>
          <a:xfrm>
            <a:off x="892575" y="3202437"/>
            <a:ext cx="1663500" cy="376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34" name="Shape 234"/>
          <p:cNvSpPr/>
          <p:nvPr/>
        </p:nvSpPr>
        <p:spPr>
          <a:xfrm>
            <a:off x="892575" y="4419934"/>
            <a:ext cx="1663500" cy="589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35" name="Shape 235"/>
          <p:cNvSpPr/>
          <p:nvPr/>
        </p:nvSpPr>
        <p:spPr>
          <a:xfrm>
            <a:off x="892575" y="5715588"/>
            <a:ext cx="1663500" cy="8388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36" name="Shape 236"/>
          <p:cNvSpPr txBox="1"/>
          <p:nvPr/>
        </p:nvSpPr>
        <p:spPr>
          <a:xfrm rot="1154">
            <a:off x="878924" y="3209325"/>
            <a:ext cx="1786800" cy="535500"/>
          </a:xfrm>
          <a:prstGeom prst="rect">
            <a:avLst/>
          </a:prstGeom>
          <a:noFill/>
          <a:ln>
            <a:noFill/>
          </a:ln>
        </p:spPr>
        <p:txBody>
          <a:bodyPr lIns="91425" tIns="91425" rIns="91425" bIns="91425" anchor="t" anchorCtr="0">
            <a:noAutofit/>
          </a:bodyPr>
          <a:lstStyle/>
          <a:p>
            <a:pPr lvl="0" rtl="0">
              <a:spcBef>
                <a:spcPts val="0"/>
              </a:spcBef>
              <a:buNone/>
            </a:pPr>
            <a:r>
              <a:rPr lang="en-GB" sz="1600"/>
              <a:t>Collaboration</a:t>
            </a:r>
          </a:p>
        </p:txBody>
      </p:sp>
      <p:sp>
        <p:nvSpPr>
          <p:cNvPr id="237" name="Shape 237"/>
          <p:cNvSpPr txBox="1"/>
          <p:nvPr/>
        </p:nvSpPr>
        <p:spPr>
          <a:xfrm rot="628">
            <a:off x="912824" y="4374325"/>
            <a:ext cx="1642200" cy="703500"/>
          </a:xfrm>
          <a:prstGeom prst="rect">
            <a:avLst/>
          </a:prstGeom>
          <a:noFill/>
          <a:ln>
            <a:noFill/>
          </a:ln>
        </p:spPr>
        <p:txBody>
          <a:bodyPr lIns="91425" tIns="91425" rIns="91425" bIns="91425" anchor="t" anchorCtr="0">
            <a:noAutofit/>
          </a:bodyPr>
          <a:lstStyle/>
          <a:p>
            <a:pPr lvl="0" rtl="0">
              <a:spcBef>
                <a:spcPts val="0"/>
              </a:spcBef>
              <a:buNone/>
            </a:pPr>
            <a:r>
              <a:rPr lang="en-GB" sz="1600" dirty="0"/>
              <a:t>Innovation and creativity</a:t>
            </a:r>
          </a:p>
        </p:txBody>
      </p:sp>
      <p:sp>
        <p:nvSpPr>
          <p:cNvPr id="238" name="Shape 238"/>
          <p:cNvSpPr txBox="1"/>
          <p:nvPr/>
        </p:nvSpPr>
        <p:spPr>
          <a:xfrm rot="451">
            <a:off x="841074" y="5672075"/>
            <a:ext cx="2289000" cy="990300"/>
          </a:xfrm>
          <a:prstGeom prst="rect">
            <a:avLst/>
          </a:prstGeom>
          <a:noFill/>
          <a:ln>
            <a:noFill/>
          </a:ln>
        </p:spPr>
        <p:txBody>
          <a:bodyPr lIns="91425" tIns="91425" rIns="91425" bIns="91425" anchor="t" anchorCtr="0">
            <a:noAutofit/>
          </a:bodyPr>
          <a:lstStyle/>
          <a:p>
            <a:pPr lvl="0" rtl="0">
              <a:spcBef>
                <a:spcPts val="0"/>
              </a:spcBef>
              <a:buNone/>
            </a:pPr>
            <a:r>
              <a:rPr lang="en-GB" sz="1600"/>
              <a:t>Sharing ideas, experiences and opinions</a:t>
            </a:r>
          </a:p>
        </p:txBody>
      </p:sp>
      <p:sp>
        <p:nvSpPr>
          <p:cNvPr id="239" name="Shape 239"/>
          <p:cNvSpPr/>
          <p:nvPr/>
        </p:nvSpPr>
        <p:spPr>
          <a:xfrm>
            <a:off x="8056400" y="855875"/>
            <a:ext cx="1663500" cy="376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40" name="Shape 240"/>
          <p:cNvSpPr txBox="1"/>
          <p:nvPr/>
        </p:nvSpPr>
        <p:spPr>
          <a:xfrm rot="-723">
            <a:off x="8215399" y="799875"/>
            <a:ext cx="1425600" cy="511800"/>
          </a:xfrm>
          <a:prstGeom prst="rect">
            <a:avLst/>
          </a:prstGeom>
          <a:noFill/>
          <a:ln>
            <a:noFill/>
          </a:ln>
        </p:spPr>
        <p:txBody>
          <a:bodyPr lIns="91425" tIns="91425" rIns="91425" bIns="91425" anchor="t" anchorCtr="0">
            <a:noAutofit/>
          </a:bodyPr>
          <a:lstStyle/>
          <a:p>
            <a:pPr lvl="0" rtl="0">
              <a:spcBef>
                <a:spcPts val="0"/>
              </a:spcBef>
              <a:buNone/>
            </a:pPr>
            <a:r>
              <a:rPr lang="en-GB" sz="1600"/>
              <a:t>Giving facts</a:t>
            </a:r>
          </a:p>
        </p:txBody>
      </p:sp>
      <p:sp>
        <p:nvSpPr>
          <p:cNvPr id="241" name="Shape 241"/>
          <p:cNvSpPr txBox="1"/>
          <p:nvPr/>
        </p:nvSpPr>
        <p:spPr>
          <a:xfrm rot="-1118980">
            <a:off x="7288766" y="2164062"/>
            <a:ext cx="1569512" cy="745102"/>
          </a:xfrm>
          <a:prstGeom prst="rect">
            <a:avLst/>
          </a:prstGeom>
          <a:noFill/>
          <a:ln>
            <a:noFill/>
          </a:ln>
        </p:spPr>
        <p:txBody>
          <a:bodyPr lIns="91425" tIns="91425" rIns="91425" bIns="91425" anchor="t" anchorCtr="0">
            <a:noAutofit/>
          </a:bodyPr>
          <a:lstStyle/>
          <a:p>
            <a:pPr lvl="0" rtl="0">
              <a:spcBef>
                <a:spcPts val="0"/>
              </a:spcBef>
              <a:buNone/>
            </a:pPr>
            <a:r>
              <a:rPr lang="en-GB" sz="1600"/>
              <a:t>Imagination</a:t>
            </a:r>
          </a:p>
        </p:txBody>
      </p:sp>
      <p:sp>
        <p:nvSpPr>
          <p:cNvPr id="242" name="Shape 242"/>
          <p:cNvSpPr txBox="1"/>
          <p:nvPr/>
        </p:nvSpPr>
        <p:spPr>
          <a:xfrm rot="1298363">
            <a:off x="8956692" y="3353786"/>
            <a:ext cx="2009417" cy="761261"/>
          </a:xfrm>
          <a:prstGeom prst="rect">
            <a:avLst/>
          </a:prstGeom>
          <a:noFill/>
          <a:ln>
            <a:noFill/>
          </a:ln>
        </p:spPr>
        <p:txBody>
          <a:bodyPr lIns="91425" tIns="91425" rIns="91425" bIns="91425" anchor="t" anchorCtr="0">
            <a:noAutofit/>
          </a:bodyPr>
          <a:lstStyle/>
          <a:p>
            <a:pPr lvl="0" rtl="0">
              <a:spcBef>
                <a:spcPts val="0"/>
              </a:spcBef>
              <a:buNone/>
            </a:pPr>
            <a:r>
              <a:rPr lang="en-GB" sz="1600"/>
              <a:t>Collaboration</a:t>
            </a:r>
          </a:p>
        </p:txBody>
      </p:sp>
      <p:sp>
        <p:nvSpPr>
          <p:cNvPr id="243" name="Shape 243"/>
          <p:cNvSpPr txBox="1"/>
          <p:nvPr/>
        </p:nvSpPr>
        <p:spPr>
          <a:xfrm rot="628">
            <a:off x="6955724" y="4542200"/>
            <a:ext cx="1642200" cy="703500"/>
          </a:xfrm>
          <a:prstGeom prst="rect">
            <a:avLst/>
          </a:prstGeom>
          <a:noFill/>
          <a:ln>
            <a:noFill/>
          </a:ln>
        </p:spPr>
        <p:txBody>
          <a:bodyPr lIns="91425" tIns="91425" rIns="91425" bIns="91425" anchor="t" anchorCtr="0">
            <a:noAutofit/>
          </a:bodyPr>
          <a:lstStyle/>
          <a:p>
            <a:pPr lvl="0" rtl="0">
              <a:spcBef>
                <a:spcPts val="0"/>
              </a:spcBef>
              <a:buNone/>
            </a:pPr>
            <a:r>
              <a:rPr lang="en-GB" sz="1600"/>
              <a:t>Innovation and creativity</a:t>
            </a:r>
          </a:p>
        </p:txBody>
      </p:sp>
      <p:sp>
        <p:nvSpPr>
          <p:cNvPr id="244" name="Shape 244"/>
          <p:cNvSpPr txBox="1"/>
          <p:nvPr/>
        </p:nvSpPr>
        <p:spPr>
          <a:xfrm rot="-350706">
            <a:off x="9355460" y="5002068"/>
            <a:ext cx="2288900" cy="990373"/>
          </a:xfrm>
          <a:prstGeom prst="rect">
            <a:avLst/>
          </a:prstGeom>
          <a:noFill/>
          <a:ln>
            <a:noFill/>
          </a:ln>
        </p:spPr>
        <p:txBody>
          <a:bodyPr lIns="91425" tIns="91425" rIns="91425" bIns="91425" anchor="t" anchorCtr="0">
            <a:noAutofit/>
          </a:bodyPr>
          <a:lstStyle/>
          <a:p>
            <a:pPr lvl="0" rtl="0">
              <a:spcBef>
                <a:spcPts val="0"/>
              </a:spcBef>
              <a:buNone/>
            </a:pPr>
            <a:r>
              <a:rPr lang="en-GB" sz="1600"/>
              <a:t>Sharing ideas, experiences and opinions</a:t>
            </a:r>
          </a:p>
        </p:txBody>
      </p:sp>
      <p:sp>
        <p:nvSpPr>
          <p:cNvPr id="245" name="Shape 245"/>
          <p:cNvSpPr/>
          <p:nvPr/>
        </p:nvSpPr>
        <p:spPr>
          <a:xfrm>
            <a:off x="3215450" y="2045350"/>
            <a:ext cx="2399400" cy="210900"/>
          </a:xfrm>
          <a:prstGeom prs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46" name="Shape 246"/>
          <p:cNvSpPr/>
          <p:nvPr/>
        </p:nvSpPr>
        <p:spPr>
          <a:xfrm>
            <a:off x="3200450" y="3282325"/>
            <a:ext cx="2399400" cy="210900"/>
          </a:xfrm>
          <a:prstGeom prs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47" name="Shape 247"/>
          <p:cNvSpPr/>
          <p:nvPr/>
        </p:nvSpPr>
        <p:spPr>
          <a:xfrm>
            <a:off x="3195925" y="4620625"/>
            <a:ext cx="2399400" cy="210900"/>
          </a:xfrm>
          <a:prstGeom prs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48" name="Shape 248"/>
          <p:cNvSpPr/>
          <p:nvPr/>
        </p:nvSpPr>
        <p:spPr>
          <a:xfrm>
            <a:off x="3200450" y="6029550"/>
            <a:ext cx="2399400" cy="210900"/>
          </a:xfrm>
          <a:prstGeom prs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ctrTitle"/>
          </p:nvPr>
        </p:nvSpPr>
        <p:spPr>
          <a:xfrm>
            <a:off x="1524000" y="2503718"/>
            <a:ext cx="9144000" cy="1006500"/>
          </a:xfrm>
          <a:prstGeom prst="rect">
            <a:avLst/>
          </a:prstGeom>
          <a:noFill/>
          <a:ln>
            <a:noFill/>
          </a:ln>
        </p:spPr>
        <p:txBody>
          <a:bodyPr lIns="91425" tIns="45700" rIns="91425" bIns="45700" anchor="b" anchorCtr="0">
            <a:noAutofit/>
          </a:bodyPr>
          <a:lstStyle/>
          <a:p>
            <a:pPr marL="0" marR="0" lvl="0" indent="0" algn="ctr" rtl="0">
              <a:lnSpc>
                <a:spcPct val="90000"/>
              </a:lnSpc>
              <a:spcBef>
                <a:spcPts val="0"/>
              </a:spcBef>
              <a:buClr>
                <a:schemeClr val="dk1"/>
              </a:buClr>
              <a:buSzPct val="25000"/>
              <a:buFont typeface="Calibri"/>
              <a:buNone/>
            </a:pPr>
            <a:r>
              <a:rPr lang="en-GB" sz="6000" b="0" i="0" u="none" strike="noStrike" cap="none" dirty="0">
                <a:solidFill>
                  <a:schemeClr val="dk1"/>
                </a:solidFill>
                <a:latin typeface="Calibri"/>
                <a:ea typeface="Calibri"/>
                <a:cs typeface="Calibri"/>
                <a:sym typeface="Calibri"/>
              </a:rPr>
              <a:t>Where is the White Space?</a:t>
            </a:r>
          </a:p>
        </p:txBody>
      </p:sp>
      <p:sp>
        <p:nvSpPr>
          <p:cNvPr id="254" name="Shape 254"/>
          <p:cNvSpPr txBox="1">
            <a:spLocks noGrp="1"/>
          </p:cNvSpPr>
          <p:nvPr>
            <p:ph type="subTitle" idx="1"/>
          </p:nvPr>
        </p:nvSpPr>
        <p:spPr>
          <a:xfrm>
            <a:off x="1524000" y="3602037"/>
            <a:ext cx="9144000" cy="1655700"/>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buClr>
                <a:schemeClr val="dk1"/>
              </a:buClr>
              <a:buSzPct val="25000"/>
              <a:buFont typeface="Arial"/>
              <a:buNone/>
            </a:pPr>
            <a:r>
              <a:rPr lang="en-GB" dirty="0"/>
              <a:t>Steve Hall and </a:t>
            </a:r>
            <a:r>
              <a:rPr lang="en-GB" sz="2400" b="0" i="0" u="none" strike="noStrike" cap="none" dirty="0">
                <a:solidFill>
                  <a:schemeClr val="dk1"/>
                </a:solidFill>
                <a:latin typeface="Calibri"/>
                <a:ea typeface="Calibri"/>
                <a:cs typeface="Calibri"/>
                <a:sym typeface="Calibri"/>
              </a:rPr>
              <a:t>Jori Leskel</a:t>
            </a:r>
            <a:r>
              <a:rPr lang="en-GB" dirty="0"/>
              <a:t>ä</a:t>
            </a:r>
          </a:p>
        </p:txBody>
      </p:sp>
      <p:sp>
        <p:nvSpPr>
          <p:cNvPr id="255" name="Shape 255"/>
          <p:cNvSpPr txBox="1"/>
          <p:nvPr/>
        </p:nvSpPr>
        <p:spPr>
          <a:xfrm>
            <a:off x="1921000" y="1121000"/>
            <a:ext cx="6915600" cy="1290900"/>
          </a:xfrm>
          <a:prstGeom prst="rect">
            <a:avLst/>
          </a:prstGeom>
          <a:noFill/>
          <a:ln>
            <a:noFill/>
          </a:ln>
        </p:spPr>
        <p:txBody>
          <a:bodyPr lIns="91425" tIns="91425" rIns="91425" bIns="91425" anchor="t" anchorCtr="0">
            <a:noAutofit/>
          </a:bodyPr>
          <a:lstStyle/>
          <a:p>
            <a:pPr lvl="0">
              <a:spcBef>
                <a:spcPts val="0"/>
              </a:spcBef>
              <a:buNone/>
            </a:pPr>
            <a:r>
              <a:rPr lang="en-GB" sz="2900" dirty="0"/>
              <a:t>So, finally ...</a:t>
            </a:r>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Shape 302"/>
          <p:cNvSpPr txBox="1"/>
          <p:nvPr/>
        </p:nvSpPr>
        <p:spPr>
          <a:xfrm>
            <a:off x="3241963" y="1825318"/>
            <a:ext cx="5790417" cy="595500"/>
          </a:xfrm>
          <a:prstGeom prst="rect">
            <a:avLst/>
          </a:prstGeom>
          <a:noFill/>
          <a:ln>
            <a:noFill/>
          </a:ln>
        </p:spPr>
        <p:txBody>
          <a:bodyPr lIns="91425" tIns="91425" rIns="91425" bIns="91425" anchor="t" anchorCtr="0">
            <a:noAutofit/>
          </a:bodyPr>
          <a:lstStyle/>
          <a:p>
            <a:pPr lvl="0">
              <a:spcBef>
                <a:spcPts val="0"/>
              </a:spcBef>
              <a:buNone/>
            </a:pPr>
            <a:r>
              <a:rPr lang="en-GB" sz="3600" dirty="0"/>
              <a:t>Where is the White Space?</a:t>
            </a:r>
          </a:p>
          <a:p>
            <a:pPr lvl="0">
              <a:spcBef>
                <a:spcPts val="0"/>
              </a:spcBef>
              <a:buNone/>
            </a:pPr>
            <a:endParaRPr lang="en-GB" sz="3600" dirty="0"/>
          </a:p>
          <a:p>
            <a:pPr lvl="0">
              <a:spcBef>
                <a:spcPts val="0"/>
              </a:spcBef>
              <a:buNone/>
            </a:pPr>
            <a:r>
              <a:rPr lang="en-GB" sz="3600" dirty="0"/>
              <a:t>- additional slides which may be of interest ….</a:t>
            </a:r>
          </a:p>
        </p:txBody>
      </p:sp>
      <p:sp>
        <p:nvSpPr>
          <p:cNvPr id="2" name="TextBox 1"/>
          <p:cNvSpPr txBox="1"/>
          <p:nvPr/>
        </p:nvSpPr>
        <p:spPr>
          <a:xfrm>
            <a:off x="1066800" y="5153891"/>
            <a:ext cx="8243455" cy="1384995"/>
          </a:xfrm>
          <a:prstGeom prst="rect">
            <a:avLst/>
          </a:prstGeom>
          <a:noFill/>
        </p:spPr>
        <p:txBody>
          <a:bodyPr wrap="square" rtlCol="0">
            <a:spAutoFit/>
          </a:bodyPr>
          <a:lstStyle/>
          <a:p>
            <a:r>
              <a:rPr lang="en-GB" dirty="0"/>
              <a:t>Contact details:</a:t>
            </a:r>
          </a:p>
          <a:p>
            <a:endParaRPr lang="en-GB" dirty="0"/>
          </a:p>
          <a:p>
            <a:r>
              <a:rPr lang="en-GB" dirty="0"/>
              <a:t>Steve Hall		</a:t>
            </a:r>
            <a:r>
              <a:rPr lang="en-GB" dirty="0">
                <a:hlinkClick r:id="rId3"/>
              </a:rPr>
              <a:t>s.j.hall@staffs.ac.uk</a:t>
            </a:r>
            <a:endParaRPr lang="en-GB" dirty="0"/>
          </a:p>
          <a:p>
            <a:endParaRPr lang="en-GB" dirty="0"/>
          </a:p>
          <a:p>
            <a:r>
              <a:rPr lang="en-GB" dirty="0" err="1"/>
              <a:t>Jori</a:t>
            </a:r>
            <a:r>
              <a:rPr lang="en-GB" dirty="0"/>
              <a:t> </a:t>
            </a:r>
            <a:r>
              <a:rPr lang="en-GB" dirty="0" err="1"/>
              <a:t>Leskelä</a:t>
            </a:r>
            <a:r>
              <a:rPr lang="en-GB" dirty="0"/>
              <a:t>	</a:t>
            </a:r>
            <a:r>
              <a:rPr lang="en-GB" dirty="0">
                <a:hlinkClick r:id="rId4"/>
              </a:rPr>
              <a:t>jori.leskela@tamk.fi</a:t>
            </a:r>
            <a:endParaRPr lang="en-GB" dirty="0"/>
          </a:p>
          <a:p>
            <a:endParaRPr lang="en-GB" dirty="0"/>
          </a:p>
        </p:txBody>
      </p:sp>
    </p:spTree>
    <p:extLst>
      <p:ext uri="{BB962C8B-B14F-4D97-AF65-F5344CB8AC3E}">
        <p14:creationId xmlns:p14="http://schemas.microsoft.com/office/powerpoint/2010/main" val="3089082208"/>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p:nvPr/>
        </p:nvSpPr>
        <p:spPr>
          <a:xfrm>
            <a:off x="7644574" y="853000"/>
            <a:ext cx="3986400" cy="5593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1" name="Shape 91"/>
          <p:cNvSpPr/>
          <p:nvPr/>
        </p:nvSpPr>
        <p:spPr>
          <a:xfrm>
            <a:off x="9608936" y="1191935"/>
            <a:ext cx="1682100" cy="9978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2" name="Shape 92"/>
          <p:cNvSpPr txBox="1">
            <a:spLocks noGrp="1"/>
          </p:cNvSpPr>
          <p:nvPr>
            <p:ph type="title"/>
          </p:nvPr>
        </p:nvSpPr>
        <p:spPr>
          <a:xfrm>
            <a:off x="318925" y="316275"/>
            <a:ext cx="6462300" cy="997800"/>
          </a:xfrm>
          <a:prstGeom prst="rect">
            <a:avLst/>
          </a:prstGeom>
        </p:spPr>
        <p:txBody>
          <a:bodyPr lIns="91425" tIns="91425" rIns="91425" bIns="91425" anchor="ctr" anchorCtr="0">
            <a:noAutofit/>
          </a:bodyPr>
          <a:lstStyle/>
          <a:p>
            <a:pPr lvl="0" rtl="0">
              <a:spcBef>
                <a:spcPts val="0"/>
              </a:spcBef>
              <a:buNone/>
            </a:pPr>
            <a:r>
              <a:rPr lang="en-GB"/>
              <a:t>Introductions</a:t>
            </a:r>
          </a:p>
        </p:txBody>
      </p:sp>
      <p:pic>
        <p:nvPicPr>
          <p:cNvPr id="93" name="Shape 93"/>
          <p:cNvPicPr preferRelativeResize="0"/>
          <p:nvPr/>
        </p:nvPicPr>
        <p:blipFill>
          <a:blip r:embed="rId3">
            <a:alphaModFix/>
          </a:blip>
          <a:stretch>
            <a:fillRect/>
          </a:stretch>
        </p:blipFill>
        <p:spPr>
          <a:xfrm>
            <a:off x="802675" y="3853074"/>
            <a:ext cx="1733299" cy="2599949"/>
          </a:xfrm>
          <a:prstGeom prst="rect">
            <a:avLst/>
          </a:prstGeom>
          <a:noFill/>
          <a:ln>
            <a:noFill/>
          </a:ln>
        </p:spPr>
      </p:pic>
      <p:sp>
        <p:nvSpPr>
          <p:cNvPr id="94" name="Shape 94"/>
          <p:cNvSpPr txBox="1"/>
          <p:nvPr/>
        </p:nvSpPr>
        <p:spPr>
          <a:xfrm>
            <a:off x="3218675" y="4499600"/>
            <a:ext cx="3382500" cy="403500"/>
          </a:xfrm>
          <a:prstGeom prst="rect">
            <a:avLst/>
          </a:prstGeom>
          <a:noFill/>
          <a:ln>
            <a:noFill/>
          </a:ln>
        </p:spPr>
        <p:txBody>
          <a:bodyPr lIns="91425" tIns="91425" rIns="91425" bIns="91425" anchor="t" anchorCtr="0">
            <a:noAutofit/>
          </a:bodyPr>
          <a:lstStyle/>
          <a:p>
            <a:pPr lvl="0" rtl="0">
              <a:spcBef>
                <a:spcPts val="0"/>
              </a:spcBef>
              <a:buNone/>
            </a:pPr>
            <a:r>
              <a:rPr lang="en-GB" sz="2000"/>
              <a:t>Teacher educator</a:t>
            </a:r>
          </a:p>
        </p:txBody>
      </p:sp>
      <p:sp>
        <p:nvSpPr>
          <p:cNvPr id="95" name="Shape 95"/>
          <p:cNvSpPr txBox="1"/>
          <p:nvPr/>
        </p:nvSpPr>
        <p:spPr>
          <a:xfrm rot="483">
            <a:off x="3183897" y="1860075"/>
            <a:ext cx="4274700" cy="838500"/>
          </a:xfrm>
          <a:prstGeom prst="rect">
            <a:avLst/>
          </a:prstGeom>
          <a:noFill/>
          <a:ln>
            <a:noFill/>
          </a:ln>
        </p:spPr>
        <p:txBody>
          <a:bodyPr lIns="91425" tIns="91425" rIns="91425" bIns="91425" anchor="t" anchorCtr="0">
            <a:noAutofit/>
          </a:bodyPr>
          <a:lstStyle/>
          <a:p>
            <a:pPr lvl="0" rtl="0">
              <a:spcBef>
                <a:spcPts val="0"/>
              </a:spcBef>
              <a:buNone/>
            </a:pPr>
            <a:r>
              <a:rPr lang="en-GB" sz="2000"/>
              <a:t>Learning practitioner</a:t>
            </a:r>
          </a:p>
        </p:txBody>
      </p:sp>
      <p:pic>
        <p:nvPicPr>
          <p:cNvPr id="96" name="Shape 96"/>
          <p:cNvPicPr preferRelativeResize="0"/>
          <p:nvPr/>
        </p:nvPicPr>
        <p:blipFill>
          <a:blip r:embed="rId4">
            <a:alphaModFix/>
          </a:blip>
          <a:stretch>
            <a:fillRect/>
          </a:stretch>
        </p:blipFill>
        <p:spPr>
          <a:xfrm>
            <a:off x="702475" y="1527024"/>
            <a:ext cx="1733299" cy="1897962"/>
          </a:xfrm>
          <a:prstGeom prst="rect">
            <a:avLst/>
          </a:prstGeom>
          <a:noFill/>
          <a:ln>
            <a:noFill/>
          </a:ln>
        </p:spPr>
      </p:pic>
      <p:sp>
        <p:nvSpPr>
          <p:cNvPr id="97" name="Shape 97"/>
          <p:cNvSpPr txBox="1"/>
          <p:nvPr/>
        </p:nvSpPr>
        <p:spPr>
          <a:xfrm>
            <a:off x="4505125" y="5027500"/>
            <a:ext cx="1977600" cy="403500"/>
          </a:xfrm>
          <a:prstGeom prst="rect">
            <a:avLst/>
          </a:prstGeom>
          <a:noFill/>
          <a:ln>
            <a:noFill/>
          </a:ln>
        </p:spPr>
        <p:txBody>
          <a:bodyPr lIns="91425" tIns="91425" rIns="91425" bIns="91425" anchor="t" anchorCtr="0">
            <a:noAutofit/>
          </a:bodyPr>
          <a:lstStyle/>
          <a:p>
            <a:pPr lvl="0" rtl="0">
              <a:spcBef>
                <a:spcPts val="0"/>
              </a:spcBef>
              <a:buNone/>
            </a:pPr>
            <a:r>
              <a:rPr lang="en-GB" sz="2000"/>
              <a:t>7+18 +7 years</a:t>
            </a:r>
          </a:p>
        </p:txBody>
      </p:sp>
      <p:sp>
        <p:nvSpPr>
          <p:cNvPr id="98" name="Shape 98"/>
          <p:cNvSpPr txBox="1"/>
          <p:nvPr/>
        </p:nvSpPr>
        <p:spPr>
          <a:xfrm>
            <a:off x="4505125" y="2383975"/>
            <a:ext cx="2448900" cy="403500"/>
          </a:xfrm>
          <a:prstGeom prst="rect">
            <a:avLst/>
          </a:prstGeom>
          <a:noFill/>
          <a:ln>
            <a:noFill/>
          </a:ln>
        </p:spPr>
        <p:txBody>
          <a:bodyPr lIns="91425" tIns="91425" rIns="91425" bIns="91425" anchor="t" anchorCtr="0">
            <a:noAutofit/>
          </a:bodyPr>
          <a:lstStyle/>
          <a:p>
            <a:pPr lvl="0" rtl="0">
              <a:spcBef>
                <a:spcPts val="0"/>
              </a:spcBef>
              <a:buNone/>
            </a:pPr>
            <a:r>
              <a:rPr lang="en-GB" sz="2000" dirty="0"/>
              <a:t>4+12+18+7 years</a:t>
            </a:r>
          </a:p>
        </p:txBody>
      </p:sp>
      <p:sp>
        <p:nvSpPr>
          <p:cNvPr id="99" name="Shape 99"/>
          <p:cNvSpPr txBox="1"/>
          <p:nvPr/>
        </p:nvSpPr>
        <p:spPr>
          <a:xfrm rot="1043">
            <a:off x="6234000" y="2939925"/>
            <a:ext cx="989100" cy="838500"/>
          </a:xfrm>
          <a:prstGeom prst="rect">
            <a:avLst/>
          </a:prstGeom>
          <a:noFill/>
          <a:ln>
            <a:noFill/>
          </a:ln>
        </p:spPr>
        <p:txBody>
          <a:bodyPr lIns="91425" tIns="91425" rIns="91425" bIns="91425" anchor="t" anchorCtr="0">
            <a:noAutofit/>
          </a:bodyPr>
          <a:lstStyle/>
          <a:p>
            <a:pPr lvl="0" rtl="0">
              <a:spcBef>
                <a:spcPts val="0"/>
              </a:spcBef>
              <a:buNone/>
            </a:pPr>
            <a:r>
              <a:rPr lang="en-GB" sz="2000"/>
              <a:t>Water</a:t>
            </a:r>
          </a:p>
        </p:txBody>
      </p:sp>
      <p:sp>
        <p:nvSpPr>
          <p:cNvPr id="100" name="Shape 100"/>
          <p:cNvSpPr txBox="1"/>
          <p:nvPr/>
        </p:nvSpPr>
        <p:spPr>
          <a:xfrm rot="-1680304">
            <a:off x="9666175" y="1352025"/>
            <a:ext cx="1964648" cy="525197"/>
          </a:xfrm>
          <a:prstGeom prst="rect">
            <a:avLst/>
          </a:prstGeom>
          <a:noFill/>
          <a:ln>
            <a:noFill/>
          </a:ln>
        </p:spPr>
        <p:txBody>
          <a:bodyPr lIns="91425" tIns="91425" rIns="91425" bIns="91425" anchor="t" anchorCtr="0">
            <a:noAutofit/>
          </a:bodyPr>
          <a:lstStyle/>
          <a:p>
            <a:pPr lvl="0" rtl="0">
              <a:spcBef>
                <a:spcPts val="0"/>
              </a:spcBef>
              <a:buNone/>
            </a:pPr>
            <a:r>
              <a:rPr lang="en-GB" sz="2000"/>
              <a:t>Giving facts</a:t>
            </a:r>
          </a:p>
        </p:txBody>
      </p:sp>
      <p:sp>
        <p:nvSpPr>
          <p:cNvPr id="101" name="Shape 101"/>
          <p:cNvSpPr txBox="1"/>
          <p:nvPr/>
        </p:nvSpPr>
        <p:spPr>
          <a:xfrm rot="873">
            <a:off x="6234000" y="5431150"/>
            <a:ext cx="1181100" cy="838500"/>
          </a:xfrm>
          <a:prstGeom prst="rect">
            <a:avLst/>
          </a:prstGeom>
          <a:noFill/>
          <a:ln>
            <a:noFill/>
          </a:ln>
        </p:spPr>
        <p:txBody>
          <a:bodyPr lIns="91425" tIns="91425" rIns="91425" bIns="91425" anchor="t" anchorCtr="0">
            <a:noAutofit/>
          </a:bodyPr>
          <a:lstStyle/>
          <a:p>
            <a:pPr lvl="0" rtl="0">
              <a:spcBef>
                <a:spcPts val="0"/>
              </a:spcBef>
              <a:buNone/>
            </a:pPr>
            <a:r>
              <a:rPr lang="en-GB" sz="2000"/>
              <a:t>Sports</a:t>
            </a:r>
          </a:p>
        </p:txBody>
      </p:sp>
      <p:sp>
        <p:nvSpPr>
          <p:cNvPr id="102" name="Shape 102"/>
          <p:cNvSpPr txBox="1"/>
          <p:nvPr/>
        </p:nvSpPr>
        <p:spPr>
          <a:xfrm rot="2150031">
            <a:off x="7739239" y="1724782"/>
            <a:ext cx="2037453" cy="993958"/>
          </a:xfrm>
          <a:prstGeom prst="rect">
            <a:avLst/>
          </a:prstGeom>
          <a:noFill/>
          <a:ln>
            <a:noFill/>
          </a:ln>
        </p:spPr>
        <p:txBody>
          <a:bodyPr lIns="91425" tIns="91425" rIns="91425" bIns="91425" anchor="t" anchorCtr="0">
            <a:noAutofit/>
          </a:bodyPr>
          <a:lstStyle/>
          <a:p>
            <a:pPr lvl="0" rtl="0">
              <a:spcBef>
                <a:spcPts val="0"/>
              </a:spcBef>
              <a:buNone/>
            </a:pPr>
            <a:r>
              <a:rPr lang="en-GB" sz="2000"/>
              <a:t>Imagination</a:t>
            </a:r>
          </a:p>
        </p:txBody>
      </p:sp>
      <p:sp>
        <p:nvSpPr>
          <p:cNvPr id="103" name="Shape 103"/>
          <p:cNvSpPr txBox="1"/>
          <p:nvPr/>
        </p:nvSpPr>
        <p:spPr>
          <a:xfrm rot="-2735517">
            <a:off x="8688109" y="2298555"/>
            <a:ext cx="2710343" cy="992566"/>
          </a:xfrm>
          <a:prstGeom prst="rect">
            <a:avLst/>
          </a:prstGeom>
          <a:noFill/>
          <a:ln>
            <a:noFill/>
          </a:ln>
        </p:spPr>
        <p:txBody>
          <a:bodyPr lIns="91425" tIns="91425" rIns="91425" bIns="91425" anchor="t" anchorCtr="0">
            <a:noAutofit/>
          </a:bodyPr>
          <a:lstStyle/>
          <a:p>
            <a:pPr lvl="0" rtl="0">
              <a:spcBef>
                <a:spcPts val="0"/>
              </a:spcBef>
              <a:buNone/>
            </a:pPr>
            <a:r>
              <a:rPr lang="en-GB" sz="2000"/>
              <a:t>Collaboration</a:t>
            </a:r>
          </a:p>
        </p:txBody>
      </p:sp>
      <p:sp>
        <p:nvSpPr>
          <p:cNvPr id="104" name="Shape 104"/>
          <p:cNvSpPr txBox="1"/>
          <p:nvPr/>
        </p:nvSpPr>
        <p:spPr>
          <a:xfrm rot="2150070">
            <a:off x="7858210" y="5002727"/>
            <a:ext cx="2706141" cy="993958"/>
          </a:xfrm>
          <a:prstGeom prst="rect">
            <a:avLst/>
          </a:prstGeom>
          <a:noFill/>
          <a:ln>
            <a:noFill/>
          </a:ln>
        </p:spPr>
        <p:txBody>
          <a:bodyPr lIns="91425" tIns="91425" rIns="91425" bIns="91425" anchor="t" anchorCtr="0">
            <a:noAutofit/>
          </a:bodyPr>
          <a:lstStyle/>
          <a:p>
            <a:pPr lvl="0" rtl="0">
              <a:spcBef>
                <a:spcPts val="0"/>
              </a:spcBef>
              <a:buNone/>
            </a:pPr>
            <a:r>
              <a:rPr lang="en-GB" sz="2000"/>
              <a:t>Sharing ideas, experiences and opinions</a:t>
            </a:r>
          </a:p>
        </p:txBody>
      </p:sp>
      <p:sp>
        <p:nvSpPr>
          <p:cNvPr id="105" name="Shape 105"/>
          <p:cNvSpPr txBox="1"/>
          <p:nvPr/>
        </p:nvSpPr>
        <p:spPr>
          <a:xfrm rot="-747625">
            <a:off x="9146721" y="3485094"/>
            <a:ext cx="2698768" cy="996796"/>
          </a:xfrm>
          <a:prstGeom prst="rect">
            <a:avLst/>
          </a:prstGeom>
          <a:noFill/>
          <a:ln>
            <a:noFill/>
          </a:ln>
        </p:spPr>
        <p:txBody>
          <a:bodyPr lIns="91425" tIns="91425" rIns="91425" bIns="91425" anchor="t" anchorCtr="0">
            <a:noAutofit/>
          </a:bodyPr>
          <a:lstStyle/>
          <a:p>
            <a:pPr lvl="0" rtl="0">
              <a:spcBef>
                <a:spcPts val="0"/>
              </a:spcBef>
              <a:buNone/>
            </a:pPr>
            <a:r>
              <a:rPr lang="en-GB" sz="2000"/>
              <a:t>Innovation and creativity</a:t>
            </a:r>
          </a:p>
        </p:txBody>
      </p:sp>
      <p:sp>
        <p:nvSpPr>
          <p:cNvPr id="106" name="Shape 106"/>
          <p:cNvSpPr txBox="1">
            <a:spLocks noGrp="1"/>
          </p:cNvSpPr>
          <p:nvPr>
            <p:ph type="subTitle" idx="4294967295"/>
          </p:nvPr>
        </p:nvSpPr>
        <p:spPr>
          <a:xfrm>
            <a:off x="2535975" y="1374625"/>
            <a:ext cx="2349300" cy="55380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Arial"/>
              <a:buNone/>
            </a:pPr>
            <a:r>
              <a:rPr lang="en-GB" sz="2400"/>
              <a:t>Steve Hall</a:t>
            </a:r>
          </a:p>
        </p:txBody>
      </p:sp>
      <p:sp>
        <p:nvSpPr>
          <p:cNvPr id="107" name="Shape 107"/>
          <p:cNvSpPr txBox="1">
            <a:spLocks noGrp="1"/>
          </p:cNvSpPr>
          <p:nvPr>
            <p:ph type="subTitle" idx="4294967295"/>
          </p:nvPr>
        </p:nvSpPr>
        <p:spPr>
          <a:xfrm>
            <a:off x="2688375" y="3935387"/>
            <a:ext cx="2205600" cy="55380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Arial"/>
              <a:buNone/>
            </a:pPr>
            <a:r>
              <a:rPr lang="en-GB" sz="2400" b="0" i="0" u="none" strike="noStrike" cap="none">
                <a:solidFill>
                  <a:schemeClr val="dk1"/>
                </a:solidFill>
                <a:latin typeface="Calibri"/>
                <a:ea typeface="Calibri"/>
                <a:cs typeface="Calibri"/>
                <a:sym typeface="Calibri"/>
              </a:rPr>
              <a:t>Jori Leskel</a:t>
            </a:r>
            <a:r>
              <a:rPr lang="en-GB"/>
              <a:t>ä</a:t>
            </a: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Shape 307"/>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GB" sz="4400" b="0" i="0" u="none" strike="noStrike" cap="none" dirty="0">
                <a:solidFill>
                  <a:schemeClr val="dk1"/>
                </a:solidFill>
                <a:latin typeface="Calibri"/>
                <a:ea typeface="Calibri"/>
                <a:cs typeface="Calibri"/>
                <a:sym typeface="Calibri"/>
              </a:rPr>
              <a:t>Where can White Space exist in teaching and learning?</a:t>
            </a:r>
          </a:p>
        </p:txBody>
      </p:sp>
      <p:sp>
        <p:nvSpPr>
          <p:cNvPr id="308" name="Shape 308"/>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dk1"/>
              </a:buClr>
              <a:buSzPct val="100000"/>
              <a:buFont typeface="Arial"/>
              <a:buChar char="•"/>
            </a:pPr>
            <a:r>
              <a:rPr lang="en-GB" sz="2800" b="0" i="0" u="none" strike="noStrike" cap="none" dirty="0">
                <a:solidFill>
                  <a:schemeClr val="dk1"/>
                </a:solidFill>
                <a:latin typeface="Calibri"/>
                <a:ea typeface="Calibri"/>
                <a:cs typeface="Calibri"/>
                <a:sym typeface="Calibri"/>
              </a:rPr>
              <a:t>Pauses in speaking to provide time for processing information and reflecting on its meaning?</a:t>
            </a:r>
          </a:p>
          <a:p>
            <a:pPr marL="228600" marR="0" lvl="0" indent="-228600" algn="l" rtl="0">
              <a:lnSpc>
                <a:spcPct val="90000"/>
              </a:lnSpc>
              <a:spcBef>
                <a:spcPts val="1000"/>
              </a:spcBef>
              <a:spcAft>
                <a:spcPts val="0"/>
              </a:spcAft>
              <a:buClr>
                <a:schemeClr val="dk1"/>
              </a:buClr>
              <a:buSzPct val="100000"/>
              <a:buFont typeface="Arial"/>
              <a:buChar char="•"/>
            </a:pPr>
            <a:r>
              <a:rPr lang="en-GB" sz="2800" b="0" i="0" u="none" strike="noStrike" cap="none" dirty="0">
                <a:solidFill>
                  <a:schemeClr val="dk1"/>
                </a:solidFill>
                <a:latin typeface="Calibri"/>
                <a:ea typeface="Calibri"/>
                <a:cs typeface="Calibri"/>
                <a:sym typeface="Calibri"/>
              </a:rPr>
              <a:t>Blank pages for doodles</a:t>
            </a:r>
          </a:p>
          <a:p>
            <a:pPr marL="228600" marR="0" lvl="0" indent="-228600" algn="l" rtl="0">
              <a:lnSpc>
                <a:spcPct val="90000"/>
              </a:lnSpc>
              <a:spcBef>
                <a:spcPts val="1000"/>
              </a:spcBef>
              <a:spcAft>
                <a:spcPts val="0"/>
              </a:spcAft>
              <a:buClr>
                <a:schemeClr val="dk1"/>
              </a:buClr>
              <a:buSzPct val="100000"/>
              <a:buFont typeface="Arial"/>
              <a:buChar char="•"/>
            </a:pPr>
            <a:r>
              <a:rPr lang="en-GB" sz="2800" b="0" i="0" u="none" strike="noStrike" cap="none" dirty="0">
                <a:solidFill>
                  <a:schemeClr val="dk1"/>
                </a:solidFill>
                <a:latin typeface="Calibri"/>
                <a:ea typeface="Calibri"/>
                <a:cs typeface="Calibri"/>
                <a:sym typeface="Calibri"/>
              </a:rPr>
              <a:t>Places to go to think and reflect</a:t>
            </a:r>
          </a:p>
          <a:p>
            <a:pPr marL="228600" marR="0" lvl="0" indent="-228600" algn="l" rtl="0">
              <a:lnSpc>
                <a:spcPct val="90000"/>
              </a:lnSpc>
              <a:spcBef>
                <a:spcPts val="1000"/>
              </a:spcBef>
              <a:spcAft>
                <a:spcPts val="0"/>
              </a:spcAft>
              <a:buClr>
                <a:schemeClr val="dk1"/>
              </a:buClr>
              <a:buSzPct val="100000"/>
              <a:buFont typeface="Arial"/>
              <a:buChar char="•"/>
            </a:pPr>
            <a:r>
              <a:rPr lang="en-GB" sz="2800" b="0" i="0" u="none" strike="noStrike" cap="none" dirty="0">
                <a:solidFill>
                  <a:schemeClr val="dk1"/>
                </a:solidFill>
                <a:latin typeface="Calibri"/>
                <a:ea typeface="Calibri"/>
                <a:cs typeface="Calibri"/>
                <a:sym typeface="Calibri"/>
              </a:rPr>
              <a:t>Unplanned time for follow-up and follow-through</a:t>
            </a:r>
          </a:p>
          <a:p>
            <a:pPr marL="228600" marR="0" lvl="0" indent="-228600" algn="l" rtl="0">
              <a:lnSpc>
                <a:spcPct val="90000"/>
              </a:lnSpc>
              <a:spcBef>
                <a:spcPts val="1000"/>
              </a:spcBef>
              <a:spcAft>
                <a:spcPts val="0"/>
              </a:spcAft>
              <a:buClr>
                <a:schemeClr val="dk1"/>
              </a:buClr>
              <a:buSzPct val="100000"/>
              <a:buFont typeface="Arial"/>
              <a:buChar char="•"/>
            </a:pPr>
            <a:r>
              <a:rPr lang="en-GB" sz="2800" b="0" i="0" u="none" strike="noStrike" cap="none" dirty="0">
                <a:solidFill>
                  <a:schemeClr val="dk1"/>
                </a:solidFill>
                <a:latin typeface="Calibri"/>
                <a:ea typeface="Calibri"/>
                <a:cs typeface="Calibri"/>
                <a:sym typeface="Calibri"/>
              </a:rPr>
              <a:t>Open doors, open minds</a:t>
            </a:r>
          </a:p>
          <a:p>
            <a:pPr marL="228600" marR="0" lvl="0" indent="-228600" algn="l" rtl="0">
              <a:lnSpc>
                <a:spcPct val="90000"/>
              </a:lnSpc>
              <a:spcBef>
                <a:spcPts val="1000"/>
              </a:spcBef>
              <a:buClr>
                <a:schemeClr val="dk1"/>
              </a:buClr>
              <a:buSzPct val="100000"/>
              <a:buFont typeface="Arial"/>
              <a:buChar char="•"/>
            </a:pPr>
            <a:r>
              <a:rPr lang="en-GB" sz="2800" b="0" i="0" u="none" strike="noStrike" cap="none" dirty="0">
                <a:solidFill>
                  <a:schemeClr val="dk1"/>
                </a:solidFill>
                <a:latin typeface="Calibri"/>
                <a:ea typeface="Calibri"/>
                <a:cs typeface="Calibri"/>
                <a:sym typeface="Calibri"/>
              </a:rPr>
              <a:t>Coaching conversations</a:t>
            </a:r>
          </a:p>
        </p:txBody>
      </p:sp>
    </p:spTree>
    <p:extLst>
      <p:ext uri="{BB962C8B-B14F-4D97-AF65-F5344CB8AC3E}">
        <p14:creationId xmlns:p14="http://schemas.microsoft.com/office/powerpoint/2010/main" val="1750717862"/>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Shape 313"/>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GB" sz="4400" b="0" i="0" u="none" strike="noStrike" cap="none" dirty="0">
                <a:solidFill>
                  <a:schemeClr val="dk1"/>
                </a:solidFill>
                <a:latin typeface="Calibri"/>
                <a:ea typeface="Calibri"/>
                <a:cs typeface="Calibri"/>
                <a:sym typeface="Calibri"/>
              </a:rPr>
              <a:t>How could you use White Space to make learning more effective?</a:t>
            </a:r>
          </a:p>
        </p:txBody>
      </p:sp>
      <p:sp>
        <p:nvSpPr>
          <p:cNvPr id="314" name="Shape 314"/>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dk1"/>
              </a:buClr>
              <a:buSzPct val="100000"/>
              <a:buFont typeface="Arial"/>
              <a:buChar char="•"/>
            </a:pPr>
            <a:r>
              <a:rPr lang="en-GB" dirty="0"/>
              <a:t>recognise t</a:t>
            </a:r>
            <a:r>
              <a:rPr lang="en-GB" sz="2800" b="0" i="0" u="none" strike="noStrike" cap="none" dirty="0">
                <a:solidFill>
                  <a:schemeClr val="dk1"/>
                </a:solidFill>
                <a:latin typeface="Calibri"/>
                <a:ea typeface="Calibri"/>
                <a:cs typeface="Calibri"/>
                <a:sym typeface="Calibri"/>
              </a:rPr>
              <a:t>he need for imagination</a:t>
            </a:r>
          </a:p>
          <a:p>
            <a:pPr marL="228600" marR="0" lvl="0" indent="-228600" algn="l" rtl="0">
              <a:lnSpc>
                <a:spcPct val="90000"/>
              </a:lnSpc>
              <a:spcBef>
                <a:spcPts val="1000"/>
              </a:spcBef>
              <a:spcAft>
                <a:spcPts val="0"/>
              </a:spcAft>
              <a:buClr>
                <a:schemeClr val="dk1"/>
              </a:buClr>
              <a:buSzPct val="100000"/>
              <a:buFont typeface="Arial"/>
              <a:buChar char="•"/>
            </a:pPr>
            <a:r>
              <a:rPr lang="en-GB" dirty="0"/>
              <a:t>d</a:t>
            </a:r>
            <a:r>
              <a:rPr lang="en-GB" sz="2800" b="0" i="0" u="none" strike="noStrike" cap="none" dirty="0">
                <a:solidFill>
                  <a:schemeClr val="dk1"/>
                </a:solidFill>
                <a:latin typeface="Calibri"/>
                <a:ea typeface="Calibri"/>
                <a:cs typeface="Calibri"/>
                <a:sym typeface="Calibri"/>
              </a:rPr>
              <a:t>elay stating learning objectives – leave it as white space until midway through the learning activity</a:t>
            </a:r>
          </a:p>
          <a:p>
            <a:pPr marL="228600" marR="0" lvl="0" indent="-228600" algn="l" rtl="0">
              <a:lnSpc>
                <a:spcPct val="90000"/>
              </a:lnSpc>
              <a:spcBef>
                <a:spcPts val="1000"/>
              </a:spcBef>
              <a:spcAft>
                <a:spcPts val="0"/>
              </a:spcAft>
              <a:buClr>
                <a:schemeClr val="dk1"/>
              </a:buClr>
              <a:buSzPct val="100000"/>
              <a:buFont typeface="Arial"/>
              <a:buChar char="•"/>
            </a:pPr>
            <a:r>
              <a:rPr lang="en-GB" dirty="0"/>
              <a:t>o</a:t>
            </a:r>
            <a:r>
              <a:rPr lang="en-GB" sz="2800" b="0" i="0" u="none" strike="noStrike" cap="none" dirty="0">
                <a:solidFill>
                  <a:schemeClr val="dk1"/>
                </a:solidFill>
                <a:latin typeface="Calibri"/>
                <a:ea typeface="Calibri"/>
                <a:cs typeface="Calibri"/>
                <a:sym typeface="Calibri"/>
              </a:rPr>
              <a:t>nly plan (initially) for 50% of teaching time </a:t>
            </a:r>
          </a:p>
          <a:p>
            <a:pPr marL="228600" marR="0" lvl="0" indent="-228600" algn="l" rtl="0">
              <a:lnSpc>
                <a:spcPct val="90000"/>
              </a:lnSpc>
              <a:spcBef>
                <a:spcPts val="1000"/>
              </a:spcBef>
              <a:buClr>
                <a:schemeClr val="dk1"/>
              </a:buClr>
              <a:buSzPct val="100000"/>
              <a:buFont typeface="Arial"/>
              <a:buChar char="•"/>
            </a:pPr>
            <a:r>
              <a:rPr lang="en-GB" dirty="0"/>
              <a:t>s</a:t>
            </a:r>
            <a:r>
              <a:rPr lang="en-GB" sz="2800" b="0" i="0" u="none" strike="noStrike" cap="none" dirty="0">
                <a:solidFill>
                  <a:schemeClr val="dk1"/>
                </a:solidFill>
                <a:latin typeface="Calibri"/>
                <a:ea typeface="Calibri"/>
                <a:cs typeface="Calibri"/>
                <a:sym typeface="Calibri"/>
              </a:rPr>
              <a:t>top talking</a:t>
            </a:r>
          </a:p>
          <a:p>
            <a:pPr marL="228600" marR="0" lvl="0" indent="-228600" algn="l" rtl="0">
              <a:lnSpc>
                <a:spcPct val="90000"/>
              </a:lnSpc>
              <a:spcBef>
                <a:spcPts val="1000"/>
              </a:spcBef>
              <a:buClr>
                <a:schemeClr val="dk1"/>
              </a:buClr>
              <a:buSzPct val="100000"/>
              <a:buFont typeface="Arial"/>
              <a:buChar char="•"/>
            </a:pPr>
            <a:r>
              <a:rPr lang="en-GB" dirty="0"/>
              <a:t>not too much (not too much confusion, not too long away from your comfortable zone), not too little</a:t>
            </a:r>
          </a:p>
          <a:p>
            <a:pPr marL="228600" marR="0" lvl="0" indent="-228600" algn="l" rtl="0">
              <a:lnSpc>
                <a:spcPct val="90000"/>
              </a:lnSpc>
              <a:spcBef>
                <a:spcPts val="1000"/>
              </a:spcBef>
              <a:buClr>
                <a:schemeClr val="dk1"/>
              </a:buClr>
              <a:buSzPct val="100000"/>
              <a:buFont typeface="Arial"/>
              <a:buChar char="•"/>
            </a:pPr>
            <a:r>
              <a:rPr lang="en-GB" dirty="0"/>
              <a:t>right moment for it</a:t>
            </a:r>
          </a:p>
        </p:txBody>
      </p:sp>
    </p:spTree>
    <p:extLst>
      <p:ext uri="{BB962C8B-B14F-4D97-AF65-F5344CB8AC3E}">
        <p14:creationId xmlns:p14="http://schemas.microsoft.com/office/powerpoint/2010/main" val="4247126749"/>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Shape 319"/>
          <p:cNvSpPr txBox="1">
            <a:spLocks noGrp="1"/>
          </p:cNvSpPr>
          <p:nvPr>
            <p:ph type="title"/>
          </p:nvPr>
        </p:nvSpPr>
        <p:spPr>
          <a:xfrm>
            <a:off x="207818" y="0"/>
            <a:ext cx="11776363" cy="13257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GB" sz="4000" b="0" i="0" u="none" strike="noStrike" cap="none" dirty="0">
                <a:solidFill>
                  <a:schemeClr val="dk1"/>
                </a:solidFill>
                <a:latin typeface="Calibri"/>
                <a:ea typeface="Calibri"/>
                <a:cs typeface="Calibri"/>
                <a:sym typeface="Calibri"/>
              </a:rPr>
              <a:t>Why is White Space important and what is its meaning?</a:t>
            </a:r>
          </a:p>
        </p:txBody>
      </p:sp>
      <p:sp>
        <p:nvSpPr>
          <p:cNvPr id="320" name="Shape 320"/>
          <p:cNvSpPr txBox="1">
            <a:spLocks noGrp="1"/>
          </p:cNvSpPr>
          <p:nvPr>
            <p:ph type="body" idx="1"/>
          </p:nvPr>
        </p:nvSpPr>
        <p:spPr>
          <a:xfrm>
            <a:off x="838199" y="1131737"/>
            <a:ext cx="10515600" cy="4351200"/>
          </a:xfrm>
          <a:prstGeom prst="rect">
            <a:avLst/>
          </a:prstGeom>
          <a:noFill/>
          <a:ln>
            <a:noFill/>
          </a:ln>
        </p:spPr>
        <p:txBody>
          <a:bodyPr lIns="91425" tIns="45700" rIns="91425" bIns="45700" anchor="t" anchorCtr="0">
            <a:noAutofit/>
          </a:bodyPr>
          <a:lstStyle/>
          <a:p>
            <a:pPr marL="0" marR="0" lvl="0" indent="0" algn="l" rtl="0">
              <a:lnSpc>
                <a:spcPct val="70000"/>
              </a:lnSpc>
              <a:spcBef>
                <a:spcPts val="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Where is the white space</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	for teachers and students to test out what students have learned</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	for students to engage and find their </a:t>
            </a:r>
            <a:r>
              <a:rPr lang="en-GB" sz="1400" dirty="0"/>
              <a:t>m</a:t>
            </a:r>
            <a:r>
              <a:rPr lang="en-GB" sz="1400" b="0" i="0" u="none" strike="noStrike" cap="none" dirty="0">
                <a:solidFill>
                  <a:schemeClr val="dk1"/>
                </a:solidFill>
                <a:latin typeface="Calibri"/>
                <a:ea typeface="Calibri"/>
                <a:cs typeface="Calibri"/>
                <a:sym typeface="Calibri"/>
              </a:rPr>
              <a:t>otivation </a:t>
            </a:r>
            <a:r>
              <a:rPr lang="en-GB" sz="1400" b="0" i="0" u="none" strike="noStrike" cap="none" dirty="0" smtClean="0">
                <a:solidFill>
                  <a:schemeClr val="dk1"/>
                </a:solidFill>
                <a:latin typeface="Calibri"/>
                <a:ea typeface="Calibri"/>
                <a:cs typeface="Calibri"/>
                <a:sym typeface="Calibri"/>
              </a:rPr>
              <a:t>(space </a:t>
            </a:r>
            <a:r>
              <a:rPr lang="en-GB" sz="1400" b="0" i="0" u="none" strike="noStrike" cap="none" dirty="0">
                <a:solidFill>
                  <a:schemeClr val="dk1"/>
                </a:solidFill>
                <a:latin typeface="Calibri"/>
                <a:ea typeface="Calibri"/>
                <a:cs typeface="Calibri"/>
                <a:sym typeface="Calibri"/>
              </a:rPr>
              <a:t>for their own objectives, space to test their competences by facing real 	life problems)</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	for teachers develop themselves, to benchmark other schools, to share ideas with colleagues "developing soul-mates" in their 	schools, in other schools even in other countries, to try new things and even fail, learn from failure and try again</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	for teacher groups, for leaders on various levels</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	in student's mind for new understanding, for changing attitude, for considering different kind of opinions </a:t>
            </a:r>
            <a:r>
              <a:rPr lang="en-GB" sz="1400" b="0" i="0" u="none" strike="noStrike" cap="none" dirty="0" smtClean="0">
                <a:solidFill>
                  <a:schemeClr val="dk1"/>
                </a:solidFill>
                <a:latin typeface="Calibri"/>
                <a:ea typeface="Calibri"/>
                <a:cs typeface="Calibri"/>
                <a:sym typeface="Calibri"/>
              </a:rPr>
              <a:t>(peers</a:t>
            </a:r>
            <a:r>
              <a:rPr lang="en-GB" sz="1400" b="0" i="0" u="none" strike="noStrike" cap="none" dirty="0">
                <a:solidFill>
                  <a:schemeClr val="dk1"/>
                </a:solidFill>
                <a:latin typeface="Calibri"/>
                <a:ea typeface="Calibri"/>
                <a:cs typeface="Calibri"/>
                <a:sym typeface="Calibri"/>
              </a:rPr>
              <a:t>' opinions, ...)</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	for self reflection</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	to ask silly questions?</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Where is the white space during lectures</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	time for students to think (mulling?)</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	test their ideas and understanding </a:t>
            </a:r>
            <a:r>
              <a:rPr lang="en-GB" sz="1400" dirty="0"/>
              <a:t>through</a:t>
            </a:r>
            <a:r>
              <a:rPr lang="en-GB" sz="1400" b="0" i="0" u="none" strike="noStrike" cap="none" dirty="0">
                <a:solidFill>
                  <a:schemeClr val="dk1"/>
                </a:solidFill>
                <a:latin typeface="Calibri"/>
                <a:ea typeface="Calibri"/>
                <a:cs typeface="Calibri"/>
                <a:sym typeface="Calibri"/>
              </a:rPr>
              <a:t> discussion and debate?</a:t>
            </a: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Where is the white space to relax?</a:t>
            </a:r>
          </a:p>
          <a:p>
            <a:pPr marL="0" marR="0" lvl="0" indent="0" algn="l" rtl="0">
              <a:lnSpc>
                <a:spcPct val="70000"/>
              </a:lnSpc>
              <a:spcBef>
                <a:spcPts val="1000"/>
              </a:spcBef>
              <a:spcAft>
                <a:spcPts val="0"/>
              </a:spcAft>
              <a:buClr>
                <a:schemeClr val="dk1"/>
              </a:buClr>
              <a:buSzPct val="25000"/>
              <a:buFont typeface="Arial"/>
              <a:buNone/>
            </a:pPr>
            <a:endParaRPr sz="700" b="0" i="0" u="none" strike="noStrike" cap="none" dirty="0">
              <a:solidFill>
                <a:schemeClr val="dk1"/>
              </a:solidFill>
              <a:latin typeface="Calibri"/>
              <a:ea typeface="Calibri"/>
              <a:cs typeface="Calibri"/>
              <a:sym typeface="Calibri"/>
            </a:endParaRPr>
          </a:p>
          <a:p>
            <a:pPr marL="0" marR="0" lvl="0" indent="0" algn="l" rtl="0">
              <a:lnSpc>
                <a:spcPct val="100000"/>
              </a:lnSpc>
              <a:spcBef>
                <a:spcPts val="1000"/>
              </a:spcBef>
              <a:spcAft>
                <a:spcPts val="0"/>
              </a:spcAft>
              <a:buClr>
                <a:schemeClr val="dk1"/>
              </a:buClr>
              <a:buSzPct val="25000"/>
              <a:buFont typeface="Arial"/>
              <a:buNone/>
            </a:pPr>
            <a:r>
              <a:rPr lang="en-GB" sz="1400" b="0" i="0" u="none" strike="noStrike" cap="none" dirty="0">
                <a:solidFill>
                  <a:schemeClr val="dk1"/>
                </a:solidFill>
                <a:latin typeface="Calibri"/>
                <a:ea typeface="Calibri"/>
                <a:cs typeface="Calibri"/>
                <a:sym typeface="Calibri"/>
              </a:rPr>
              <a:t>Where is the space for teachers' authority and autonomy </a:t>
            </a:r>
            <a:r>
              <a:rPr lang="en-GB" sz="1400" b="0" i="0" u="none" strike="noStrike" cap="none" dirty="0" smtClean="0">
                <a:solidFill>
                  <a:schemeClr val="dk1"/>
                </a:solidFill>
                <a:latin typeface="Calibri"/>
                <a:ea typeface="Calibri"/>
                <a:cs typeface="Calibri"/>
                <a:sym typeface="Calibri"/>
              </a:rPr>
              <a:t>(power</a:t>
            </a:r>
            <a:r>
              <a:rPr lang="en-GB" sz="1400" b="0" i="0" u="none" strike="noStrike" cap="none" dirty="0">
                <a:solidFill>
                  <a:schemeClr val="dk1"/>
                </a:solidFill>
                <a:latin typeface="Calibri"/>
                <a:ea typeface="Calibri"/>
                <a:cs typeface="Calibri"/>
                <a:sym typeface="Calibri"/>
              </a:rPr>
              <a:t>) and trust so that they can concentrate on developing, implementing and inquiring themselves the results, the pros and cons, and to continue developing? Usually this process takes years.</a:t>
            </a:r>
          </a:p>
          <a:p>
            <a:pPr marL="0" marR="0" lvl="0" indent="0" algn="l" rtl="0">
              <a:lnSpc>
                <a:spcPct val="100000"/>
              </a:lnSpc>
              <a:spcBef>
                <a:spcPts val="1000"/>
              </a:spcBef>
              <a:buClr>
                <a:schemeClr val="dk1"/>
              </a:buClr>
              <a:buSzPct val="25000"/>
              <a:buFont typeface="Arial"/>
              <a:buNone/>
            </a:pPr>
            <a:endParaRPr sz="7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15370656"/>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838200" y="136525"/>
            <a:ext cx="10515600" cy="10032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GB" sz="4400" b="0" i="0" u="none" strike="noStrike" cap="none" dirty="0">
                <a:solidFill>
                  <a:schemeClr val="dk1"/>
                </a:solidFill>
                <a:latin typeface="Calibri"/>
                <a:ea typeface="Calibri"/>
                <a:cs typeface="Calibri"/>
                <a:sym typeface="Calibri"/>
              </a:rPr>
              <a:t>What is White Space as a concept?</a:t>
            </a:r>
          </a:p>
        </p:txBody>
      </p:sp>
      <p:sp>
        <p:nvSpPr>
          <p:cNvPr id="113" name="Shape 113"/>
          <p:cNvSpPr txBox="1">
            <a:spLocks noGrp="1"/>
          </p:cNvSpPr>
          <p:nvPr>
            <p:ph type="body" idx="1"/>
          </p:nvPr>
        </p:nvSpPr>
        <p:spPr>
          <a:xfrm>
            <a:off x="838200" y="1331275"/>
            <a:ext cx="10996060" cy="56397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GB" sz="2800" b="0" i="0" u="none" strike="noStrike" cap="none" dirty="0">
                <a:solidFill>
                  <a:schemeClr val="dk1"/>
                </a:solidFill>
                <a:latin typeface="Calibri"/>
                <a:ea typeface="Calibri"/>
                <a:cs typeface="Calibri"/>
                <a:sym typeface="Calibri"/>
              </a:rPr>
              <a:t>The word ‘space’ suggests many concepts – in the world of learning and personal </a:t>
            </a:r>
            <a:r>
              <a:rPr lang="en-GB" dirty="0" smtClean="0"/>
              <a:t>development</a:t>
            </a:r>
            <a:r>
              <a:rPr lang="en-GB" sz="2800" b="0" i="0" u="none" strike="noStrike" cap="none" dirty="0" smtClean="0">
                <a:solidFill>
                  <a:schemeClr val="dk1"/>
                </a:solidFill>
                <a:latin typeface="Calibri"/>
                <a:ea typeface="Calibri"/>
                <a:cs typeface="Calibri"/>
                <a:sym typeface="Calibri"/>
              </a:rPr>
              <a:t>, </a:t>
            </a:r>
            <a:r>
              <a:rPr lang="en-GB" sz="2800" b="0" i="0" u="none" strike="noStrike" cap="none" dirty="0">
                <a:solidFill>
                  <a:schemeClr val="dk1"/>
                </a:solidFill>
                <a:latin typeface="Calibri"/>
                <a:ea typeface="Calibri"/>
                <a:cs typeface="Calibri"/>
                <a:sym typeface="Calibri"/>
              </a:rPr>
              <a:t>the term ‘space’ could mean ‘room for growth’</a:t>
            </a:r>
          </a:p>
          <a:p>
            <a:pPr marL="228600" marR="0" lvl="0" indent="-228600" algn="l" rtl="0">
              <a:lnSpc>
                <a:spcPct val="80000"/>
              </a:lnSpc>
              <a:spcBef>
                <a:spcPts val="1000"/>
              </a:spcBef>
              <a:spcAft>
                <a:spcPts val="0"/>
              </a:spcAft>
              <a:buClr>
                <a:schemeClr val="dk1"/>
              </a:buClr>
              <a:buSzPct val="100000"/>
              <a:buFont typeface="Arial"/>
              <a:buNone/>
            </a:pPr>
            <a:endParaRPr sz="2800" b="0" i="0" u="none" strike="noStrike" cap="none" dirty="0">
              <a:solidFill>
                <a:schemeClr val="dk1"/>
              </a:solidFill>
              <a:latin typeface="Calibri"/>
              <a:ea typeface="Calibri"/>
              <a:cs typeface="Calibri"/>
              <a:sym typeface="Calibri"/>
            </a:endParaRPr>
          </a:p>
          <a:p>
            <a:pPr marL="228600" marR="0" lvl="0" indent="-228600" algn="l" rtl="0">
              <a:lnSpc>
                <a:spcPct val="80000"/>
              </a:lnSpc>
              <a:spcBef>
                <a:spcPts val="1000"/>
              </a:spcBef>
              <a:spcAft>
                <a:spcPts val="0"/>
              </a:spcAft>
              <a:buClr>
                <a:schemeClr val="dk1"/>
              </a:buClr>
              <a:buSzPct val="100000"/>
              <a:buFont typeface="Arial"/>
              <a:buNone/>
            </a:pPr>
            <a:endParaRPr sz="2800" b="0" i="0" u="none" strike="noStrike" cap="none" dirty="0">
              <a:solidFill>
                <a:schemeClr val="dk1"/>
              </a:solidFill>
              <a:latin typeface="Calibri"/>
              <a:ea typeface="Calibri"/>
              <a:cs typeface="Calibri"/>
              <a:sym typeface="Calibri"/>
            </a:endParaRPr>
          </a:p>
          <a:p>
            <a:pPr marL="228600" marR="0" lvl="0" indent="-228600" algn="l" rtl="0">
              <a:lnSpc>
                <a:spcPct val="80000"/>
              </a:lnSpc>
              <a:spcBef>
                <a:spcPts val="1000"/>
              </a:spcBef>
              <a:spcAft>
                <a:spcPts val="0"/>
              </a:spcAft>
              <a:buClr>
                <a:schemeClr val="dk1"/>
              </a:buClr>
              <a:buSzPct val="100000"/>
              <a:buFont typeface="Arial"/>
              <a:buNone/>
            </a:pPr>
            <a:endParaRPr sz="2800" b="0" i="0" u="none" strike="noStrike" cap="none" dirty="0">
              <a:solidFill>
                <a:schemeClr val="dk1"/>
              </a:solidFill>
              <a:latin typeface="Calibri"/>
              <a:ea typeface="Calibri"/>
              <a:cs typeface="Calibri"/>
              <a:sym typeface="Calibri"/>
            </a:endParaRPr>
          </a:p>
          <a:p>
            <a:pPr marL="0" marR="0" lvl="0" indent="0" algn="l" rtl="0">
              <a:lnSpc>
                <a:spcPct val="80000"/>
              </a:lnSpc>
              <a:spcBef>
                <a:spcPts val="1000"/>
              </a:spcBef>
              <a:spcAft>
                <a:spcPts val="0"/>
              </a:spcAft>
              <a:buClr>
                <a:schemeClr val="dk1"/>
              </a:buClr>
              <a:buSzPct val="25000"/>
              <a:buFont typeface="Arial"/>
              <a:buNone/>
            </a:pPr>
            <a:endParaRPr lang="en-GB" sz="2800" b="0" i="0" u="none" strike="noStrike" cap="none" dirty="0">
              <a:solidFill>
                <a:schemeClr val="dk1"/>
              </a:solidFill>
              <a:latin typeface="Calibri"/>
              <a:ea typeface="Calibri"/>
              <a:cs typeface="Calibri"/>
              <a:sym typeface="Calibri"/>
            </a:endParaRPr>
          </a:p>
          <a:p>
            <a:pPr marL="0" marR="0" lvl="0" indent="0" algn="l" rtl="0">
              <a:lnSpc>
                <a:spcPct val="80000"/>
              </a:lnSpc>
              <a:spcBef>
                <a:spcPts val="1000"/>
              </a:spcBef>
              <a:spcAft>
                <a:spcPts val="0"/>
              </a:spcAft>
              <a:buClr>
                <a:schemeClr val="dk1"/>
              </a:buClr>
              <a:buSzPct val="25000"/>
              <a:buFont typeface="Arial"/>
              <a:buNone/>
            </a:pPr>
            <a:r>
              <a:rPr lang="en-GB" sz="2800" b="0" i="0" u="none" strike="noStrike" cap="none" dirty="0">
                <a:solidFill>
                  <a:schemeClr val="dk1"/>
                </a:solidFill>
                <a:latin typeface="Calibri"/>
                <a:ea typeface="Calibri"/>
                <a:cs typeface="Calibri"/>
                <a:sym typeface="Calibri"/>
              </a:rPr>
              <a:t>In the world of education, White Space</a:t>
            </a:r>
          </a:p>
          <a:p>
            <a:pPr marL="0" marR="0" lvl="0" indent="0" algn="l" rtl="0">
              <a:lnSpc>
                <a:spcPct val="80000"/>
              </a:lnSpc>
              <a:spcBef>
                <a:spcPts val="1000"/>
              </a:spcBef>
              <a:spcAft>
                <a:spcPts val="0"/>
              </a:spcAft>
              <a:buClr>
                <a:schemeClr val="dk1"/>
              </a:buClr>
              <a:buSzPct val="25000"/>
              <a:buFont typeface="Arial"/>
              <a:buNone/>
            </a:pPr>
            <a:r>
              <a:rPr lang="en-GB" sz="2800" b="0" i="0" u="none" strike="noStrike" cap="none" dirty="0">
                <a:solidFill>
                  <a:schemeClr val="dk1"/>
                </a:solidFill>
                <a:latin typeface="Calibri"/>
                <a:ea typeface="Calibri"/>
                <a:cs typeface="Calibri"/>
                <a:sym typeface="Calibri"/>
              </a:rPr>
              <a:t>as a concept is about leaving… </a:t>
            </a:r>
          </a:p>
          <a:p>
            <a:pPr marL="0" marR="0" lvl="0" indent="0" algn="l" rtl="0">
              <a:lnSpc>
                <a:spcPct val="80000"/>
              </a:lnSpc>
              <a:spcBef>
                <a:spcPts val="1000"/>
              </a:spcBef>
              <a:spcAft>
                <a:spcPts val="0"/>
              </a:spcAft>
              <a:buClr>
                <a:schemeClr val="dk1"/>
              </a:buClr>
              <a:buSzPct val="25000"/>
              <a:buFont typeface="Arial"/>
              <a:buNone/>
            </a:pPr>
            <a:r>
              <a:rPr lang="en-GB" dirty="0"/>
              <a:t>‘room for thinking’, </a:t>
            </a:r>
          </a:p>
          <a:p>
            <a:pPr marL="0" marR="0" lvl="0" indent="0" algn="l" rtl="0">
              <a:lnSpc>
                <a:spcPct val="80000"/>
              </a:lnSpc>
              <a:spcBef>
                <a:spcPts val="1000"/>
              </a:spcBef>
              <a:spcAft>
                <a:spcPts val="0"/>
              </a:spcAft>
              <a:buClr>
                <a:schemeClr val="dk1"/>
              </a:buClr>
              <a:buSzPct val="25000"/>
              <a:buFont typeface="Arial"/>
              <a:buNone/>
            </a:pPr>
            <a:r>
              <a:rPr lang="en-GB" dirty="0"/>
              <a:t>‘room for creativity’, </a:t>
            </a:r>
          </a:p>
          <a:p>
            <a:pPr marL="0" marR="0" lvl="0" indent="0" algn="l" rtl="0">
              <a:lnSpc>
                <a:spcPct val="80000"/>
              </a:lnSpc>
              <a:spcBef>
                <a:spcPts val="1000"/>
              </a:spcBef>
              <a:spcAft>
                <a:spcPts val="0"/>
              </a:spcAft>
              <a:buClr>
                <a:schemeClr val="dk1"/>
              </a:buClr>
              <a:buSzPct val="25000"/>
              <a:buFont typeface="Arial"/>
              <a:buNone/>
            </a:pPr>
            <a:r>
              <a:rPr lang="en-GB" sz="2800" b="0" i="0" u="none" strike="noStrike" cap="none" dirty="0">
                <a:solidFill>
                  <a:schemeClr val="dk1"/>
                </a:solidFill>
                <a:latin typeface="Calibri"/>
                <a:ea typeface="Calibri"/>
                <a:cs typeface="Calibri"/>
                <a:sym typeface="Calibri"/>
              </a:rPr>
              <a:t>‘room for learning’.</a:t>
            </a:r>
          </a:p>
        </p:txBody>
      </p:sp>
      <p:pic>
        <p:nvPicPr>
          <p:cNvPr id="114" name="Shape 114"/>
          <p:cNvPicPr preferRelativeResize="0"/>
          <p:nvPr/>
        </p:nvPicPr>
        <p:blipFill rotWithShape="1">
          <a:blip r:embed="rId3">
            <a:alphaModFix/>
          </a:blip>
          <a:srcRect/>
          <a:stretch/>
        </p:blipFill>
        <p:spPr>
          <a:xfrm>
            <a:off x="947944" y="2388621"/>
            <a:ext cx="2291202" cy="1762504"/>
          </a:xfrm>
          <a:prstGeom prst="rect">
            <a:avLst/>
          </a:prstGeom>
          <a:noFill/>
          <a:ln>
            <a:noFill/>
          </a:ln>
        </p:spPr>
      </p:pic>
      <p:pic>
        <p:nvPicPr>
          <p:cNvPr id="115" name="Shape 115"/>
          <p:cNvPicPr preferRelativeResize="0"/>
          <p:nvPr/>
        </p:nvPicPr>
        <p:blipFill rotWithShape="1">
          <a:blip r:embed="rId4">
            <a:alphaModFix/>
          </a:blip>
          <a:srcRect/>
          <a:stretch/>
        </p:blipFill>
        <p:spPr>
          <a:xfrm>
            <a:off x="7091860" y="3894437"/>
            <a:ext cx="4742400" cy="2846100"/>
          </a:xfrm>
          <a:prstGeom prst="rect">
            <a:avLst/>
          </a:prstGeom>
          <a:noFill/>
          <a:ln>
            <a:noFill/>
          </a:ln>
        </p:spPr>
      </p:pic>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ctrTitle"/>
          </p:nvPr>
        </p:nvSpPr>
        <p:spPr>
          <a:xfrm>
            <a:off x="0" y="671563"/>
            <a:ext cx="33618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Personal reflection:</a:t>
            </a:r>
          </a:p>
        </p:txBody>
      </p:sp>
      <p:sp>
        <p:nvSpPr>
          <p:cNvPr id="121" name="Shape 121"/>
          <p:cNvSpPr txBox="1">
            <a:spLocks noGrp="1"/>
          </p:cNvSpPr>
          <p:nvPr>
            <p:ph type="subTitle" idx="1"/>
          </p:nvPr>
        </p:nvSpPr>
        <p:spPr>
          <a:xfrm>
            <a:off x="2128400" y="1427075"/>
            <a:ext cx="3911100" cy="5964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endParaRPr/>
          </a:p>
          <a:p>
            <a:pPr marR="0" lvl="0" algn="l" rtl="0">
              <a:lnSpc>
                <a:spcPct val="90000"/>
              </a:lnSpc>
              <a:spcBef>
                <a:spcPts val="0"/>
              </a:spcBef>
              <a:buNone/>
            </a:pPr>
            <a:endParaRPr/>
          </a:p>
          <a:p>
            <a:pPr marR="0" lvl="0" algn="l" rtl="0">
              <a:lnSpc>
                <a:spcPct val="90000"/>
              </a:lnSpc>
              <a:spcBef>
                <a:spcPts val="0"/>
              </a:spcBef>
              <a:buNone/>
            </a:pPr>
            <a:endParaRPr/>
          </a:p>
          <a:p>
            <a:pPr marR="0" lvl="0" algn="l" rtl="0">
              <a:lnSpc>
                <a:spcPct val="90000"/>
              </a:lnSpc>
              <a:spcBef>
                <a:spcPts val="0"/>
              </a:spcBef>
              <a:buNone/>
            </a:pPr>
            <a:endParaRPr sz="3600"/>
          </a:p>
          <a:p>
            <a:pPr marR="0" lvl="0" algn="l" rtl="0">
              <a:lnSpc>
                <a:spcPct val="90000"/>
              </a:lnSpc>
              <a:spcBef>
                <a:spcPts val="0"/>
              </a:spcBef>
              <a:buNone/>
            </a:pPr>
            <a:r>
              <a:rPr lang="en-GB"/>
              <a:t> </a:t>
            </a:r>
          </a:p>
        </p:txBody>
      </p:sp>
      <p:sp>
        <p:nvSpPr>
          <p:cNvPr id="122" name="Shape 122"/>
          <p:cNvSpPr/>
          <p:nvPr/>
        </p:nvSpPr>
        <p:spPr>
          <a:xfrm>
            <a:off x="1917175" y="1946625"/>
            <a:ext cx="3496200" cy="3131100"/>
          </a:xfrm>
          <a:prstGeom prst="rect">
            <a:avLst/>
          </a:prstGeom>
          <a:solidFill>
            <a:srgbClr val="9FC5E8"/>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23" name="Shape 123"/>
          <p:cNvSpPr txBox="1">
            <a:spLocks noGrp="1"/>
          </p:cNvSpPr>
          <p:nvPr>
            <p:ph type="ctrTitle"/>
          </p:nvPr>
        </p:nvSpPr>
        <p:spPr>
          <a:xfrm>
            <a:off x="1917175" y="2471850"/>
            <a:ext cx="3361800" cy="19143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On a blue post-it briefly write an occasion you* felt especially restricted, limited, uncomfortable, controlled by others...</a:t>
            </a:r>
          </a:p>
        </p:txBody>
      </p:sp>
      <p:sp>
        <p:nvSpPr>
          <p:cNvPr id="124" name="Shape 124"/>
          <p:cNvSpPr txBox="1">
            <a:spLocks noGrp="1"/>
          </p:cNvSpPr>
          <p:nvPr>
            <p:ph type="subTitle" idx="1"/>
          </p:nvPr>
        </p:nvSpPr>
        <p:spPr>
          <a:xfrm>
            <a:off x="6699100" y="1427075"/>
            <a:ext cx="3911100" cy="5964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endParaRPr/>
          </a:p>
          <a:p>
            <a:pPr marR="0" lvl="0" algn="l" rtl="0">
              <a:lnSpc>
                <a:spcPct val="90000"/>
              </a:lnSpc>
              <a:spcBef>
                <a:spcPts val="0"/>
              </a:spcBef>
              <a:buNone/>
            </a:pPr>
            <a:endParaRPr/>
          </a:p>
          <a:p>
            <a:pPr marR="0" lvl="0" algn="l" rtl="0">
              <a:lnSpc>
                <a:spcPct val="90000"/>
              </a:lnSpc>
              <a:spcBef>
                <a:spcPts val="0"/>
              </a:spcBef>
              <a:buNone/>
            </a:pPr>
            <a:endParaRPr/>
          </a:p>
          <a:p>
            <a:pPr marR="0" lvl="0" algn="l" rtl="0">
              <a:lnSpc>
                <a:spcPct val="90000"/>
              </a:lnSpc>
              <a:spcBef>
                <a:spcPts val="0"/>
              </a:spcBef>
              <a:buNone/>
            </a:pPr>
            <a:endParaRPr sz="3600"/>
          </a:p>
          <a:p>
            <a:pPr marR="0" lvl="0" algn="l" rtl="0">
              <a:lnSpc>
                <a:spcPct val="90000"/>
              </a:lnSpc>
              <a:spcBef>
                <a:spcPts val="0"/>
              </a:spcBef>
              <a:buNone/>
            </a:pPr>
            <a:r>
              <a:rPr lang="en-GB"/>
              <a:t> </a:t>
            </a:r>
          </a:p>
        </p:txBody>
      </p:sp>
      <p:sp>
        <p:nvSpPr>
          <p:cNvPr id="125" name="Shape 125"/>
          <p:cNvSpPr/>
          <p:nvPr/>
        </p:nvSpPr>
        <p:spPr>
          <a:xfrm>
            <a:off x="6487875" y="1946625"/>
            <a:ext cx="3496200" cy="3131100"/>
          </a:xfrm>
          <a:prstGeom prst="rect">
            <a:avLst/>
          </a:prstGeom>
          <a:solidFill>
            <a:srgbClr val="FFE599"/>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26" name="Shape 126"/>
          <p:cNvSpPr txBox="1">
            <a:spLocks noGrp="1"/>
          </p:cNvSpPr>
          <p:nvPr>
            <p:ph type="ctrTitle"/>
          </p:nvPr>
        </p:nvSpPr>
        <p:spPr>
          <a:xfrm>
            <a:off x="6564075" y="2471850"/>
            <a:ext cx="3361800" cy="19143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On a yellow post-it briefly write an occasion you felt particularly liberated, empowered, imaginative, creative...</a:t>
            </a:r>
          </a:p>
        </p:txBody>
      </p:sp>
      <p:sp>
        <p:nvSpPr>
          <p:cNvPr id="127" name="Shape 127"/>
          <p:cNvSpPr txBox="1">
            <a:spLocks noGrp="1"/>
          </p:cNvSpPr>
          <p:nvPr>
            <p:ph type="ctrTitle"/>
          </p:nvPr>
        </p:nvSpPr>
        <p:spPr>
          <a:xfrm>
            <a:off x="1907550" y="5942325"/>
            <a:ext cx="83769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When ready, put your post-its on the A3 sheet on your table</a:t>
            </a:r>
          </a:p>
        </p:txBody>
      </p:sp>
      <p:sp>
        <p:nvSpPr>
          <p:cNvPr id="10" name="Shape 132"/>
          <p:cNvSpPr txBox="1">
            <a:spLocks/>
          </p:cNvSpPr>
          <p:nvPr/>
        </p:nvSpPr>
        <p:spPr>
          <a:xfrm>
            <a:off x="0" y="7675"/>
            <a:ext cx="1728900" cy="492900"/>
          </a:xfrm>
          <a:prstGeom prst="rect">
            <a:avLst/>
          </a:prstGeom>
          <a:noFill/>
          <a:ln>
            <a:noFill/>
          </a:ln>
        </p:spPr>
        <p:txBody>
          <a:bodyPr lIns="91425" tIns="45700" rIns="91425" bIns="45700" anchor="b" anchorCtr="0">
            <a:noAutofit/>
          </a:bodyPr>
          <a:lstStyle>
            <a:defPPr marR="0" lvl="0" algn="l" rtl="0">
              <a:lnSpc>
                <a:spcPct val="100000"/>
              </a:lnSpc>
              <a:spcBef>
                <a:spcPts val="0"/>
              </a:spcBef>
              <a:spcAft>
                <a:spcPts val="0"/>
              </a:spcAft>
            </a:defPPr>
            <a:lvl1pPr marL="0" marR="0" lvl="0" indent="0" algn="ctr" rtl="0">
              <a:lnSpc>
                <a:spcPct val="90000"/>
              </a:lnSpc>
              <a:spcBef>
                <a:spcPts val="0"/>
              </a:spcBef>
              <a:spcAft>
                <a:spcPts val="0"/>
              </a:spcAft>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pPr algn="l">
              <a:buSzPct val="25000"/>
            </a:pPr>
            <a:r>
              <a:rPr lang="en-GB" sz="2400" dirty="0"/>
              <a:t>Activity 1:</a:t>
            </a:r>
          </a:p>
        </p:txBody>
      </p:sp>
      <p:sp>
        <p:nvSpPr>
          <p:cNvPr id="2" name="TextBox 1"/>
          <p:cNvSpPr txBox="1"/>
          <p:nvPr/>
        </p:nvSpPr>
        <p:spPr>
          <a:xfrm flipH="1">
            <a:off x="1898025" y="5295994"/>
            <a:ext cx="3788401" cy="338554"/>
          </a:xfrm>
          <a:prstGeom prst="rect">
            <a:avLst/>
          </a:prstGeom>
          <a:noFill/>
        </p:spPr>
        <p:txBody>
          <a:bodyPr wrap="square" rtlCol="0">
            <a:spAutoFit/>
          </a:bodyPr>
          <a:lstStyle/>
          <a:p>
            <a:r>
              <a:rPr lang="en-GB" sz="1600" dirty="0"/>
              <a:t>*or, if you wish: … your students felt …</a:t>
            </a:r>
            <a:endParaRPr lang="fi-FI" sz="1600" dirty="0"/>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cxnSp>
        <p:nvCxnSpPr>
          <p:cNvPr id="284" name="Shape 284"/>
          <p:cNvCxnSpPr/>
          <p:nvPr/>
        </p:nvCxnSpPr>
        <p:spPr>
          <a:xfrm>
            <a:off x="6031975" y="1400175"/>
            <a:ext cx="38400" cy="5329575"/>
          </a:xfrm>
          <a:prstGeom prst="straightConnector1">
            <a:avLst/>
          </a:prstGeom>
          <a:noFill/>
          <a:ln w="9525" cap="flat" cmpd="sng">
            <a:solidFill>
              <a:schemeClr val="dk2"/>
            </a:solidFill>
            <a:prstDash val="solid"/>
            <a:round/>
            <a:headEnd type="none" w="lg" len="lg"/>
            <a:tailEnd type="none" w="lg" len="lg"/>
          </a:ln>
        </p:spPr>
      </p:cxnSp>
      <p:cxnSp>
        <p:nvCxnSpPr>
          <p:cNvPr id="285" name="Shape 285"/>
          <p:cNvCxnSpPr/>
          <p:nvPr/>
        </p:nvCxnSpPr>
        <p:spPr>
          <a:xfrm rot="10800000" flipH="1">
            <a:off x="64050" y="1900525"/>
            <a:ext cx="12063900" cy="19200"/>
          </a:xfrm>
          <a:prstGeom prst="straightConnector1">
            <a:avLst/>
          </a:prstGeom>
          <a:noFill/>
          <a:ln w="9525" cap="flat" cmpd="sng">
            <a:solidFill>
              <a:schemeClr val="dk2"/>
            </a:solidFill>
            <a:prstDash val="solid"/>
            <a:round/>
            <a:headEnd type="none" w="lg" len="lg"/>
            <a:tailEnd type="none" w="lg" len="lg"/>
          </a:ln>
        </p:spPr>
      </p:cxnSp>
      <p:sp>
        <p:nvSpPr>
          <p:cNvPr id="286" name="Shape 286"/>
          <p:cNvSpPr txBox="1"/>
          <p:nvPr/>
        </p:nvSpPr>
        <p:spPr>
          <a:xfrm>
            <a:off x="4475925" y="0"/>
            <a:ext cx="2785500" cy="537900"/>
          </a:xfrm>
          <a:prstGeom prst="rect">
            <a:avLst/>
          </a:prstGeom>
          <a:noFill/>
          <a:ln>
            <a:noFill/>
          </a:ln>
        </p:spPr>
        <p:txBody>
          <a:bodyPr lIns="91425" tIns="91425" rIns="91425" bIns="91425" anchor="t" anchorCtr="0">
            <a:noAutofit/>
          </a:bodyPr>
          <a:lstStyle/>
          <a:p>
            <a:pPr lvl="0">
              <a:spcBef>
                <a:spcPts val="0"/>
              </a:spcBef>
              <a:buNone/>
            </a:pPr>
            <a:r>
              <a:rPr lang="en-GB" sz="2400" dirty="0"/>
              <a:t>Learning situations</a:t>
            </a:r>
          </a:p>
        </p:txBody>
      </p:sp>
      <p:sp>
        <p:nvSpPr>
          <p:cNvPr id="287" name="Shape 287"/>
          <p:cNvSpPr txBox="1"/>
          <p:nvPr/>
        </p:nvSpPr>
        <p:spPr>
          <a:xfrm>
            <a:off x="381175" y="1290001"/>
            <a:ext cx="5670000" cy="537900"/>
          </a:xfrm>
          <a:prstGeom prst="rect">
            <a:avLst/>
          </a:prstGeom>
          <a:noFill/>
          <a:ln>
            <a:noFill/>
          </a:ln>
        </p:spPr>
        <p:txBody>
          <a:bodyPr lIns="91425" tIns="91425" rIns="91425" bIns="91425" anchor="t" anchorCtr="0">
            <a:noAutofit/>
          </a:bodyPr>
          <a:lstStyle/>
          <a:p>
            <a:r>
              <a:rPr lang="en-GB" dirty="0"/>
              <a:t>… where I have felt </a:t>
            </a:r>
            <a:r>
              <a:rPr lang="en-GB" dirty="0">
                <a:solidFill>
                  <a:schemeClr val="dk1"/>
                </a:solidFill>
              </a:rPr>
              <a:t>especially restricted, limited, uncomfortable, controlled by others...</a:t>
            </a:r>
          </a:p>
          <a:p>
            <a:pPr lvl="0">
              <a:spcBef>
                <a:spcPts val="0"/>
              </a:spcBef>
              <a:buNone/>
            </a:pPr>
            <a:endParaRPr lang="en-GB" dirty="0">
              <a:solidFill>
                <a:schemeClr val="dk1"/>
              </a:solidFill>
            </a:endParaRPr>
          </a:p>
          <a:p>
            <a:pPr lvl="0">
              <a:spcBef>
                <a:spcPts val="0"/>
              </a:spcBef>
              <a:buNone/>
            </a:pPr>
            <a:endParaRPr lang="en-GB" dirty="0">
              <a:solidFill>
                <a:schemeClr val="dk1"/>
              </a:solidFill>
            </a:endParaRPr>
          </a:p>
          <a:p>
            <a:pPr lvl="0" rtl="0">
              <a:spcBef>
                <a:spcPts val="0"/>
              </a:spcBef>
              <a:buNone/>
            </a:pPr>
            <a:endParaRPr dirty="0"/>
          </a:p>
        </p:txBody>
      </p:sp>
      <p:sp>
        <p:nvSpPr>
          <p:cNvPr id="288" name="Shape 288"/>
          <p:cNvSpPr txBox="1"/>
          <p:nvPr/>
        </p:nvSpPr>
        <p:spPr>
          <a:xfrm>
            <a:off x="6139700" y="1292175"/>
            <a:ext cx="5238000" cy="537900"/>
          </a:xfrm>
          <a:prstGeom prst="rect">
            <a:avLst/>
          </a:prstGeom>
          <a:noFill/>
          <a:ln>
            <a:noFill/>
          </a:ln>
        </p:spPr>
        <p:txBody>
          <a:bodyPr lIns="91425" tIns="91425" rIns="91425" bIns="91425" anchor="t" anchorCtr="0">
            <a:noAutofit/>
          </a:bodyPr>
          <a:lstStyle/>
          <a:p>
            <a:pPr lvl="0">
              <a:spcBef>
                <a:spcPts val="0"/>
              </a:spcBef>
              <a:buNone/>
            </a:pPr>
            <a:r>
              <a:rPr lang="en-GB" dirty="0"/>
              <a:t>… where I have felt </a:t>
            </a:r>
            <a:r>
              <a:rPr lang="en-GB" dirty="0">
                <a:solidFill>
                  <a:schemeClr val="dk1"/>
                </a:solidFill>
              </a:rPr>
              <a:t>particularly liberated, empowered, imaginative, creative...</a:t>
            </a:r>
          </a:p>
          <a:p>
            <a:pPr lvl="0" rtl="0">
              <a:spcBef>
                <a:spcPts val="0"/>
              </a:spcBef>
              <a:buNone/>
            </a:pPr>
            <a:endParaRPr dirty="0">
              <a:solidFill>
                <a:schemeClr val="dk1"/>
              </a:solidFill>
            </a:endParaRPr>
          </a:p>
          <a:p>
            <a:pPr lvl="0" rtl="0">
              <a:spcBef>
                <a:spcPts val="0"/>
              </a:spcBef>
              <a:buNone/>
            </a:pPr>
            <a:endParaRPr dirty="0"/>
          </a:p>
        </p:txBody>
      </p:sp>
      <p:sp>
        <p:nvSpPr>
          <p:cNvPr id="7" name="TextBox 6"/>
          <p:cNvSpPr txBox="1"/>
          <p:nvPr/>
        </p:nvSpPr>
        <p:spPr>
          <a:xfrm>
            <a:off x="361975" y="99399"/>
            <a:ext cx="1965603" cy="307777"/>
          </a:xfrm>
          <a:prstGeom prst="rect">
            <a:avLst/>
          </a:prstGeom>
          <a:noFill/>
        </p:spPr>
        <p:txBody>
          <a:bodyPr wrap="none" rtlCol="0">
            <a:spAutoFit/>
          </a:bodyPr>
          <a:lstStyle/>
          <a:p>
            <a:r>
              <a:rPr lang="fi-FI" dirty="0">
                <a:solidFill>
                  <a:schemeClr val="tx2">
                    <a:lumMod val="75000"/>
                  </a:schemeClr>
                </a:solidFill>
              </a:rPr>
              <a:t>Group </a:t>
            </a:r>
            <a:r>
              <a:rPr lang="fi-FI" dirty="0" err="1">
                <a:solidFill>
                  <a:schemeClr val="tx2">
                    <a:lumMod val="75000"/>
                  </a:schemeClr>
                </a:solidFill>
              </a:rPr>
              <a:t>sharing</a:t>
            </a:r>
            <a:r>
              <a:rPr lang="fi-FI" dirty="0">
                <a:solidFill>
                  <a:schemeClr val="tx2">
                    <a:lumMod val="75000"/>
                  </a:schemeClr>
                </a:solidFill>
              </a:rPr>
              <a:t> </a:t>
            </a:r>
            <a:r>
              <a:rPr lang="fi-FI" dirty="0" err="1">
                <a:solidFill>
                  <a:schemeClr val="tx2">
                    <a:lumMod val="75000"/>
                  </a:schemeClr>
                </a:solidFill>
              </a:rPr>
              <a:t>activity</a:t>
            </a:r>
            <a:r>
              <a:rPr lang="fi-FI" dirty="0">
                <a:solidFill>
                  <a:schemeClr val="tx2">
                    <a:lumMod val="75000"/>
                  </a:schemeClr>
                </a:solidFill>
              </a:rPr>
              <a:t>:</a:t>
            </a:r>
          </a:p>
        </p:txBody>
      </p:sp>
      <p:sp>
        <p:nvSpPr>
          <p:cNvPr id="8" name="Shape 287"/>
          <p:cNvSpPr txBox="1"/>
          <p:nvPr/>
        </p:nvSpPr>
        <p:spPr>
          <a:xfrm>
            <a:off x="361975" y="465253"/>
            <a:ext cx="5670000" cy="537900"/>
          </a:xfrm>
          <a:prstGeom prst="rect">
            <a:avLst/>
          </a:prstGeom>
          <a:noFill/>
          <a:ln>
            <a:noFill/>
          </a:ln>
        </p:spPr>
        <p:txBody>
          <a:bodyPr lIns="91425" tIns="91425" rIns="91425" bIns="91425" anchor="t" anchorCtr="0">
            <a:noAutofit/>
          </a:bodyPr>
          <a:lstStyle/>
          <a:p>
            <a:r>
              <a:rPr lang="en-US" dirty="0"/>
              <a:t>Any occasion consisting of learning, personal growth / development or just curiosity to know something new:</a:t>
            </a:r>
            <a:endParaRPr lang="en-GB" dirty="0">
              <a:solidFill>
                <a:schemeClr val="dk1"/>
              </a:solidFill>
            </a:endParaRPr>
          </a:p>
          <a:p>
            <a:pPr lvl="0">
              <a:spcBef>
                <a:spcPts val="0"/>
              </a:spcBef>
              <a:buNone/>
            </a:pPr>
            <a:endParaRPr lang="en-GB" dirty="0">
              <a:solidFill>
                <a:schemeClr val="dk1"/>
              </a:solidFill>
            </a:endParaRPr>
          </a:p>
          <a:p>
            <a:pPr lvl="0" rtl="0">
              <a:spcBef>
                <a:spcPts val="0"/>
              </a:spcBef>
              <a:buNone/>
            </a:pPr>
            <a:endParaRPr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ctrTitle"/>
          </p:nvPr>
        </p:nvSpPr>
        <p:spPr>
          <a:xfrm>
            <a:off x="0" y="7675"/>
            <a:ext cx="17289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Activity 2:</a:t>
            </a:r>
          </a:p>
        </p:txBody>
      </p:sp>
      <p:sp>
        <p:nvSpPr>
          <p:cNvPr id="133" name="Shape 133"/>
          <p:cNvSpPr txBox="1">
            <a:spLocks noGrp="1"/>
          </p:cNvSpPr>
          <p:nvPr>
            <p:ph type="subTitle" idx="1"/>
          </p:nvPr>
        </p:nvSpPr>
        <p:spPr>
          <a:xfrm>
            <a:off x="2209150" y="2781257"/>
            <a:ext cx="8175600" cy="14019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endParaRPr dirty="0"/>
          </a:p>
          <a:p>
            <a:pPr marR="0" lvl="0" algn="l" rtl="0">
              <a:lnSpc>
                <a:spcPct val="90000"/>
              </a:lnSpc>
              <a:spcBef>
                <a:spcPts val="0"/>
              </a:spcBef>
              <a:buNone/>
            </a:pPr>
            <a:r>
              <a:rPr lang="en-GB" sz="3600" dirty="0"/>
              <a:t>To __ or not __ be, ____ is the ________</a:t>
            </a:r>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
        <p:nvSpPr>
          <p:cNvPr id="134" name="Shape 134"/>
          <p:cNvSpPr txBox="1">
            <a:spLocks noGrp="1"/>
          </p:cNvSpPr>
          <p:nvPr>
            <p:ph type="subTitle" idx="1"/>
          </p:nvPr>
        </p:nvSpPr>
        <p:spPr>
          <a:xfrm>
            <a:off x="3861150" y="1715225"/>
            <a:ext cx="3911100" cy="5964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r>
              <a:rPr lang="en-GB" dirty="0"/>
              <a:t>Individually, fill in the gaps: </a:t>
            </a:r>
          </a:p>
          <a:p>
            <a:pPr marR="0" lvl="0" algn="l" rtl="0">
              <a:lnSpc>
                <a:spcPct val="90000"/>
              </a:lnSpc>
              <a:spcBef>
                <a:spcPts val="0"/>
              </a:spcBef>
              <a:buNone/>
            </a:pPr>
            <a:endParaRPr dirty="0"/>
          </a:p>
          <a:p>
            <a:pPr marR="0" lvl="0" algn="l" rtl="0">
              <a:lnSpc>
                <a:spcPct val="90000"/>
              </a:lnSpc>
              <a:spcBef>
                <a:spcPts val="0"/>
              </a:spcBef>
              <a:buNone/>
            </a:pPr>
            <a:endParaRPr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ctrTitle"/>
          </p:nvPr>
        </p:nvSpPr>
        <p:spPr>
          <a:xfrm>
            <a:off x="0" y="7675"/>
            <a:ext cx="17289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Activity 2:</a:t>
            </a:r>
          </a:p>
        </p:txBody>
      </p:sp>
      <p:sp>
        <p:nvSpPr>
          <p:cNvPr id="133" name="Shape 133"/>
          <p:cNvSpPr txBox="1">
            <a:spLocks noGrp="1"/>
          </p:cNvSpPr>
          <p:nvPr>
            <p:ph type="subTitle" idx="1"/>
          </p:nvPr>
        </p:nvSpPr>
        <p:spPr>
          <a:xfrm>
            <a:off x="2209150" y="2781257"/>
            <a:ext cx="8175600" cy="14019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endParaRPr dirty="0"/>
          </a:p>
          <a:p>
            <a:pPr marR="0" lvl="0" algn="l" rtl="0">
              <a:lnSpc>
                <a:spcPct val="90000"/>
              </a:lnSpc>
              <a:spcBef>
                <a:spcPts val="0"/>
              </a:spcBef>
              <a:buNone/>
            </a:pPr>
            <a:r>
              <a:rPr lang="en-GB" sz="3600" dirty="0"/>
              <a:t>To </a:t>
            </a:r>
            <a:r>
              <a:rPr lang="en-GB" sz="3600" dirty="0" smtClean="0"/>
              <a:t>be </a:t>
            </a:r>
            <a:r>
              <a:rPr lang="en-GB" sz="3600" dirty="0"/>
              <a:t>or not </a:t>
            </a:r>
            <a:r>
              <a:rPr lang="en-GB" sz="3600" dirty="0" smtClean="0"/>
              <a:t>to </a:t>
            </a:r>
            <a:r>
              <a:rPr lang="en-GB" sz="3600" dirty="0"/>
              <a:t>be, </a:t>
            </a:r>
            <a:r>
              <a:rPr lang="en-GB" sz="3600" dirty="0" smtClean="0"/>
              <a:t>that </a:t>
            </a:r>
            <a:r>
              <a:rPr lang="en-GB" sz="3600" dirty="0"/>
              <a:t>is the </a:t>
            </a:r>
            <a:r>
              <a:rPr lang="en-GB" sz="3600" dirty="0" smtClean="0"/>
              <a:t>question</a:t>
            </a:r>
            <a:endParaRPr lang="en-GB" sz="3600"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
        <p:nvSpPr>
          <p:cNvPr id="134" name="Shape 134"/>
          <p:cNvSpPr txBox="1">
            <a:spLocks noGrp="1"/>
          </p:cNvSpPr>
          <p:nvPr>
            <p:ph type="subTitle" idx="1"/>
          </p:nvPr>
        </p:nvSpPr>
        <p:spPr>
          <a:xfrm>
            <a:off x="3861150" y="1715225"/>
            <a:ext cx="3911100" cy="5964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r>
              <a:rPr lang="en-GB" dirty="0" smtClean="0"/>
              <a:t>Original version: </a:t>
            </a:r>
            <a:endParaRPr lang="en-GB" dirty="0"/>
          </a:p>
          <a:p>
            <a:pPr marR="0" lvl="0" algn="l" rtl="0">
              <a:lnSpc>
                <a:spcPct val="90000"/>
              </a:lnSpc>
              <a:spcBef>
                <a:spcPts val="0"/>
              </a:spcBef>
              <a:buNone/>
            </a:pPr>
            <a:endParaRPr dirty="0"/>
          </a:p>
          <a:p>
            <a:pPr marR="0" lvl="0" algn="l" rtl="0">
              <a:lnSpc>
                <a:spcPct val="90000"/>
              </a:lnSpc>
              <a:spcBef>
                <a:spcPts val="0"/>
              </a:spcBef>
              <a:buNone/>
            </a:pPr>
            <a:endParaRPr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
        <p:nvSpPr>
          <p:cNvPr id="5" name="TextBox 4"/>
          <p:cNvSpPr txBox="1"/>
          <p:nvPr/>
        </p:nvSpPr>
        <p:spPr>
          <a:xfrm>
            <a:off x="2115475" y="4652789"/>
            <a:ext cx="8362950" cy="830997"/>
          </a:xfrm>
          <a:prstGeom prst="rect">
            <a:avLst/>
          </a:prstGeom>
          <a:noFill/>
        </p:spPr>
        <p:txBody>
          <a:bodyPr wrap="square" rtlCol="0">
            <a:spAutoFit/>
          </a:bodyPr>
          <a:lstStyle/>
          <a:p>
            <a:endParaRPr lang="en-GB" sz="2800" dirty="0"/>
          </a:p>
          <a:p>
            <a:r>
              <a:rPr lang="en-GB" sz="2000" i="1" dirty="0"/>
              <a:t>(from Hamlet by William Shakespeare)</a:t>
            </a:r>
            <a:endParaRPr lang="en-GB" sz="20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1117" y="4093135"/>
            <a:ext cx="1428347" cy="1913199"/>
          </a:xfrm>
          <a:prstGeom prst="rect">
            <a:avLst/>
          </a:prstGeom>
        </p:spPr>
      </p:pic>
    </p:spTree>
    <p:extLst>
      <p:ext uri="{BB962C8B-B14F-4D97-AF65-F5344CB8AC3E}">
        <p14:creationId xmlns:p14="http://schemas.microsoft.com/office/powerpoint/2010/main" val="1140839983"/>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ctrTitle"/>
          </p:nvPr>
        </p:nvSpPr>
        <p:spPr>
          <a:xfrm>
            <a:off x="0" y="7675"/>
            <a:ext cx="17289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Activity 3:</a:t>
            </a:r>
          </a:p>
        </p:txBody>
      </p:sp>
      <p:sp>
        <p:nvSpPr>
          <p:cNvPr id="140" name="Shape 140"/>
          <p:cNvSpPr txBox="1">
            <a:spLocks noGrp="1"/>
          </p:cNvSpPr>
          <p:nvPr>
            <p:ph type="subTitle" idx="1"/>
          </p:nvPr>
        </p:nvSpPr>
        <p:spPr>
          <a:xfrm>
            <a:off x="2916243" y="745657"/>
            <a:ext cx="6915600" cy="37263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endParaRPr dirty="0"/>
          </a:p>
          <a:p>
            <a:pPr marR="0" lvl="0" algn="l" rtl="0">
              <a:lnSpc>
                <a:spcPct val="150000"/>
              </a:lnSpc>
              <a:spcBef>
                <a:spcPts val="0"/>
              </a:spcBef>
              <a:buNone/>
            </a:pPr>
            <a:endParaRPr lang="en-GB" sz="3600" dirty="0"/>
          </a:p>
          <a:p>
            <a:pPr marR="0" lvl="0" algn="l" rtl="0">
              <a:lnSpc>
                <a:spcPct val="150000"/>
              </a:lnSpc>
              <a:spcBef>
                <a:spcPts val="0"/>
              </a:spcBef>
              <a:buNone/>
            </a:pPr>
            <a:r>
              <a:rPr lang="en-GB" sz="3600" dirty="0"/>
              <a:t>I must go down to the sea </a:t>
            </a:r>
            <a:r>
              <a:rPr lang="en-GB" sz="3600" dirty="0" smtClean="0"/>
              <a:t>again </a:t>
            </a:r>
            <a:endParaRPr lang="en-GB" sz="3600" dirty="0"/>
          </a:p>
          <a:p>
            <a:pPr marR="0" lvl="0" algn="l" rtl="0">
              <a:lnSpc>
                <a:spcPct val="150000"/>
              </a:lnSpc>
              <a:spcBef>
                <a:spcPts val="0"/>
              </a:spcBef>
              <a:buNone/>
            </a:pPr>
            <a:r>
              <a:rPr lang="en-GB" sz="3600" dirty="0"/>
              <a:t>To the lonely sea and the sky </a:t>
            </a:r>
          </a:p>
          <a:p>
            <a:pPr lvl="0" algn="l">
              <a:lnSpc>
                <a:spcPct val="150000"/>
              </a:lnSpc>
              <a:spcBef>
                <a:spcPts val="0"/>
              </a:spcBef>
            </a:pPr>
            <a:r>
              <a:rPr lang="en-US" sz="3600" dirty="0" smtClean="0"/>
              <a:t>……………………………………………….</a:t>
            </a:r>
            <a:endParaRPr lang="en-US" sz="3600" dirty="0"/>
          </a:p>
          <a:p>
            <a:pPr lvl="0" algn="l">
              <a:lnSpc>
                <a:spcPct val="150000"/>
              </a:lnSpc>
              <a:spcBef>
                <a:spcPts val="0"/>
              </a:spcBef>
            </a:pPr>
            <a:r>
              <a:rPr lang="en-GB" sz="3600" dirty="0" smtClean="0"/>
              <a:t>……………………………………………….</a:t>
            </a:r>
            <a:endParaRPr lang="en-GB" sz="3600"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
        <p:nvSpPr>
          <p:cNvPr id="141" name="Shape 141"/>
          <p:cNvSpPr txBox="1">
            <a:spLocks noGrp="1"/>
          </p:cNvSpPr>
          <p:nvPr>
            <p:ph type="subTitle" idx="1"/>
          </p:nvPr>
        </p:nvSpPr>
        <p:spPr>
          <a:xfrm>
            <a:off x="1543428" y="745657"/>
            <a:ext cx="5167500" cy="5964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r>
              <a:rPr lang="en-GB" dirty="0"/>
              <a:t>	</a:t>
            </a:r>
            <a:r>
              <a:rPr lang="en-GB" dirty="0" smtClean="0"/>
              <a:t>In pairs, complete the following:</a:t>
            </a:r>
            <a:endParaRPr lang="en-GB" dirty="0"/>
          </a:p>
          <a:p>
            <a:pPr marR="0" lvl="0" algn="l" rtl="0">
              <a:lnSpc>
                <a:spcPct val="90000"/>
              </a:lnSpc>
              <a:spcBef>
                <a:spcPts val="0"/>
              </a:spcBef>
              <a:buNone/>
            </a:pPr>
            <a:endParaRPr dirty="0"/>
          </a:p>
          <a:p>
            <a:pPr marR="0" lvl="0" algn="l" rtl="0">
              <a:lnSpc>
                <a:spcPct val="90000"/>
              </a:lnSpc>
              <a:spcBef>
                <a:spcPts val="0"/>
              </a:spcBef>
              <a:buNone/>
            </a:pPr>
            <a:endParaRPr lang="en-GB" dirty="0"/>
          </a:p>
          <a:p>
            <a:pPr marR="0" lvl="0" algn="l" rtl="0">
              <a:lnSpc>
                <a:spcPct val="90000"/>
              </a:lnSpc>
              <a:spcBef>
                <a:spcPts val="0"/>
              </a:spcBef>
              <a:buNone/>
            </a:pPr>
            <a:endParaRPr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Tree>
    <p:extLst>
      <p:ext uri="{BB962C8B-B14F-4D97-AF65-F5344CB8AC3E}">
        <p14:creationId xmlns:p14="http://schemas.microsoft.com/office/powerpoint/2010/main" val="3025341305"/>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ctrTitle"/>
          </p:nvPr>
        </p:nvSpPr>
        <p:spPr>
          <a:xfrm>
            <a:off x="0" y="7675"/>
            <a:ext cx="1728900" cy="4929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1"/>
              </a:buClr>
              <a:buSzPct val="25000"/>
              <a:buFont typeface="Calibri"/>
              <a:buNone/>
            </a:pPr>
            <a:r>
              <a:rPr lang="en-GB" sz="2400" dirty="0"/>
              <a:t>Activity 3:</a:t>
            </a:r>
          </a:p>
        </p:txBody>
      </p:sp>
      <p:sp>
        <p:nvSpPr>
          <p:cNvPr id="140" name="Shape 140"/>
          <p:cNvSpPr txBox="1">
            <a:spLocks noGrp="1"/>
          </p:cNvSpPr>
          <p:nvPr>
            <p:ph type="subTitle" idx="1"/>
          </p:nvPr>
        </p:nvSpPr>
        <p:spPr>
          <a:xfrm>
            <a:off x="2916243" y="745657"/>
            <a:ext cx="6915600" cy="37263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endParaRPr dirty="0"/>
          </a:p>
          <a:p>
            <a:pPr marR="0" lvl="0" algn="l" rtl="0">
              <a:lnSpc>
                <a:spcPct val="150000"/>
              </a:lnSpc>
              <a:spcBef>
                <a:spcPts val="0"/>
              </a:spcBef>
              <a:buNone/>
            </a:pPr>
            <a:endParaRPr lang="en-GB" sz="3600" dirty="0"/>
          </a:p>
          <a:p>
            <a:pPr marR="0" lvl="0" algn="l" rtl="0">
              <a:lnSpc>
                <a:spcPct val="150000"/>
              </a:lnSpc>
              <a:spcBef>
                <a:spcPts val="0"/>
              </a:spcBef>
              <a:buNone/>
            </a:pPr>
            <a:r>
              <a:rPr lang="en-GB" sz="3600" dirty="0"/>
              <a:t>I must go down to the sea again. </a:t>
            </a:r>
          </a:p>
          <a:p>
            <a:pPr marR="0" lvl="0" algn="l" rtl="0">
              <a:lnSpc>
                <a:spcPct val="150000"/>
              </a:lnSpc>
              <a:spcBef>
                <a:spcPts val="0"/>
              </a:spcBef>
              <a:buNone/>
            </a:pPr>
            <a:r>
              <a:rPr lang="en-GB" sz="3600" dirty="0"/>
              <a:t>To the lonely sea and the sky </a:t>
            </a:r>
          </a:p>
          <a:p>
            <a:pPr lvl="0" algn="l">
              <a:lnSpc>
                <a:spcPct val="150000"/>
              </a:lnSpc>
              <a:spcBef>
                <a:spcPts val="0"/>
              </a:spcBef>
            </a:pPr>
            <a:r>
              <a:rPr lang="en-US" sz="3600" dirty="0"/>
              <a:t>And all I ask is a tall ship</a:t>
            </a:r>
          </a:p>
          <a:p>
            <a:pPr lvl="0" algn="l">
              <a:lnSpc>
                <a:spcPct val="150000"/>
              </a:lnSpc>
              <a:spcBef>
                <a:spcPts val="0"/>
              </a:spcBef>
            </a:pPr>
            <a:r>
              <a:rPr lang="en-US" sz="3600" dirty="0"/>
              <a:t>And a star to steer her by</a:t>
            </a:r>
            <a:endParaRPr lang="en-GB" sz="3600"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
        <p:nvSpPr>
          <p:cNvPr id="141" name="Shape 141"/>
          <p:cNvSpPr txBox="1">
            <a:spLocks noGrp="1"/>
          </p:cNvSpPr>
          <p:nvPr>
            <p:ph type="subTitle" idx="1"/>
          </p:nvPr>
        </p:nvSpPr>
        <p:spPr>
          <a:xfrm>
            <a:off x="1543428" y="745657"/>
            <a:ext cx="5167500" cy="596400"/>
          </a:xfrm>
          <a:prstGeom prst="rect">
            <a:avLst/>
          </a:prstGeom>
          <a:noFill/>
          <a:ln>
            <a:noFill/>
          </a:ln>
        </p:spPr>
        <p:txBody>
          <a:bodyPr lIns="91425" tIns="45700" rIns="91425" bIns="45700" anchor="t" anchorCtr="0">
            <a:noAutofit/>
          </a:bodyPr>
          <a:lstStyle/>
          <a:p>
            <a:pPr marR="0" lvl="0" algn="l" rtl="0">
              <a:lnSpc>
                <a:spcPct val="90000"/>
              </a:lnSpc>
              <a:spcBef>
                <a:spcPts val="0"/>
              </a:spcBef>
              <a:buNone/>
            </a:pPr>
            <a:r>
              <a:rPr lang="en-GB" dirty="0"/>
              <a:t>	Original version</a:t>
            </a:r>
          </a:p>
          <a:p>
            <a:pPr marR="0" lvl="0" algn="l" rtl="0">
              <a:lnSpc>
                <a:spcPct val="90000"/>
              </a:lnSpc>
              <a:spcBef>
                <a:spcPts val="0"/>
              </a:spcBef>
              <a:buNone/>
            </a:pPr>
            <a:endParaRPr dirty="0"/>
          </a:p>
          <a:p>
            <a:pPr marR="0" lvl="0" algn="l" rtl="0">
              <a:lnSpc>
                <a:spcPct val="90000"/>
              </a:lnSpc>
              <a:spcBef>
                <a:spcPts val="0"/>
              </a:spcBef>
              <a:buNone/>
            </a:pPr>
            <a:endParaRPr lang="en-GB" dirty="0"/>
          </a:p>
          <a:p>
            <a:pPr marR="0" lvl="0" algn="l" rtl="0">
              <a:lnSpc>
                <a:spcPct val="90000"/>
              </a:lnSpc>
              <a:spcBef>
                <a:spcPts val="0"/>
              </a:spcBef>
              <a:buNone/>
            </a:pPr>
            <a:endParaRPr dirty="0"/>
          </a:p>
          <a:p>
            <a:pPr marR="0" lvl="0" algn="l" rtl="0">
              <a:lnSpc>
                <a:spcPct val="90000"/>
              </a:lnSpc>
              <a:spcBef>
                <a:spcPts val="0"/>
              </a:spcBef>
              <a:buNone/>
            </a:pPr>
            <a:endParaRPr sz="3600" dirty="0"/>
          </a:p>
          <a:p>
            <a:pPr marR="0" lvl="0" algn="l" rtl="0">
              <a:lnSpc>
                <a:spcPct val="90000"/>
              </a:lnSpc>
              <a:spcBef>
                <a:spcPts val="0"/>
              </a:spcBef>
              <a:buNone/>
            </a:pPr>
            <a:r>
              <a:rPr lang="en-GB" dirty="0"/>
              <a:t> </a:t>
            </a:r>
          </a:p>
        </p:txBody>
      </p:sp>
      <p:sp>
        <p:nvSpPr>
          <p:cNvPr id="2" name="TextBox 1"/>
          <p:cNvSpPr txBox="1"/>
          <p:nvPr/>
        </p:nvSpPr>
        <p:spPr>
          <a:xfrm>
            <a:off x="2916243" y="5967663"/>
            <a:ext cx="5374105" cy="615553"/>
          </a:xfrm>
          <a:prstGeom prst="rect">
            <a:avLst/>
          </a:prstGeom>
          <a:noFill/>
        </p:spPr>
        <p:txBody>
          <a:bodyPr wrap="square" rtlCol="0">
            <a:spAutoFit/>
          </a:bodyPr>
          <a:lstStyle/>
          <a:p>
            <a:r>
              <a:rPr lang="en-GB" sz="2000" i="1" dirty="0"/>
              <a:t>(from Sea Fever by John Masefield)</a:t>
            </a:r>
            <a:endParaRPr lang="en-GB" sz="2000" dirty="0"/>
          </a:p>
          <a:p>
            <a:endParaRPr lang="en-GB" dirty="0"/>
          </a:p>
        </p:txBody>
      </p:sp>
    </p:spTree>
    <p:extLst>
      <p:ext uri="{BB962C8B-B14F-4D97-AF65-F5344CB8AC3E}">
        <p14:creationId xmlns:p14="http://schemas.microsoft.com/office/powerpoint/2010/main" val="1027728848"/>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3771</TotalTime>
  <Words>4823</Words>
  <Application>Microsoft Office PowerPoint</Application>
  <PresentationFormat>Widescreen</PresentationFormat>
  <Paragraphs>403</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Office Theme</vt:lpstr>
      <vt:lpstr>Where is the White Space?</vt:lpstr>
      <vt:lpstr>Introductions</vt:lpstr>
      <vt:lpstr>What is White Space as a concept?</vt:lpstr>
      <vt:lpstr>Personal reflection:</vt:lpstr>
      <vt:lpstr>PowerPoint Presentation</vt:lpstr>
      <vt:lpstr>Activity 2:</vt:lpstr>
      <vt:lpstr>Activity 2:</vt:lpstr>
      <vt:lpstr>Activity 3:</vt:lpstr>
      <vt:lpstr>Activity 3:</vt:lpstr>
      <vt:lpstr>Activity 3:</vt:lpstr>
      <vt:lpstr>Activity 3:</vt:lpstr>
      <vt:lpstr>Activity 4:</vt:lpstr>
      <vt:lpstr>  Does having White Space make your brain work  actively and did you feel you were productive? </vt:lpstr>
      <vt:lpstr> </vt:lpstr>
      <vt:lpstr>PowerPoint Presentation</vt:lpstr>
      <vt:lpstr>Conclusion… so far!</vt:lpstr>
      <vt:lpstr>What if?</vt:lpstr>
      <vt:lpstr>Where is the White Space?</vt:lpstr>
      <vt:lpstr>PowerPoint Presentation</vt:lpstr>
      <vt:lpstr>Where can White Space exist in teaching and learning?</vt:lpstr>
      <vt:lpstr>How could you use White Space to make learning more effective?</vt:lpstr>
      <vt:lpstr>Why is White Space important and what is its meaning?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is the White Space?</dc:title>
  <dc:creator>HALL Steve</dc:creator>
  <cp:lastModifiedBy>HALL Steve</cp:lastModifiedBy>
  <cp:revision>100</cp:revision>
  <cp:lastPrinted>2016-09-19T11:31:51Z</cp:lastPrinted>
  <dcterms:modified xsi:type="dcterms:W3CDTF">2016-11-01T09:42:46Z</dcterms:modified>
</cp:coreProperties>
</file>