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1"/>
  </p:sldMasterIdLst>
  <p:notesMasterIdLst>
    <p:notesMasterId r:id="rId10"/>
  </p:notesMasterIdLst>
  <p:sldIdLst>
    <p:sldId id="256" r:id="rId2"/>
    <p:sldId id="330" r:id="rId3"/>
    <p:sldId id="332" r:id="rId4"/>
    <p:sldId id="290" r:id="rId5"/>
    <p:sldId id="258" r:id="rId6"/>
    <p:sldId id="334" r:id="rId7"/>
    <p:sldId id="335" r:id="rId8"/>
    <p:sldId id="33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C7E"/>
    <a:srgbClr val="33CCCC"/>
    <a:srgbClr val="576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13254-1EE5-F142-B130-03890CF2329C}" v="169" dt="2024-05-17T09:33:26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1"/>
    <p:restoredTop sz="94626"/>
  </p:normalViewPr>
  <p:slideViewPr>
    <p:cSldViewPr snapToGrid="0" snapToObjects="1">
      <p:cViewPr varScale="1">
        <p:scale>
          <a:sx n="98" d="100"/>
          <a:sy n="98" d="100"/>
        </p:scale>
        <p:origin x="12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DEB10-6F32-4A8B-AE01-32943BE2FA81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FE0D4-12E4-4884-BBE8-221BC80E9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24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D783174-1A99-45EC-B881-108290D91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F21D21-BCF5-423B-BC91-0C721FDF754B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75B3155-82AB-493D-8787-651B14C5B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681038"/>
            <a:ext cx="4202113" cy="23637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3698F16-764C-4161-ACD7-22D66292B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60725"/>
            <a:ext cx="5486400" cy="5157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0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D783174-1A99-45EC-B881-108290D91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F21D21-BCF5-423B-BC91-0C721FDF754B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75B3155-82AB-493D-8787-651B14C5B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681038"/>
            <a:ext cx="4202113" cy="23637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3698F16-764C-4161-ACD7-22D66292B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60725"/>
            <a:ext cx="5486400" cy="5157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9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D783174-1A99-45EC-B881-108290D91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F21D21-BCF5-423B-BC91-0C721FDF754B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75B3155-82AB-493D-8787-651B14C5B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681038"/>
            <a:ext cx="4202113" cy="23637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3698F16-764C-4161-ACD7-22D66292B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60725"/>
            <a:ext cx="5486400" cy="5157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9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1241425"/>
            <a:ext cx="4348163" cy="244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3688820"/>
            <a:ext cx="5438140" cy="5342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4AC89-1F63-436D-BA4E-0DBAC92C3F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63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D783174-1A99-45EC-B881-108290D91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F21D21-BCF5-423B-BC91-0C721FDF754B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75B3155-82AB-493D-8787-651B14C5B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681038"/>
            <a:ext cx="4202113" cy="23637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3698F16-764C-4161-ACD7-22D66292B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60725"/>
            <a:ext cx="5486400" cy="5157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70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1241425"/>
            <a:ext cx="4348163" cy="244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3688820"/>
            <a:ext cx="5438140" cy="5342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4AC89-1F63-436D-BA4E-0DBAC92C3F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9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9B482E8-6E0E-1B4F-B1FD-C69DB9E858D9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8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JPG"/><Relationship Id="rId4" Type="http://schemas.openxmlformats.org/officeDocument/2006/relationships/image" Target="../media/image7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95" y="4487129"/>
            <a:ext cx="1175840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GB" sz="4400" dirty="0"/>
              <a:t>Balancing Heritage and </a:t>
            </a:r>
            <a:r>
              <a:rPr lang="en-GB" sz="4400" dirty="0" err="1"/>
              <a:t>ProgresS</a:t>
            </a:r>
            <a:r>
              <a:rPr lang="en-GB" sz="4400" dirty="0"/>
              <a:t>: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4B53B-CEC1-35BB-486B-3D89B76530CA}"/>
              </a:ext>
            </a:extLst>
          </p:cNvPr>
          <p:cNvSpPr txBox="1"/>
          <p:nvPr/>
        </p:nvSpPr>
        <p:spPr>
          <a:xfrm>
            <a:off x="8227223" y="8235995"/>
            <a:ext cx="2553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/>
              <a:t>s.k.thomas@liverpool.ac.uk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A1A4B-FEBA-E2BB-AAEB-B7FE441F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98" b="24598"/>
          <a:stretch/>
        </p:blipFill>
        <p:spPr>
          <a:xfrm>
            <a:off x="0" y="6764"/>
            <a:ext cx="12192000" cy="4273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E9B17-762B-C6D5-96C2-1DBA0F16E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11" y="6298458"/>
            <a:ext cx="2079523" cy="358718"/>
          </a:xfrm>
          <a:prstGeom prst="rect">
            <a:avLst/>
          </a:prstGeom>
          <a:ln>
            <a:noFill/>
          </a:ln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6F78F1CF-0420-3F4B-5F7B-5003CCE8C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7772" y="5463588"/>
            <a:ext cx="9370049" cy="59378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sz="2400" dirty="0"/>
              <a:t>REIMAGINING THE POTTERIES AS A CENTRE FOR DIGITAL FILM PRODUCTION</a:t>
            </a:r>
            <a:endParaRPr lang="en-GB" sz="21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47BAA-34CD-D864-409E-FAE4746024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996" y="5648782"/>
            <a:ext cx="2843776" cy="1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9F7F90-BB82-80B8-AEE7-7686D18AACB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 descr="A picture containing building, ground, outdoor, house&#10;&#10;Description automatically generated">
            <a:extLst>
              <a:ext uri="{FF2B5EF4-FFF2-40B4-BE49-F238E27FC236}">
                <a16:creationId xmlns:a16="http://schemas.microsoft.com/office/drawing/2014/main" id="{31839497-ED04-E934-10BD-A74AD2ED93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6D9958-DF73-393A-35F7-ACCD4A197E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69" b="6569"/>
          <a:stretch/>
        </p:blipFill>
        <p:spPr>
          <a:xfrm>
            <a:off x="8016793" y="862848"/>
            <a:ext cx="3798045" cy="5293666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964F46-B87B-C9AE-DE1B-3AD5041D321B}"/>
              </a:ext>
            </a:extLst>
          </p:cNvPr>
          <p:cNvSpPr/>
          <p:nvPr/>
        </p:nvSpPr>
        <p:spPr>
          <a:xfrm>
            <a:off x="600018" y="1761511"/>
            <a:ext cx="6816757" cy="3000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book seeks to document a critical moment for the screen industries in the United Kingdom by examining the contribution of smaller metropolitan adjacent areas that are often not typically considered in wider discussions of a national film industry. By adopting a case study approach, this book seeks to address this oversight and in doing so, detail the opportunities and obstacles to the growth of three distinct regions: Sunderland, Southampton, and Stoke-on-Trent. 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C37A0-B468-D7CB-2742-032CB41B1291}"/>
              </a:ext>
            </a:extLst>
          </p:cNvPr>
          <p:cNvSpPr/>
          <p:nvPr/>
        </p:nvSpPr>
        <p:spPr>
          <a:xfrm>
            <a:off x="1019152" y="-484024"/>
            <a:ext cx="1895071" cy="4195892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6666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1F9D31-28FC-41D6-F2F6-2B5E92F3A3CE}"/>
              </a:ext>
            </a:extLst>
          </p:cNvPr>
          <p:cNvSpPr/>
          <p:nvPr/>
        </p:nvSpPr>
        <p:spPr>
          <a:xfrm>
            <a:off x="5961459" y="4058568"/>
            <a:ext cx="1895071" cy="419589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C82180-7E14-6884-2E36-76DD21FCC4E0}"/>
              </a:ext>
            </a:extLst>
          </p:cNvPr>
          <p:cNvSpPr/>
          <p:nvPr/>
        </p:nvSpPr>
        <p:spPr>
          <a:xfrm>
            <a:off x="1019465" y="5431128"/>
            <a:ext cx="60032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330" dirty="0">
                <a:solidFill>
                  <a:schemeClr val="bg1"/>
                </a:solidFill>
              </a:rPr>
              <a:t>Mark McKenna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i="1" dirty="0">
                <a:solidFill>
                  <a:schemeClr val="bg1"/>
                </a:solidFill>
              </a:rPr>
              <a:t>Levelling Up the Screen Industries: 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i="1" dirty="0">
                <a:solidFill>
                  <a:schemeClr val="bg1"/>
                </a:solidFill>
              </a:rPr>
              <a:t>Regenerating a Britain Left Behind</a:t>
            </a:r>
            <a:r>
              <a:rPr lang="en-GB" sz="1330" dirty="0">
                <a:solidFill>
                  <a:schemeClr val="bg1"/>
                </a:solidFill>
              </a:rPr>
              <a:t>. 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dirty="0">
                <a:solidFill>
                  <a:schemeClr val="bg1"/>
                </a:solidFill>
              </a:rPr>
              <a:t>London: Routledge. </a:t>
            </a:r>
            <a:endParaRPr lang="en-GB" sz="133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77A4A18F-ECFC-5102-0096-A5C3E2BE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49" y="139037"/>
            <a:ext cx="96099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LEVELLING UP THE SCREEN INDUSTRIES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4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2"/>
    </mc:Choice>
    <mc:Fallback xmlns="">
      <p:transition spd="slow" advTm="1087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9F7F90-BB82-80B8-AEE7-7686D18AACB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7FAB7-7060-BF9F-A093-7205A9399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b="14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AFD8F7-146D-4A3B-8FDE-248632B81361}"/>
              </a:ext>
            </a:extLst>
          </p:cNvPr>
          <p:cNvSpPr/>
          <p:nvPr/>
        </p:nvSpPr>
        <p:spPr>
          <a:xfrm>
            <a:off x="623392" y="1792753"/>
            <a:ext cx="6816757" cy="252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600" dirty="0">
                <a:solidFill>
                  <a:schemeClr val="bg1"/>
                </a:solidFill>
                <a:cs typeface="Arial" charset="0"/>
              </a:rPr>
              <a:t>Building first-class digital infrastructure is crucial for levelling up the country and I'm thrilled our £8.5 million investment for a vast fibre broadband network underneath this great city will act as the springboard for 'Silicon Stoke’.</a:t>
            </a:r>
          </a:p>
          <a:p>
            <a:pPr algn="just">
              <a:lnSpc>
                <a:spcPct val="125000"/>
              </a:lnSpc>
              <a:defRPr/>
            </a:pPr>
            <a:endParaRPr lang="en-GB" sz="1600" dirty="0">
              <a:solidFill>
                <a:schemeClr val="bg1"/>
              </a:solidFill>
              <a:cs typeface="Arial" charset="0"/>
            </a:endParaRPr>
          </a:p>
          <a:p>
            <a:pPr algn="just">
              <a:lnSpc>
                <a:spcPct val="125000"/>
              </a:lnSpc>
              <a:defRPr/>
            </a:pPr>
            <a:r>
              <a:rPr lang="en-GB" sz="1600" dirty="0">
                <a:solidFill>
                  <a:schemeClr val="bg1"/>
                </a:solidFill>
                <a:cs typeface="Arial" charset="0"/>
              </a:rPr>
              <a:t>The funding, alongside the bold vision of the city's council leaders, will transform the city into a hotbed of digital innovation - creating jobs, boosting businesses and improving lives.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4535B-DA62-4404-845B-F7B9CD109F93}"/>
              </a:ext>
            </a:extLst>
          </p:cNvPr>
          <p:cNvSpPr/>
          <p:nvPr/>
        </p:nvSpPr>
        <p:spPr>
          <a:xfrm>
            <a:off x="623392" y="5987857"/>
            <a:ext cx="6003200" cy="57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333" dirty="0">
                <a:solidFill>
                  <a:schemeClr val="bg1"/>
                </a:solidFill>
              </a:rPr>
              <a:t>Matt Warman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3" dirty="0">
                <a:solidFill>
                  <a:schemeClr val="bg1"/>
                </a:solidFill>
              </a:rPr>
              <a:t>The Minister for Digital Infrastructure and Broadband</a:t>
            </a:r>
            <a:endParaRPr lang="en-GB" sz="1467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F1E00-2431-4B7A-98CC-1CAC6333E210}"/>
              </a:ext>
            </a:extLst>
          </p:cNvPr>
          <p:cNvSpPr/>
          <p:nvPr/>
        </p:nvSpPr>
        <p:spPr>
          <a:xfrm>
            <a:off x="494096" y="-467804"/>
            <a:ext cx="1895071" cy="4195892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6666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17353-B0A0-4E2F-8F93-29DFC256DEAE}"/>
              </a:ext>
            </a:extLst>
          </p:cNvPr>
          <p:cNvSpPr/>
          <p:nvPr/>
        </p:nvSpPr>
        <p:spPr>
          <a:xfrm>
            <a:off x="5674374" y="3764817"/>
            <a:ext cx="1895071" cy="419589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F56140-889D-AE97-D2EA-B42E31F0E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5"/>
          <a:stretch/>
        </p:blipFill>
        <p:spPr>
          <a:xfrm>
            <a:off x="8009232" y="858940"/>
            <a:ext cx="3798045" cy="5293666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F32850FD-3A8D-045D-81A4-0E9589988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374" y="153547"/>
            <a:ext cx="75526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CITY COUNCIL - SILICON STOKE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18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02"/>
    </mc:Choice>
    <mc:Fallback>
      <p:transition spd="slow" advTm="10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AC44C9-EE8D-7001-646C-372BE2B8546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icture containing building, ground, outdoor, house&#10;&#10;Description automatically generated">
            <a:extLst>
              <a:ext uri="{FF2B5EF4-FFF2-40B4-BE49-F238E27FC236}">
                <a16:creationId xmlns:a16="http://schemas.microsoft.com/office/drawing/2014/main" id="{1327FAB7-7060-BF9F-A093-7205A939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AFD8F7-146D-4A3B-8FDE-248632B81361}"/>
              </a:ext>
            </a:extLst>
          </p:cNvPr>
          <p:cNvSpPr/>
          <p:nvPr/>
        </p:nvSpPr>
        <p:spPr>
          <a:xfrm>
            <a:off x="527382" y="2113399"/>
            <a:ext cx="7258081" cy="190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600" dirty="0">
                <a:solidFill>
                  <a:schemeClr val="bg1"/>
                </a:solidFill>
                <a:cs typeface="Arial" charset="0"/>
              </a:rPr>
              <a:t>Stoke-on-Trent is joining a growing network of Smart Cities across the globe. In the same way that ceramics gave Stoke-on-Trent global brand recognition alongside the likes of </a:t>
            </a:r>
            <a:r>
              <a:rPr lang="en-GB" sz="1600" dirty="0" err="1">
                <a:solidFill>
                  <a:schemeClr val="bg1"/>
                </a:solidFill>
                <a:cs typeface="Arial" charset="0"/>
              </a:rPr>
              <a:t>Vallauris</a:t>
            </a:r>
            <a:r>
              <a:rPr lang="en-GB" sz="16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cs typeface="Arial" charset="0"/>
              </a:rPr>
              <a:t>Arita</a:t>
            </a:r>
            <a:r>
              <a:rPr lang="en-GB" sz="1600" dirty="0">
                <a:solidFill>
                  <a:schemeClr val="bg1"/>
                </a:solidFill>
                <a:cs typeface="Arial" charset="0"/>
              </a:rPr>
              <a:t> and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600" dirty="0">
                <a:solidFill>
                  <a:schemeClr val="bg1"/>
                </a:solidFill>
                <a:cs typeface="Arial" charset="0"/>
              </a:rPr>
              <a:t>Delft, now we have the opportunity to join a new network of smaller cities such as Aalborg, Eindhoven and Hobart in forging a new path in digitally enabled, sustainable growth..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4535B-DA62-4404-845B-F7B9CD109F93}"/>
              </a:ext>
            </a:extLst>
          </p:cNvPr>
          <p:cNvSpPr/>
          <p:nvPr/>
        </p:nvSpPr>
        <p:spPr>
          <a:xfrm>
            <a:off x="527381" y="5776030"/>
            <a:ext cx="6003200" cy="57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333" dirty="0">
                <a:solidFill>
                  <a:schemeClr val="bg1"/>
                </a:solidFill>
              </a:rPr>
              <a:t>Councillor Abi Brown Leader 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3" dirty="0">
                <a:solidFill>
                  <a:schemeClr val="bg1"/>
                </a:solidFill>
              </a:rPr>
              <a:t>Stoke-on-Trent City Council</a:t>
            </a:r>
            <a:endParaRPr lang="en-GB" sz="1467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F1E00-2431-4B7A-98CC-1CAC6333E210}"/>
              </a:ext>
            </a:extLst>
          </p:cNvPr>
          <p:cNvSpPr/>
          <p:nvPr/>
        </p:nvSpPr>
        <p:spPr>
          <a:xfrm>
            <a:off x="431372" y="0"/>
            <a:ext cx="1895071" cy="4195892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6666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17353-B0A0-4E2F-8F93-29DFC256DEAE}"/>
              </a:ext>
            </a:extLst>
          </p:cNvPr>
          <p:cNvSpPr/>
          <p:nvPr/>
        </p:nvSpPr>
        <p:spPr>
          <a:xfrm>
            <a:off x="5981437" y="3236159"/>
            <a:ext cx="1895071" cy="419589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F56140-889D-AE97-D2EA-B42E31F0EA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83855" y="737247"/>
            <a:ext cx="3748368" cy="499782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2C55990B-5AC5-31F2-A720-2FE4816EC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554" y="76236"/>
            <a:ext cx="1010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REIMAGINING STOKE AS A DIGITAL HUB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8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2"/>
    </mc:Choice>
    <mc:Fallback xmlns="">
      <p:transition spd="slow" advTm="10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8FB8B0-5FF8-5B5E-2100-11CD48150CFF}"/>
              </a:ext>
            </a:extLst>
          </p:cNvPr>
          <p:cNvSpPr/>
          <p:nvPr/>
        </p:nvSpPr>
        <p:spPr>
          <a:xfrm>
            <a:off x="0" y="-64882"/>
            <a:ext cx="12192000" cy="69228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A group of people standing in a dark room&#10;&#10;Description automatically generated with medium confidence">
            <a:extLst>
              <a:ext uri="{FF2B5EF4-FFF2-40B4-BE49-F238E27FC236}">
                <a16:creationId xmlns:a16="http://schemas.microsoft.com/office/drawing/2014/main" id="{270A8F39-7B1A-A03D-18A0-37B898D1E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-64883"/>
            <a:ext cx="12192000" cy="6922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57" y="732004"/>
            <a:ext cx="7331429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Growing the screen industries</a:t>
            </a:r>
            <a:b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BUILD AN AUDIENCE</a:t>
            </a:r>
            <a:b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INVEST IN TALENT</a:t>
            </a:r>
            <a:b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INVEST IN THE FUTURE </a:t>
            </a:r>
            <a:endParaRPr lang="en-US" sz="4800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BC53D-8935-DA65-33E0-0EA8E67BC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83855" y="737246"/>
            <a:ext cx="3748368" cy="49978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group of people standing in a dark room&#10;&#10;Description automatically generated with medium confidence">
            <a:extLst>
              <a:ext uri="{FF2B5EF4-FFF2-40B4-BE49-F238E27FC236}">
                <a16:creationId xmlns:a16="http://schemas.microsoft.com/office/drawing/2014/main" id="{C60D8EC1-447A-0009-C6B5-7D798AC84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7125" t="11587" r="2131" b="16221"/>
          <a:stretch/>
        </p:blipFill>
        <p:spPr>
          <a:xfrm>
            <a:off x="8183854" y="734625"/>
            <a:ext cx="3748369" cy="499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AF849-63B9-C420-1B5B-8BD8BBAD39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40" b="2740"/>
          <a:stretch/>
        </p:blipFill>
        <p:spPr>
          <a:xfrm>
            <a:off x="8183853" y="732004"/>
            <a:ext cx="3748368" cy="499782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48E46776-C0C1-A546-C6FE-FBFA57BC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53" y="39863"/>
            <a:ext cx="6521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RECOMENDATIONS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9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9F7F90-BB82-80B8-AEE7-7686D18AACB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F1803-D2A0-E3DB-A1AD-B771FAE558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-1" y="-14042"/>
            <a:ext cx="12191731" cy="68720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964F46-B87B-C9AE-DE1B-3AD5041D321B}"/>
              </a:ext>
            </a:extLst>
          </p:cNvPr>
          <p:cNvSpPr/>
          <p:nvPr/>
        </p:nvSpPr>
        <p:spPr>
          <a:xfrm>
            <a:off x="600018" y="1761511"/>
            <a:ext cx="7256512" cy="3363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digital infrastructure offered by the 5G rollout presents an opportunity to reconceptualise the region’s links, and conceive of the regio</a:t>
            </a: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n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as connected by ‘the north-west passage’ – a ‘creative corridor’ productively linking us to Manchester, Birmingham and Liverpool, then, </a:t>
            </a: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ather than concede that we can’t </a:t>
            </a: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compete, we look at how we can collaborate and in doing so, move away from the idea that the region is trapped in the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Bermuda Triangle. 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C37A0-B468-D7CB-2742-032CB41B1291}"/>
              </a:ext>
            </a:extLst>
          </p:cNvPr>
          <p:cNvSpPr/>
          <p:nvPr/>
        </p:nvSpPr>
        <p:spPr>
          <a:xfrm>
            <a:off x="1019152" y="-484024"/>
            <a:ext cx="1895071" cy="4195892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6666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1F9D31-28FC-41D6-F2F6-2B5E92F3A3CE}"/>
              </a:ext>
            </a:extLst>
          </p:cNvPr>
          <p:cNvSpPr/>
          <p:nvPr/>
        </p:nvSpPr>
        <p:spPr>
          <a:xfrm>
            <a:off x="6121721" y="4197604"/>
            <a:ext cx="1895071" cy="419589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6666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C82180-7E14-6884-2E36-76DD21FCC4E0}"/>
              </a:ext>
            </a:extLst>
          </p:cNvPr>
          <p:cNvSpPr/>
          <p:nvPr/>
        </p:nvSpPr>
        <p:spPr>
          <a:xfrm>
            <a:off x="1019465" y="5431128"/>
            <a:ext cx="60032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330" dirty="0">
                <a:solidFill>
                  <a:schemeClr val="bg1"/>
                </a:solidFill>
              </a:rPr>
              <a:t>Mark McKenna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i="1" dirty="0">
                <a:solidFill>
                  <a:schemeClr val="bg1"/>
                </a:solidFill>
              </a:rPr>
              <a:t>Levelling Up the Screen Industries: 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i="1" dirty="0">
                <a:solidFill>
                  <a:schemeClr val="bg1"/>
                </a:solidFill>
              </a:rPr>
              <a:t>Regenerating a Britain Left Behind</a:t>
            </a:r>
            <a:r>
              <a:rPr lang="en-GB" sz="1330" dirty="0">
                <a:solidFill>
                  <a:schemeClr val="bg1"/>
                </a:solidFill>
              </a:rPr>
              <a:t>. </a:t>
            </a:r>
          </a:p>
          <a:p>
            <a:pPr algn="just">
              <a:lnSpc>
                <a:spcPct val="125000"/>
              </a:lnSpc>
              <a:defRPr/>
            </a:pPr>
            <a:r>
              <a:rPr lang="en-GB" sz="1330" dirty="0">
                <a:solidFill>
                  <a:schemeClr val="bg1"/>
                </a:solidFill>
              </a:rPr>
              <a:t>London: Routledge. </a:t>
            </a:r>
            <a:endParaRPr lang="en-GB" sz="133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77A4A18F-ECFC-5102-0096-A5C3E2BE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102" y="161363"/>
            <a:ext cx="437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CHALLENGES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75B1917-D343-9D2E-2392-CED67F5F0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7" r="11253"/>
          <a:stretch/>
        </p:blipFill>
        <p:spPr>
          <a:xfrm>
            <a:off x="8042130" y="942362"/>
            <a:ext cx="3748368" cy="505279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6C13A87F-16EA-2BA2-1DAB-41187F617727}"/>
              </a:ext>
            </a:extLst>
          </p:cNvPr>
          <p:cNvSpPr/>
          <p:nvPr/>
        </p:nvSpPr>
        <p:spPr>
          <a:xfrm rot="10135635">
            <a:off x="8636370" y="1434217"/>
            <a:ext cx="2311031" cy="4713602"/>
          </a:xfrm>
          <a:prstGeom prst="rtTriangle">
            <a:avLst/>
          </a:prstGeom>
          <a:noFill/>
          <a:ln w="88900">
            <a:solidFill>
              <a:schemeClr val="tx1">
                <a:alpha val="96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24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02"/>
    </mc:Choice>
    <mc:Fallback>
      <p:transition spd="slow" advTm="10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8FB8B0-5FF8-5B5E-2100-11CD48150CFF}"/>
              </a:ext>
            </a:extLst>
          </p:cNvPr>
          <p:cNvSpPr/>
          <p:nvPr/>
        </p:nvSpPr>
        <p:spPr>
          <a:xfrm>
            <a:off x="0" y="-64882"/>
            <a:ext cx="12192000" cy="69228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A group of people standing in a dark room&#10;&#10;Description automatically generated with medium confidence">
            <a:extLst>
              <a:ext uri="{FF2B5EF4-FFF2-40B4-BE49-F238E27FC236}">
                <a16:creationId xmlns:a16="http://schemas.microsoft.com/office/drawing/2014/main" id="{270A8F39-7B1A-A03D-18A0-37B898D1E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-64883"/>
            <a:ext cx="12192000" cy="6922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BC53D-8935-DA65-33E0-0EA8E67BC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83855" y="737246"/>
            <a:ext cx="3748368" cy="49978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group of people standing in a dark room&#10;&#10;Description automatically generated with medium confidence">
            <a:extLst>
              <a:ext uri="{FF2B5EF4-FFF2-40B4-BE49-F238E27FC236}">
                <a16:creationId xmlns:a16="http://schemas.microsoft.com/office/drawing/2014/main" id="{C60D8EC1-447A-0009-C6B5-7D798AC84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7125" t="11587" r="2131" b="16221"/>
          <a:stretch/>
        </p:blipFill>
        <p:spPr>
          <a:xfrm>
            <a:off x="8183854" y="734625"/>
            <a:ext cx="3748369" cy="499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AF849-63B9-C420-1B5B-8BD8BBAD39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40" b="2740"/>
          <a:stretch/>
        </p:blipFill>
        <p:spPr>
          <a:xfrm>
            <a:off x="8183853" y="732004"/>
            <a:ext cx="3748368" cy="499782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48E46776-C0C1-A546-C6FE-FBFA57BC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853" y="39863"/>
            <a:ext cx="6521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 charset="0"/>
              </a:rPr>
              <a:t>RECOMENDATIONS</a:t>
            </a:r>
            <a:endParaRPr lang="en-GB" sz="3200" b="1" dirty="0">
              <a:ln w="3175">
                <a:solidFill>
                  <a:schemeClr val="bg1"/>
                </a:solidFill>
              </a:ln>
              <a:cs typeface="Arial" charset="0"/>
            </a:endParaRPr>
          </a:p>
        </p:txBody>
      </p:sp>
      <p:pic>
        <p:nvPicPr>
          <p:cNvPr id="10" name="Picture 9" descr="A blue cover with text and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041F349F-9F26-950F-D09D-1C2414A5C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667" y="-70124"/>
            <a:ext cx="12316665" cy="69281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6B555D-B17E-97F9-6D40-DF7B11D39826}"/>
              </a:ext>
            </a:extLst>
          </p:cNvPr>
          <p:cNvSpPr/>
          <p:nvPr/>
        </p:nvSpPr>
        <p:spPr>
          <a:xfrm>
            <a:off x="6096000" y="2351314"/>
            <a:ext cx="5836221" cy="3378514"/>
          </a:xfrm>
          <a:prstGeom prst="rect">
            <a:avLst/>
          </a:prstGeom>
          <a:solidFill>
            <a:srgbClr val="2E2C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A826B8-56E0-23A2-F8DB-76B62D515CEF}"/>
              </a:ext>
            </a:extLst>
          </p:cNvPr>
          <p:cNvSpPr/>
          <p:nvPr/>
        </p:nvSpPr>
        <p:spPr>
          <a:xfrm>
            <a:off x="5836225" y="1958603"/>
            <a:ext cx="5992975" cy="373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Staffordshire Film Office is being launched and operated by We Are Staffordshire – the county’s place marketing organisation – which is made up of the county and all eight district and borough councils, as well as representatives from over 200 businesses including a private sector-led Place Board. The organisation this week marked the end of its three-year pilot and start of a new chapter, having raised £90,000 in funds from the private sector and district and borough council partners to continue its work.</a:t>
            </a:r>
            <a:endParaRPr lang="en-GB" sz="1400" dirty="0">
              <a:latin typeface="Century Gothic" panose="020B0502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3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95" y="4487129"/>
            <a:ext cx="1175840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GB" sz="4400" dirty="0"/>
              <a:t>THANK YOU 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4B53B-CEC1-35BB-486B-3D89B76530CA}"/>
              </a:ext>
            </a:extLst>
          </p:cNvPr>
          <p:cNvSpPr txBox="1"/>
          <p:nvPr/>
        </p:nvSpPr>
        <p:spPr>
          <a:xfrm>
            <a:off x="8227223" y="8235995"/>
            <a:ext cx="2553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/>
              <a:t>s.k.thomas@liverpool.ac.uk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A1A4B-FEBA-E2BB-AAEB-B7FE441F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98" b="24598"/>
          <a:stretch/>
        </p:blipFill>
        <p:spPr>
          <a:xfrm>
            <a:off x="0" y="6764"/>
            <a:ext cx="12192000" cy="4273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E9B17-762B-C6D5-96C2-1DBA0F16E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11" y="6298458"/>
            <a:ext cx="2079523" cy="358718"/>
          </a:xfrm>
          <a:prstGeom prst="rect">
            <a:avLst/>
          </a:prstGeom>
          <a:ln>
            <a:noFill/>
          </a:ln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6F78F1CF-0420-3F4B-5F7B-5003CCE8C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3886" y="5381187"/>
            <a:ext cx="9370049" cy="593782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ANY QUESTIONS?</a:t>
            </a:r>
            <a:endParaRPr lang="en-GB" sz="21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47BAA-34CD-D864-409E-FAE4746024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996" y="5648782"/>
            <a:ext cx="2843776" cy="1139367"/>
          </a:xfrm>
          <a:prstGeom prst="rect">
            <a:avLst/>
          </a:prstGeom>
        </p:spPr>
      </p:pic>
      <p:pic>
        <p:nvPicPr>
          <p:cNvPr id="5" name="Picture 4" descr="A picture containing building, ground, outdoor, house&#10;&#10;Description automatically generated">
            <a:extLst>
              <a:ext uri="{FF2B5EF4-FFF2-40B4-BE49-F238E27FC236}">
                <a16:creationId xmlns:a16="http://schemas.microsoft.com/office/drawing/2014/main" id="{C0D5962F-D2EA-B692-EB3C-D62C12130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b="38087"/>
          <a:stretch/>
        </p:blipFill>
        <p:spPr>
          <a:xfrm>
            <a:off x="0" y="-2"/>
            <a:ext cx="12192000" cy="4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7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8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8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8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8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3295</TotalTime>
  <Words>533</Words>
  <Application>Microsoft Macintosh PowerPoint</Application>
  <PresentationFormat>Widescreen</PresentationFormat>
  <Paragraphs>47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Century Gothic</vt:lpstr>
      <vt:lpstr>Mesh</vt:lpstr>
      <vt:lpstr>Balancing Heritage and ProgresS:</vt:lpstr>
      <vt:lpstr>PowerPoint Presentation</vt:lpstr>
      <vt:lpstr>PowerPoint Presentation</vt:lpstr>
      <vt:lpstr>PowerPoint Presentation</vt:lpstr>
      <vt:lpstr> Growing the screen industries BUILD AN AUDIENCE INVEST IN TALENT INVEST IN THE FUTURE 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&amp; the Horror film</dc:title>
  <dc:creator>Microsoft Office User</dc:creator>
  <cp:lastModifiedBy>Mark Mckenna</cp:lastModifiedBy>
  <cp:revision>73</cp:revision>
  <dcterms:created xsi:type="dcterms:W3CDTF">2022-04-25T08:30:51Z</dcterms:created>
  <dcterms:modified xsi:type="dcterms:W3CDTF">2024-05-17T09:38:45Z</dcterms:modified>
</cp:coreProperties>
</file>