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386" r:id="rId3"/>
    <p:sldId id="323" r:id="rId4"/>
    <p:sldId id="313" r:id="rId5"/>
    <p:sldId id="387" r:id="rId6"/>
    <p:sldId id="258" r:id="rId7"/>
    <p:sldId id="272" r:id="rId8"/>
    <p:sldId id="388" r:id="rId9"/>
    <p:sldId id="257" r:id="rId10"/>
    <p:sldId id="389" r:id="rId11"/>
    <p:sldId id="39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3"/>
    <p:restoredTop sz="94681"/>
  </p:normalViewPr>
  <p:slideViewPr>
    <p:cSldViewPr snapToGrid="0">
      <p:cViewPr>
        <p:scale>
          <a:sx n="100" d="100"/>
          <a:sy n="100" d="100"/>
        </p:scale>
        <p:origin x="1000" y="1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61019-D556-9349-B0DA-6A81FB3AAD3D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C4F5F-E3ED-BD47-85CF-7B5C34504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724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9B99E-02FD-8816-955D-4C61A7E96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27F90311-1B4E-0F2E-7477-6C33B1F2C4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E0CF658-EE0A-F545-8748-A19480FCC902}" type="slidenum">
              <a:rPr lang="en-GB" altLang="en-US"/>
              <a:pPr>
                <a:spcBef>
                  <a:spcPct val="0"/>
                </a:spcBef>
              </a:pPr>
              <a:t>2</a:t>
            </a:fld>
            <a:endParaRPr lang="en-GB" altLang="en-US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88C2BB93-67CC-4F93-E993-26A6813F35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7363" y="685800"/>
            <a:ext cx="4605337" cy="2590800"/>
          </a:xfrm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EF2AC737-4605-7D24-69E9-DC6E22EB18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492500"/>
            <a:ext cx="5486400" cy="49657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536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35A64-BBD7-4729-9C03-049E26F7DD3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587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35A64-BBD7-4729-9C03-049E26F7DD3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422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72234-5143-498F-9554-EA220635CA3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475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12979-BE7F-7640-B3DA-5CCC49A7AEA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322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FDD82-F5D6-BB06-B1EB-C8BA81CB4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5B931A-6725-D389-FEA6-250ADF9CE5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3E3AC3-5B91-9923-4193-F88256DD7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18AB2-B3F6-557A-E95A-2AAB58772D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12979-BE7F-7640-B3DA-5CCC49A7AEA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852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B779E-EF51-0004-5C1F-D0FA021AA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9AC434-5E20-3645-3729-AC0AC8432B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2AD7FD-6082-F743-FA5D-3E36C7A243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89B77-324C-5D56-EB0D-D659B49351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12979-BE7F-7640-B3DA-5CCC49A7AEA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609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70891-50C7-BABB-1239-BD49D4D3F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736C2-F7A2-C9F0-E31F-54FFB56245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38AA-FF3F-8F78-6B97-4B0416F55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9B42E-CB95-EB4F-8E01-FE45FB9F326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FA635-4FE8-FA1E-3D49-16DCC53FB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D4AE2-9D4D-24BE-B0E3-B3C24187F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E7D7D-E798-7844-804C-A7841D7FDE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876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00972-1A05-3891-267A-11DB1DE5D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75972D-8F5F-FE7E-5BAA-51664FB866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3D1A-0A97-618A-1B05-E701AB7A2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9B42E-CB95-EB4F-8E01-FE45FB9F326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60A1F-7206-F117-5673-5775026FB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852F4-008C-D0C4-3517-706C6FAF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E7D7D-E798-7844-804C-A7841D7FDE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079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6B07DE-C2DB-2E22-0540-981A88B625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BFDAF8-2613-9CEC-E9C8-50EA42AD0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D1644-6088-1BD8-ED47-DE0612C9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9B42E-CB95-EB4F-8E01-FE45FB9F326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65693-B5A3-4C9A-2981-41084A8DC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01774-E08E-CC67-72BB-4B09A48D4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E7D7D-E798-7844-804C-A7841D7FDE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523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F8128-CEFD-3DEF-C358-67630158B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3FCF8-3C51-E848-897B-BFADD637C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44755-D1B6-92D8-B75D-E5A93D48B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9B42E-CB95-EB4F-8E01-FE45FB9F326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D1F8D-55D0-4136-59E2-269B93A51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34232-B361-4696-6D80-871AC81B3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E7D7D-E798-7844-804C-A7841D7FDE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76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46967-5C86-826F-DB2C-56E56BEF9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539C7-6B85-E47E-3794-A3C025CF9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25471-8745-034F-7B98-38CF84A35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9B42E-CB95-EB4F-8E01-FE45FB9F326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57395-0BF5-59ED-F425-305DBAE91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F0CCA-CB74-28E2-044F-0AA8723E3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E7D7D-E798-7844-804C-A7841D7FDE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44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EEE06-5F07-C888-8E64-71204F5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36737-EA10-F0F4-1738-FB065D1959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F669D8-E0E7-DFC5-D566-DADFA7887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0933DB-C0FE-E4C1-DBB7-9E245050B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9B42E-CB95-EB4F-8E01-FE45FB9F326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E40FD-4393-03F3-2870-5819CD9B3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B1718-86C7-60BA-7E36-D9CA114F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E7D7D-E798-7844-804C-A7841D7FDE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181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73539-1AC8-F11D-B48B-E3EC97669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AD913-9B73-7C1F-1C82-789B8E90A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0B98A8-6E80-A56F-211B-02F423D37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F9A104-2E4B-5485-60B5-D66917EFA2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A547A9-2633-1161-A5E9-23AEEB9092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8B75A7-A07C-AD30-42D1-946DD4EF9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9B42E-CB95-EB4F-8E01-FE45FB9F326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2134F0-2322-6BEB-B671-C31D35A5E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1ED1B-FC08-16D1-4931-45F886346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E7D7D-E798-7844-804C-A7841D7FDE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110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A0739-B812-88AF-0291-2EE7D59EB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5ABADE-60B9-FAFC-F87C-8C695C846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9B42E-CB95-EB4F-8E01-FE45FB9F326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1D81B4-C23C-63D9-FBAC-D0FE2590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D1A9E-F266-0182-0C88-9B8F1C983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E7D7D-E798-7844-804C-A7841D7FDE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101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5DD90F-B1F7-115C-DD50-9F4117806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9B42E-CB95-EB4F-8E01-FE45FB9F326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5EE43-1DD5-F459-3252-39B7C213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CC378-8A44-BAEE-CE59-F13BAD5B5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E7D7D-E798-7844-804C-A7841D7FDE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58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040C3-1D60-D457-561F-357C88576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E2C22-0E54-4EB6-532E-EB0066ACF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CA253A-158F-230A-2B91-51B7BACA6C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75BE9-9FD9-C794-EB07-83F836487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9B42E-CB95-EB4F-8E01-FE45FB9F326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E83D9-0302-251A-2EB9-F13E765A1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BF18E-AC80-014F-82CA-9CA01D338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E7D7D-E798-7844-804C-A7841D7FDE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455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C7B83-54D7-516A-FAD8-ACA57A8A3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A0648D-65CD-68FE-6911-9EB125AE7E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472F10-458C-F522-8039-4219F21C59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B8D4D-75DE-5873-A435-E736392CE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9B42E-CB95-EB4F-8E01-FE45FB9F326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2F14B-C8C6-8C4C-F4E2-F38A86F4F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C6FBB-F643-20BB-F123-BF6984C1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E7D7D-E798-7844-804C-A7841D7FDE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87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FBCAEA-FB1E-359B-423E-0F96BF18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33C49-91C8-E744-E9A8-2449C978D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67095-5482-3073-8B2B-FC0F8D31D7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69B42E-CB95-EB4F-8E01-FE45FB9F326E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BC882-6C57-3E71-DD58-21689F2F89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95900-AA44-39AE-10EF-140160C92D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4E7D7D-E798-7844-804C-A7841D7FDE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81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14CE2-5AFA-37EA-672D-6F160DF544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F8B5EF-E177-BD71-BC9B-AD33E3572F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erson holding a flag&#10;&#10;Description automatically generated">
            <a:extLst>
              <a:ext uri="{FF2B5EF4-FFF2-40B4-BE49-F238E27FC236}">
                <a16:creationId xmlns:a16="http://schemas.microsoft.com/office/drawing/2014/main" id="{C94D110A-E0D0-CAC6-21E9-A655C91F91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12194" r="1" b="8263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569FD28-A617-9C16-34D4-13FFFFEAE2F5}"/>
              </a:ext>
            </a:extLst>
          </p:cNvPr>
          <p:cNvSpPr/>
          <p:nvPr/>
        </p:nvSpPr>
        <p:spPr>
          <a:xfrm>
            <a:off x="7694666" y="1886832"/>
            <a:ext cx="4138436" cy="4632370"/>
          </a:xfrm>
          <a:prstGeom prst="rect">
            <a:avLst/>
          </a:prstGeom>
          <a:noFill/>
          <a:ln w="3175">
            <a:solidFill>
              <a:schemeClr val="accent1">
                <a:shade val="15000"/>
                <a:alpha val="85881"/>
              </a:schemeClr>
            </a:solidFill>
          </a:ln>
          <a:effectLst>
            <a:outerShdw blurRad="50800" dist="50800" dir="5400000" algn="ctr" rotWithShape="0">
              <a:srgbClr val="000000">
                <a:alpha val="421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E21679-8B02-CE3A-ED55-EB3953BFF037}"/>
              </a:ext>
            </a:extLst>
          </p:cNvPr>
          <p:cNvSpPr txBox="1"/>
          <p:nvPr/>
        </p:nvSpPr>
        <p:spPr>
          <a:xfrm>
            <a:off x="224684" y="87958"/>
            <a:ext cx="6301725" cy="5693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3100" dirty="0">
                <a:ln w="15875">
                  <a:noFill/>
                </a:ln>
                <a:solidFill>
                  <a:srgbClr val="FFC000"/>
                </a:solidFill>
                <a:latin typeface="Century Gothic" panose="020B0502020202020204" pitchFamily="34" charset="0"/>
              </a:rPr>
              <a:t>EVEN ROCKY HAD A MONTAGE </a:t>
            </a:r>
            <a:endParaRPr lang="en-GB" sz="3100" dirty="0">
              <a:ln w="15875">
                <a:noFill/>
              </a:ln>
              <a:latin typeface="Century Gothic" panose="020B0502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230F795-1C10-EF86-75E1-3339F7B1A6EF}"/>
              </a:ext>
            </a:extLst>
          </p:cNvPr>
          <p:cNvSpPr txBox="1">
            <a:spLocks/>
          </p:cNvSpPr>
          <p:nvPr/>
        </p:nvSpPr>
        <p:spPr>
          <a:xfrm>
            <a:off x="-1156767" y="794831"/>
            <a:ext cx="9019366" cy="1207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00" dirty="0">
                <a:solidFill>
                  <a:schemeClr val="bg1"/>
                </a:solidFill>
                <a:latin typeface="Century Gothic" panose="020B0502020202020204" pitchFamily="34" charset="0"/>
              </a:rPr>
              <a:t>AESTHETICS AND IDEOLOGY IN 1980S ACTION CINEMA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E71A3F1-05D3-2BD7-984A-208E2E242D7B}"/>
              </a:ext>
            </a:extLst>
          </p:cNvPr>
          <p:cNvCxnSpPr>
            <a:cxnSpLocks/>
          </p:cNvCxnSpPr>
          <p:nvPr/>
        </p:nvCxnSpPr>
        <p:spPr>
          <a:xfrm>
            <a:off x="324903" y="700097"/>
            <a:ext cx="605602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BEFA87-CCB8-76B9-520B-06B8B8D7F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33" y="6063169"/>
            <a:ext cx="2847267" cy="49115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1733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25A22-E1CD-2294-9211-06051FDB7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CF5780-AF13-DC60-C5D7-B101EDE590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i="0" dirty="0">
                <a:solidFill>
                  <a:srgbClr val="141413"/>
                </a:solidFill>
                <a:effectLst/>
                <a:latin typeface="var(--type-font-family-sans-serif, &quot;Roboto&quot;)"/>
              </a:rPr>
              <a:t>Reaganite cinema: what a feeling!</a:t>
            </a:r>
          </a:p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DF3DB7-BBF9-E035-8DD9-74A42A6BB824}"/>
              </a:ext>
            </a:extLst>
          </p:cNvPr>
          <p:cNvSpPr/>
          <p:nvPr/>
        </p:nvSpPr>
        <p:spPr>
          <a:xfrm>
            <a:off x="216083" y="2330041"/>
            <a:ext cx="546707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Rocky IV is the culmination of Stallone's play with montage’ (2014). </a:t>
            </a:r>
          </a:p>
          <a:p>
            <a:pPr algn="just" fontAlgn="base"/>
            <a:endParaRPr lang="en-GB" b="0" i="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 fontAlgn="base"/>
            <a:r>
              <a:rPr lang="en-GB" sz="110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(Paul </a:t>
            </a:r>
            <a:r>
              <a:rPr lang="en-GB" sz="1200" dirty="0" err="1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Ramaeker</a:t>
            </a:r>
            <a:r>
              <a:rPr lang="en-GB" sz="12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, 2014) </a:t>
            </a:r>
          </a:p>
          <a:p>
            <a:pPr algn="just" fontAlgn="base"/>
            <a:endParaRPr lang="en-GB" sz="1200" b="0" i="0" dirty="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pPr algn="just" fontAlgn="base"/>
            <a:endParaRPr lang="en-GB" sz="1200" b="0" i="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 fontAlgn="base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T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he look and the sound of Flashdance signifies an integration of marketing and industrial synergy, and the text becomes merely an advertisement for other products and a ‘component’ in a larger capitalist-entertainment-business system of “commercial intertextuality” and “high-concept”</a:t>
            </a:r>
          </a:p>
          <a:p>
            <a:pPr algn="just" fontAlgn="base"/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algn="just" fontAlgn="base"/>
            <a:r>
              <a:rPr lang="en-GB" sz="14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(Gary Needham,  2016)</a:t>
            </a:r>
            <a:endParaRPr lang="en-GB" sz="1000" b="0" i="0" dirty="0"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25310A-5A87-12E6-3282-37AF60AB7723}"/>
              </a:ext>
            </a:extLst>
          </p:cNvPr>
          <p:cNvSpPr/>
          <p:nvPr/>
        </p:nvSpPr>
        <p:spPr>
          <a:xfrm>
            <a:off x="130834" y="575714"/>
            <a:ext cx="1626834" cy="3508653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GB" sz="22200" dirty="0"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“</a:t>
            </a:r>
            <a:endParaRPr lang="en-GB" sz="22200" dirty="0"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A78E66-D1D7-D08A-E7ED-2A3CD6ADE7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6084" y="111349"/>
            <a:ext cx="10496550" cy="1179513"/>
          </a:xfrm>
          <a:ln w="15875">
            <a:noFill/>
          </a:ln>
        </p:spPr>
        <p:txBody>
          <a:bodyPr>
            <a:normAutofit fontScale="90000"/>
          </a:bodyPr>
          <a:lstStyle/>
          <a:p>
            <a:r>
              <a:rPr lang="en-GB" dirty="0">
                <a:ln w="3175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CONFLICTING </a:t>
            </a:r>
            <a:br>
              <a:rPr lang="en-GB" dirty="0">
                <a:ln w="3175">
                  <a:solidFill>
                    <a:schemeClr val="tx1"/>
                  </a:solidFill>
                </a:ln>
                <a:solidFill>
                  <a:srgbClr val="FFC000"/>
                </a:solidFill>
              </a:rPr>
            </a:br>
            <a:r>
              <a:rPr lang="en-GB" dirty="0">
                <a:ln w="3175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IDEOLOGIES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2B78A6-2DF5-6D94-8BC1-C0720D0E2B0D}"/>
              </a:ext>
            </a:extLst>
          </p:cNvPr>
          <p:cNvSpPr/>
          <p:nvPr/>
        </p:nvSpPr>
        <p:spPr>
          <a:xfrm>
            <a:off x="216083" y="6348622"/>
            <a:ext cx="7083351" cy="4669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defRPr/>
            </a:pPr>
            <a:r>
              <a:rPr lang="en-GB" sz="1200" dirty="0">
                <a:solidFill>
                  <a:srgbClr val="FFC000"/>
                </a:solidFill>
              </a:rPr>
              <a:t>Gary Needham (2016) </a:t>
            </a:r>
            <a:r>
              <a:rPr lang="en-GB" sz="1200" i="0" dirty="0">
                <a:solidFill>
                  <a:srgbClr val="FFC000"/>
                </a:solidFill>
                <a:effectLst/>
                <a:latin typeface="var(--type-font-family-sans-serif, &quot;Roboto&quot;)"/>
              </a:rPr>
              <a:t>Reaganite cinema: what a feeling!</a:t>
            </a:r>
          </a:p>
          <a:p>
            <a:pPr algn="just">
              <a:lnSpc>
                <a:spcPct val="125000"/>
              </a:lnSpc>
              <a:defRPr/>
            </a:pPr>
            <a:endParaRPr lang="en-GB" sz="800" i="1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1C5A75-8F37-652A-B630-F5DAC105FCE6}"/>
              </a:ext>
            </a:extLst>
          </p:cNvPr>
          <p:cNvSpPr/>
          <p:nvPr/>
        </p:nvSpPr>
        <p:spPr>
          <a:xfrm>
            <a:off x="4106171" y="4594296"/>
            <a:ext cx="1608133" cy="3508653"/>
          </a:xfrm>
          <a:prstGeom prst="rect">
            <a:avLst/>
          </a:prstGeom>
          <a:ln w="3175">
            <a:noFill/>
          </a:ln>
        </p:spPr>
        <p:txBody>
          <a:bodyPr wrap="none">
            <a:spAutoFit/>
          </a:bodyPr>
          <a:lstStyle/>
          <a:p>
            <a:r>
              <a:rPr lang="en-GB" sz="22200" dirty="0"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687265F-1FD9-F9D3-341B-5D95263DC2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4886454" y="733361"/>
            <a:ext cx="4676483" cy="6857999"/>
          </a:xfrm>
          <a:prstGeom prst="rect">
            <a:avLst/>
          </a:prstGeom>
        </p:spPr>
      </p:pic>
      <p:pic>
        <p:nvPicPr>
          <p:cNvPr id="8" name="Picture 7" descr="A close up of a person's head&#10;&#10;Description automatically generated">
            <a:extLst>
              <a:ext uri="{FF2B5EF4-FFF2-40B4-BE49-F238E27FC236}">
                <a16:creationId xmlns:a16="http://schemas.microsoft.com/office/drawing/2014/main" id="{5A37B10B-9EB7-88F0-EA76-6B6608324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403165"/>
            <a:ext cx="2667988" cy="2667988"/>
          </a:xfrm>
          <a:prstGeom prst="rect">
            <a:avLst/>
          </a:prstGeom>
          <a:ln w="15875">
            <a:solidFill>
              <a:srgbClr val="FFC000"/>
            </a:solidFill>
          </a:ln>
        </p:spPr>
      </p:pic>
      <p:pic>
        <p:nvPicPr>
          <p:cNvPr id="10" name="Picture 9" descr="A person in a tank top&#10;&#10;Description automatically generated">
            <a:extLst>
              <a:ext uri="{FF2B5EF4-FFF2-40B4-BE49-F238E27FC236}">
                <a16:creationId xmlns:a16="http://schemas.microsoft.com/office/drawing/2014/main" id="{A3B168A6-8C10-9126-F565-AE7999DC2F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727" r="15557"/>
          <a:stretch/>
        </p:blipFill>
        <p:spPr>
          <a:xfrm>
            <a:off x="5779721" y="3190041"/>
            <a:ext cx="2667988" cy="2756582"/>
          </a:xfrm>
          <a:prstGeom prst="rect">
            <a:avLst/>
          </a:prstGeom>
          <a:ln w="15875">
            <a:solidFill>
              <a:srgbClr val="FFC000"/>
            </a:solidFill>
          </a:ln>
        </p:spPr>
      </p:pic>
      <p:pic>
        <p:nvPicPr>
          <p:cNvPr id="14" name="Picture 13" descr="A person wearing a helmet&#10;&#10;Description automatically generated">
            <a:extLst>
              <a:ext uri="{FF2B5EF4-FFF2-40B4-BE49-F238E27FC236}">
                <a16:creationId xmlns:a16="http://schemas.microsoft.com/office/drawing/2014/main" id="{17AB1EED-9238-F81A-A137-3777C38AC6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7230" y="403165"/>
            <a:ext cx="3481957" cy="5553135"/>
          </a:xfrm>
          <a:prstGeom prst="rect">
            <a:avLst/>
          </a:prstGeom>
          <a:ln w="158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743454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52D93-6B1B-26FF-5023-FBD676CCD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79F80-B4BF-93BD-552C-EB945B9A1E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4198DD-FA47-7FC8-A3DC-E0EA29B4DA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erson holding a flag&#10;&#10;Description automatically generated">
            <a:extLst>
              <a:ext uri="{FF2B5EF4-FFF2-40B4-BE49-F238E27FC236}">
                <a16:creationId xmlns:a16="http://schemas.microsoft.com/office/drawing/2014/main" id="{2438613C-469A-ECB1-16D3-714DD4737F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12194" r="1" b="8263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B24C29-0656-4E61-AECD-B089F57C97A8}"/>
              </a:ext>
            </a:extLst>
          </p:cNvPr>
          <p:cNvSpPr/>
          <p:nvPr/>
        </p:nvSpPr>
        <p:spPr>
          <a:xfrm>
            <a:off x="7694666" y="1886832"/>
            <a:ext cx="4138436" cy="4632370"/>
          </a:xfrm>
          <a:prstGeom prst="rect">
            <a:avLst/>
          </a:prstGeom>
          <a:noFill/>
          <a:ln w="3175">
            <a:solidFill>
              <a:schemeClr val="accent1">
                <a:shade val="15000"/>
                <a:alpha val="85881"/>
              </a:schemeClr>
            </a:solidFill>
          </a:ln>
          <a:effectLst>
            <a:outerShdw blurRad="50800" dist="50800" dir="5400000" algn="ctr" rotWithShape="0">
              <a:srgbClr val="000000">
                <a:alpha val="421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6E0F62-28BA-DA79-2B36-0F1E95F70537}"/>
              </a:ext>
            </a:extLst>
          </p:cNvPr>
          <p:cNvSpPr txBox="1"/>
          <p:nvPr/>
        </p:nvSpPr>
        <p:spPr>
          <a:xfrm>
            <a:off x="224684" y="87958"/>
            <a:ext cx="2582758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4000" dirty="0">
                <a:ln w="15875">
                  <a:noFill/>
                </a:ln>
                <a:solidFill>
                  <a:srgbClr val="FFC000"/>
                </a:solidFill>
                <a:latin typeface="Century Gothic" panose="020B0502020202020204" pitchFamily="34" charset="0"/>
              </a:rPr>
              <a:t>ROCKY IV</a:t>
            </a:r>
            <a:endParaRPr lang="en-GB" sz="4000" dirty="0">
              <a:ln w="15875">
                <a:noFill/>
              </a:ln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259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E0E271-F11D-AAE5-1B1A-3373BEB49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>
            <a:extLst>
              <a:ext uri="{FF2B5EF4-FFF2-40B4-BE49-F238E27FC236}">
                <a16:creationId xmlns:a16="http://schemas.microsoft.com/office/drawing/2014/main" id="{1D587474-998F-2FA0-2178-88F499EBC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229" y="2966831"/>
            <a:ext cx="7134224" cy="250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  <a:ea typeface="Aptos" panose="020B0004020202020204" pitchFamily="34" charset="0"/>
              </a:rPr>
              <a:t>S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tars are both a phenomenon of production and a phenomenon of consumption </a:t>
            </a:r>
          </a:p>
          <a:p>
            <a:pPr>
              <a:lnSpc>
                <a:spcPct val="120000"/>
              </a:lnSpc>
            </a:pPr>
            <a:endParaRPr lang="en-GB" dirty="0">
              <a:solidFill>
                <a:schemeClr val="bg1"/>
              </a:solidFill>
              <a:ea typeface="Aptos" panose="020B00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14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(Dyer, 1979) </a:t>
            </a:r>
          </a:p>
          <a:p>
            <a:pPr>
              <a:lnSpc>
                <a:spcPct val="120000"/>
              </a:lnSpc>
            </a:pPr>
            <a:endParaRPr lang="en-GB" dirty="0">
              <a:solidFill>
                <a:schemeClr val="bg1"/>
              </a:solidFill>
              <a:ea typeface="Aptos" panose="020B00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chemeClr val="bg1"/>
                </a:solidFill>
                <a:ea typeface="Aptos" panose="020B0004020202020204" pitchFamily="34" charset="0"/>
              </a:rPr>
              <a:t>T</a:t>
            </a:r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hey are both labour and the thing labour produces </a:t>
            </a:r>
          </a:p>
          <a:p>
            <a:pPr>
              <a:lnSpc>
                <a:spcPct val="120000"/>
              </a:lnSpc>
            </a:pPr>
            <a:endParaRPr lang="en-GB" sz="1400" dirty="0">
              <a:solidFill>
                <a:srgbClr val="FFC000"/>
              </a:solidFill>
              <a:ea typeface="Aptos" panose="020B00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14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(Dyer, 1986)</a:t>
            </a:r>
            <a:endParaRPr lang="en-GB" altLang="en-US" sz="105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A0F965-D5D3-6B32-0138-3BA327582637}"/>
              </a:ext>
            </a:extLst>
          </p:cNvPr>
          <p:cNvSpPr/>
          <p:nvPr/>
        </p:nvSpPr>
        <p:spPr>
          <a:xfrm>
            <a:off x="5849668" y="4660135"/>
            <a:ext cx="1895071" cy="4195892"/>
          </a:xfrm>
          <a:prstGeom prst="rect">
            <a:avLst/>
          </a:prstGeom>
          <a:ln w="3175">
            <a:noFill/>
          </a:ln>
        </p:spPr>
        <p:txBody>
          <a:bodyPr wrap="none">
            <a:spAutoFit/>
          </a:bodyPr>
          <a:lstStyle/>
          <a:p>
            <a:r>
              <a:rPr lang="en-GB" sz="26600" dirty="0"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620120-3D67-1C11-CBC7-320369EA74A8}"/>
              </a:ext>
            </a:extLst>
          </p:cNvPr>
          <p:cNvSpPr/>
          <p:nvPr/>
        </p:nvSpPr>
        <p:spPr>
          <a:xfrm>
            <a:off x="132850" y="831470"/>
            <a:ext cx="1890261" cy="4185761"/>
          </a:xfrm>
          <a:prstGeom prst="rect">
            <a:avLst/>
          </a:prstGeom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GB" sz="26600" dirty="0"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“</a:t>
            </a:r>
            <a:endParaRPr lang="en-GB" sz="26600" dirty="0"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4CCB9-1C8C-D4B8-B321-3A40A6DF7277}"/>
              </a:ext>
            </a:extLst>
          </p:cNvPr>
          <p:cNvSpPr txBox="1"/>
          <p:nvPr/>
        </p:nvSpPr>
        <p:spPr>
          <a:xfrm>
            <a:off x="277229" y="6245996"/>
            <a:ext cx="11357810" cy="707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altLang="en-US" sz="1100" dirty="0">
                <a:solidFill>
                  <a:srgbClr val="FFC000"/>
                </a:solidFill>
                <a:latin typeface="Century Gothic" panose="020B0502020202020204" pitchFamily="34" charset="0"/>
              </a:rPr>
              <a:t>Richard Dyer (1979) </a:t>
            </a:r>
            <a:r>
              <a:rPr lang="en-GB" altLang="en-US" sz="1100" i="1" dirty="0">
                <a:solidFill>
                  <a:srgbClr val="FFC000"/>
                </a:solidFill>
                <a:latin typeface="Century Gothic" panose="020B0502020202020204" pitchFamily="34" charset="0"/>
              </a:rPr>
              <a:t>Stars</a:t>
            </a:r>
            <a:r>
              <a:rPr lang="en-GB" altLang="en-US" sz="1100" dirty="0">
                <a:solidFill>
                  <a:srgbClr val="FFC000"/>
                </a:solidFill>
                <a:latin typeface="Century Gothic" panose="020B0502020202020204" pitchFamily="34" charset="0"/>
              </a:rPr>
              <a:t>, London: British Film Institute. </a:t>
            </a:r>
          </a:p>
          <a:p>
            <a:pPr>
              <a:lnSpc>
                <a:spcPct val="120000"/>
              </a:lnSpc>
            </a:pPr>
            <a:r>
              <a:rPr lang="en-GB" altLang="en-US" sz="1100" dirty="0">
                <a:solidFill>
                  <a:srgbClr val="FFC000"/>
                </a:solidFill>
                <a:latin typeface="Century Gothic" panose="020B0502020202020204" pitchFamily="34" charset="0"/>
              </a:rPr>
              <a:t>Richard Dyer (1986) </a:t>
            </a:r>
            <a:r>
              <a:rPr lang="en-GB" altLang="en-US" sz="1100" i="1" dirty="0">
                <a:solidFill>
                  <a:srgbClr val="FFC000"/>
                </a:solidFill>
                <a:latin typeface="Century Gothic" panose="020B0502020202020204" pitchFamily="34" charset="0"/>
              </a:rPr>
              <a:t>Heavenly Bodies</a:t>
            </a:r>
            <a:r>
              <a:rPr lang="en-GB" altLang="en-US" sz="1100" dirty="0">
                <a:solidFill>
                  <a:srgbClr val="FFC000"/>
                </a:solidFill>
                <a:latin typeface="Century Gothic" panose="020B0502020202020204" pitchFamily="34" charset="0"/>
              </a:rPr>
              <a:t>, London: British Film Institute</a:t>
            </a:r>
          </a:p>
          <a:p>
            <a:pPr>
              <a:lnSpc>
                <a:spcPct val="120000"/>
              </a:lnSpc>
            </a:pPr>
            <a:endParaRPr lang="en-GB" sz="12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318313-5788-1B9F-7FBF-01B0E9CED2F0}"/>
              </a:ext>
            </a:extLst>
          </p:cNvPr>
          <p:cNvSpPr txBox="1">
            <a:spLocks/>
          </p:cNvSpPr>
          <p:nvPr/>
        </p:nvSpPr>
        <p:spPr>
          <a:xfrm>
            <a:off x="300345" y="219961"/>
            <a:ext cx="10353761" cy="132632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600" dirty="0">
                <a:solidFill>
                  <a:srgbClr val="FFC00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Understanding Star Brand </a:t>
            </a:r>
            <a:br>
              <a:rPr lang="en-GB" sz="3600" dirty="0">
                <a:solidFill>
                  <a:srgbClr val="FFC00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rgbClr val="FFC00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Narratives in the Post </a:t>
            </a:r>
            <a:br>
              <a:rPr lang="en-GB" sz="3600" dirty="0">
                <a:solidFill>
                  <a:srgbClr val="FFC00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rgbClr val="FFC00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Studio Era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366A98-BDE8-145D-820E-D2589EAEDD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19578" y="188913"/>
            <a:ext cx="4072077" cy="6379754"/>
          </a:xfrm>
          <a:prstGeom prst="rect">
            <a:avLst/>
          </a:prstGeom>
          <a:ln w="158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14838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981303" y="2166497"/>
            <a:ext cx="6115605" cy="174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5000"/>
              </a:lnSpc>
              <a:spcBef>
                <a:spcPct val="50000"/>
              </a:spcBef>
            </a:pPr>
            <a:endParaRPr lang="en-GB" altLang="en-US" sz="2000" b="0" dirty="0"/>
          </a:p>
          <a:p>
            <a:pPr algn="just" eaLnBrk="1" hangingPunct="1">
              <a:lnSpc>
                <a:spcPct val="125000"/>
              </a:lnSpc>
              <a:spcBef>
                <a:spcPct val="50000"/>
              </a:spcBef>
            </a:pPr>
            <a:r>
              <a:rPr lang="en-GB" altLang="en-US" sz="2000" b="0" dirty="0"/>
              <a:t>Rita Hayworth, a movie star and princess of American glamour, symbolizes a phenomenon of profound sociological significance.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29FDC3-1FBB-4244-9FC4-74EB6BBFF304}"/>
              </a:ext>
            </a:extLst>
          </p:cNvPr>
          <p:cNvSpPr txBox="1"/>
          <p:nvPr/>
        </p:nvSpPr>
        <p:spPr>
          <a:xfrm>
            <a:off x="108884" y="101392"/>
            <a:ext cx="1218848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800" dirty="0">
                <a:solidFill>
                  <a:srgbClr val="F4AE06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RITA HAYWORTH: </a:t>
            </a:r>
            <a:br>
              <a:rPr lang="en-GB" sz="3800" dirty="0">
                <a:solidFill>
                  <a:srgbClr val="F4AE06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</a:br>
            <a:r>
              <a:rPr lang="en-GB" sz="3800" dirty="0">
                <a:solidFill>
                  <a:srgbClr val="F4AE06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AMERICAN LOVE GODESS</a:t>
            </a:r>
          </a:p>
        </p:txBody>
      </p:sp>
      <p:pic>
        <p:nvPicPr>
          <p:cNvPr id="8" name="Picture 5" descr="being-rita-hayworth">
            <a:extLst>
              <a:ext uri="{FF2B5EF4-FFF2-40B4-BE49-F238E27FC236}">
                <a16:creationId xmlns:a16="http://schemas.microsoft.com/office/drawing/2014/main" id="{3701D014-12EA-4C38-A4B2-4A848DBC5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5"/>
          <a:stretch/>
        </p:blipFill>
        <p:spPr bwMode="auto">
          <a:xfrm>
            <a:off x="7774118" y="155798"/>
            <a:ext cx="4220511" cy="6511915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105CDA3-9050-4CC3-BA93-67682248A041}"/>
              </a:ext>
            </a:extLst>
          </p:cNvPr>
          <p:cNvSpPr txBox="1">
            <a:spLocks/>
          </p:cNvSpPr>
          <p:nvPr/>
        </p:nvSpPr>
        <p:spPr>
          <a:xfrm>
            <a:off x="108884" y="2612721"/>
            <a:ext cx="6205928" cy="62583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5000"/>
              </a:lnSpc>
              <a:buNone/>
            </a:pPr>
            <a:r>
              <a:rPr lang="en-GB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Rita Hayworth, [is] a movie star and princess of American glamour, symbolises a phenomenon of profound sociological significance.” </a:t>
            </a:r>
          </a:p>
          <a:p>
            <a:pPr marL="0" indent="0" algn="just">
              <a:lnSpc>
                <a:spcPct val="125000"/>
              </a:lnSpc>
              <a:buNone/>
            </a:pPr>
            <a:endParaRPr lang="en-GB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5000"/>
              </a:lnSpc>
              <a:buNone/>
            </a:pPr>
            <a:r>
              <a:rPr lang="en-GB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 fell in love with Gilda, but they woke up with me. </a:t>
            </a:r>
          </a:p>
          <a:p>
            <a:pPr marL="0" indent="0" algn="just">
              <a:lnSpc>
                <a:spcPct val="125000"/>
              </a:lnSpc>
              <a:buNone/>
            </a:pPr>
            <a:endParaRPr lang="en-GB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667FFA-5B25-421F-99B7-69949317D979}"/>
              </a:ext>
            </a:extLst>
          </p:cNvPr>
          <p:cNvSpPr txBox="1"/>
          <p:nvPr/>
        </p:nvSpPr>
        <p:spPr>
          <a:xfrm>
            <a:off x="184442" y="6277408"/>
            <a:ext cx="11547564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  <a:spcBef>
                <a:spcPct val="50000"/>
              </a:spcBef>
            </a:pPr>
            <a:r>
              <a:rPr lang="en-GB" alt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Winthrop </a:t>
            </a:r>
            <a:r>
              <a:rPr lang="en-GB" altLang="en-US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Sargeant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(1947) ‘</a:t>
            </a:r>
            <a:r>
              <a:rPr lang="en-GB" alt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The Cult of the Love Goddess in America’, </a:t>
            </a:r>
            <a:r>
              <a:rPr lang="en-GB" altLang="en-US" sz="1400" b="0" i="1" dirty="0">
                <a:latin typeface="Arial" panose="020B0604020202020204" pitchFamily="34" charset="0"/>
                <a:cs typeface="Arial" panose="020B0604020202020204" pitchFamily="34" charset="0"/>
              </a:rPr>
              <a:t>Life Magazine</a:t>
            </a:r>
            <a:r>
              <a:rPr lang="en-GB" alt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, November 10</a:t>
            </a:r>
            <a:r>
              <a:rPr lang="en-GB" altLang="en-US" sz="14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alt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, p.80.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6929ED-3788-40A4-9619-A4C41EA8CB31}"/>
              </a:ext>
            </a:extLst>
          </p:cNvPr>
          <p:cNvSpPr/>
          <p:nvPr/>
        </p:nvSpPr>
        <p:spPr>
          <a:xfrm>
            <a:off x="78031" y="915618"/>
            <a:ext cx="1340911" cy="3170099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GB" sz="20000" dirty="0"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“</a:t>
            </a:r>
            <a:endParaRPr lang="en-GB" sz="20000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131DA1-080C-48EC-8BC3-AF1856447093}"/>
              </a:ext>
            </a:extLst>
          </p:cNvPr>
          <p:cNvSpPr/>
          <p:nvPr/>
        </p:nvSpPr>
        <p:spPr>
          <a:xfrm>
            <a:off x="4755089" y="4156868"/>
            <a:ext cx="1340911" cy="3170099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r>
              <a:rPr lang="en-GB" sz="20000" dirty="0"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CC0431-AD09-4AD3-A5A0-87531B65C048}"/>
              </a:ext>
            </a:extLst>
          </p:cNvPr>
          <p:cNvSpPr txBox="1"/>
          <p:nvPr/>
        </p:nvSpPr>
        <p:spPr>
          <a:xfrm>
            <a:off x="108884" y="6117465"/>
            <a:ext cx="11547564" cy="535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  <a:spcBef>
                <a:spcPct val="50000"/>
              </a:spcBef>
            </a:pPr>
            <a:r>
              <a:rPr lang="en-GB" altLang="en-US" sz="12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McLean, Adrienne L </a:t>
            </a:r>
            <a:r>
              <a:rPr lang="en-GB" altLang="en-US" sz="1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(2004) </a:t>
            </a:r>
            <a:r>
              <a:rPr lang="en-GB" altLang="en-US" sz="1200" b="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Rita Hayworth: Labor, Identity, and Hollywood Stardom, </a:t>
            </a:r>
            <a:br>
              <a:rPr lang="en-GB" altLang="en-US" sz="1200" b="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2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Jersey: </a:t>
            </a:r>
            <a:r>
              <a:rPr lang="en-GB" sz="1200" b="1" i="0" dirty="0">
                <a:solidFill>
                  <a:srgbClr val="FFC000"/>
                </a:solidFill>
                <a:effectLst/>
                <a:latin typeface="Amazon Ember"/>
              </a:rPr>
              <a:t>‎ </a:t>
            </a:r>
            <a:r>
              <a:rPr lang="en-GB" sz="1200" b="0" i="0" dirty="0">
                <a:solidFill>
                  <a:srgbClr val="FFC000"/>
                </a:solidFill>
                <a:effectLst/>
                <a:latin typeface="Amazon Ember"/>
              </a:rPr>
              <a:t>Rutgers University Press</a:t>
            </a:r>
            <a:endParaRPr lang="en-GB" altLang="en-US" sz="1200" b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22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61" y="-41712"/>
            <a:ext cx="12666431" cy="132632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C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CONSTRUCTING THE </a:t>
            </a:r>
            <a:br>
              <a:rPr lang="en-GB" sz="3600" dirty="0">
                <a:solidFill>
                  <a:srgbClr val="FFC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rgbClr val="FFC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‘AMERICAN LOVE GODDESS’</a:t>
            </a:r>
          </a:p>
        </p:txBody>
      </p:sp>
      <p:pic>
        <p:nvPicPr>
          <p:cNvPr id="3" name="Picture 5" descr="ritahaywo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832" y="173187"/>
            <a:ext cx="4698772" cy="6006594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58590" y="6168820"/>
            <a:ext cx="3267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C000"/>
                </a:solidFill>
              </a:rPr>
              <a:t>Rita Hayworth, circa 1945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ACB556-3400-3295-8F4F-E0B5A80DD55E}"/>
              </a:ext>
            </a:extLst>
          </p:cNvPr>
          <p:cNvGrpSpPr/>
          <p:nvPr/>
        </p:nvGrpSpPr>
        <p:grpSpPr>
          <a:xfrm>
            <a:off x="131728" y="1381028"/>
            <a:ext cx="4734451" cy="5106529"/>
            <a:chOff x="1832780" y="1392750"/>
            <a:chExt cx="5063583" cy="5461528"/>
          </a:xfrm>
        </p:grpSpPr>
        <p:pic>
          <p:nvPicPr>
            <p:cNvPr id="5" name="Picture 13" descr="nayd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55" y="1392750"/>
              <a:ext cx="4968908" cy="5120632"/>
            </a:xfrm>
            <a:prstGeom prst="rect">
              <a:avLst/>
            </a:prstGeom>
            <a:noFill/>
            <a:ln w="952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832780" y="6525105"/>
              <a:ext cx="4761934" cy="329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FFC000"/>
                  </a:solidFill>
                </a:rPr>
                <a:t>Margarita Carmen </a:t>
              </a:r>
              <a:r>
                <a:rPr lang="en-GB" sz="1400" dirty="0" err="1">
                  <a:solidFill>
                    <a:srgbClr val="FFC000"/>
                  </a:solidFill>
                </a:rPr>
                <a:t>Cansino</a:t>
              </a:r>
              <a:r>
                <a:rPr lang="en-GB" sz="1400" dirty="0">
                  <a:solidFill>
                    <a:srgbClr val="FFC000"/>
                  </a:solidFill>
                </a:rPr>
                <a:t>, circa 1935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0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902382-43CF-4E6B-AD92-C4B813F7350B}"/>
              </a:ext>
            </a:extLst>
          </p:cNvPr>
          <p:cNvSpPr txBox="1"/>
          <p:nvPr/>
        </p:nvSpPr>
        <p:spPr>
          <a:xfrm>
            <a:off x="182289" y="162598"/>
            <a:ext cx="12188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4AE06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EVERY HERO NEEDS AN ORIGIN STORY</a:t>
            </a:r>
          </a:p>
        </p:txBody>
      </p:sp>
      <p:pic>
        <p:nvPicPr>
          <p:cNvPr id="18" name="Picture 17" descr="A close up of a newspaper&#10;&#10;Description automatically generated">
            <a:extLst>
              <a:ext uri="{FF2B5EF4-FFF2-40B4-BE49-F238E27FC236}">
                <a16:creationId xmlns:a16="http://schemas.microsoft.com/office/drawing/2014/main" id="{2ACB9A3B-482E-4422-A7AF-289C52FD75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 t="2170" r="3128" b="2170"/>
          <a:stretch/>
        </p:blipFill>
        <p:spPr>
          <a:xfrm>
            <a:off x="309280" y="953026"/>
            <a:ext cx="3452908" cy="53128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Picture 19" descr="A close up of a newspaper&#10;&#10;Description automatically generated">
            <a:extLst>
              <a:ext uri="{FF2B5EF4-FFF2-40B4-BE49-F238E27FC236}">
                <a16:creationId xmlns:a16="http://schemas.microsoft.com/office/drawing/2014/main" id="{BA7E27DB-A0D3-4B66-BFBF-37CC68899D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4" t="2154" r="4662" b="4357"/>
          <a:stretch/>
        </p:blipFill>
        <p:spPr>
          <a:xfrm>
            <a:off x="3837360" y="945984"/>
            <a:ext cx="3321619" cy="53128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2" name="Picture 21" descr="A close up of a newspaper&#10;&#10;Description automatically generated">
            <a:extLst>
              <a:ext uri="{FF2B5EF4-FFF2-40B4-BE49-F238E27FC236}">
                <a16:creationId xmlns:a16="http://schemas.microsoft.com/office/drawing/2014/main" id="{329EE213-BB16-4193-9E3D-B32DC8B473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3" t="3005" r="23003" b="58900"/>
          <a:stretch/>
        </p:blipFill>
        <p:spPr>
          <a:xfrm>
            <a:off x="3847567" y="968645"/>
            <a:ext cx="1917200" cy="220007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C0C8D6F-72FA-4386-89B5-160E7BA0F320}"/>
              </a:ext>
            </a:extLst>
          </p:cNvPr>
          <p:cNvSpPr txBox="1"/>
          <p:nvPr/>
        </p:nvSpPr>
        <p:spPr>
          <a:xfrm>
            <a:off x="182289" y="6348395"/>
            <a:ext cx="10686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(1976) 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‘Stallone’s Drive to Put ‘Rocky’ On Screen Reads Like Hollywood  Movie Script!’. Rocky Pressbook.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United Artists: California.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374E50-76C3-4409-969D-E268B22E4ACA}"/>
              </a:ext>
            </a:extLst>
          </p:cNvPr>
          <p:cNvSpPr txBox="1"/>
          <p:nvPr/>
        </p:nvSpPr>
        <p:spPr>
          <a:xfrm>
            <a:off x="4579257" y="2042556"/>
            <a:ext cx="67664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Stallone was a chronic runaway and troublemaker who forced his parents to place him in a foster home where he could be professionally counselled. </a:t>
            </a:r>
          </a:p>
          <a:p>
            <a:pPr algn="just"/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</a:t>
            </a:r>
            <a:r>
              <a:rPr lang="en-GB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Chartoff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/Irwin Winkler Production company were immediately impressed and offered to buy Stallone’s screenplay. But what Stallone wanted most was a chance to play Rocky. Despite a bank balance of $100, a pregnant wife and a landlord “who wanted to see him on the curb”. He promised he would work for nothing if he could have the part. </a:t>
            </a:r>
          </a:p>
          <a:p>
            <a:pPr algn="just"/>
            <a:endParaRPr lang="en-GB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D18EC0-EBE9-4725-9371-38A56502D652}"/>
              </a:ext>
            </a:extLst>
          </p:cNvPr>
          <p:cNvSpPr/>
          <p:nvPr/>
        </p:nvSpPr>
        <p:spPr>
          <a:xfrm>
            <a:off x="4507604" y="386418"/>
            <a:ext cx="1467068" cy="3170099"/>
          </a:xfrm>
          <a:prstGeom prst="rect">
            <a:avLst/>
          </a:prstGeom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GB" sz="20000" dirty="0"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“</a:t>
            </a:r>
            <a:endParaRPr lang="en-GB" sz="20000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CD615B9-30D1-4053-8E9E-85B5494748BB}"/>
              </a:ext>
            </a:extLst>
          </p:cNvPr>
          <p:cNvSpPr/>
          <p:nvPr/>
        </p:nvSpPr>
        <p:spPr>
          <a:xfrm>
            <a:off x="9950247" y="4172752"/>
            <a:ext cx="1467068" cy="3170099"/>
          </a:xfrm>
          <a:prstGeom prst="rect">
            <a:avLst/>
          </a:prstGeom>
          <a:ln w="3175">
            <a:noFill/>
          </a:ln>
        </p:spPr>
        <p:txBody>
          <a:bodyPr wrap="none">
            <a:spAutoFit/>
          </a:bodyPr>
          <a:lstStyle/>
          <a:p>
            <a:r>
              <a:rPr lang="en-GB" sz="20000" dirty="0"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990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-0.21055 0.2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4" y="10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BB8F78-ACA5-CBB9-7141-E4D61267B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E4F5108-9F0D-31A3-5226-F173F019BF9D}"/>
              </a:ext>
            </a:extLst>
          </p:cNvPr>
          <p:cNvSpPr txBox="1"/>
          <p:nvPr/>
        </p:nvSpPr>
        <p:spPr>
          <a:xfrm>
            <a:off x="103620" y="0"/>
            <a:ext cx="6160661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3600" dirty="0">
                <a:ln w="15875">
                  <a:noFill/>
                </a:ln>
                <a:solidFill>
                  <a:srgbClr val="FFC000"/>
                </a:solidFill>
                <a:latin typeface="Century Gothic" panose="020B0502020202020204" pitchFamily="34" charset="0"/>
              </a:rPr>
              <a:t>ACCENTS, EMBELISHMENTS </a:t>
            </a:r>
          </a:p>
          <a:p>
            <a:r>
              <a:rPr lang="en-GB" sz="3600" dirty="0">
                <a:ln w="15875">
                  <a:noFill/>
                </a:ln>
                <a:solidFill>
                  <a:srgbClr val="FFC000"/>
                </a:solidFill>
                <a:latin typeface="Century Gothic" panose="020B0502020202020204" pitchFamily="34" charset="0"/>
              </a:rPr>
              <a:t>AND ATTRACTIONS</a:t>
            </a:r>
            <a:endParaRPr lang="en-GB" sz="3600" dirty="0">
              <a:ln w="15875">
                <a:noFill/>
              </a:ln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3E783F-4DA7-D2F3-A0F2-36105423E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" t="5754" r="60286" b="13214"/>
          <a:stretch/>
        </p:blipFill>
        <p:spPr>
          <a:xfrm>
            <a:off x="8060039" y="154657"/>
            <a:ext cx="3814461" cy="4531644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B0F188-FDDC-9E21-BCCC-AA8FF6BE2058}"/>
              </a:ext>
            </a:extLst>
          </p:cNvPr>
          <p:cNvSpPr txBox="1"/>
          <p:nvPr/>
        </p:nvSpPr>
        <p:spPr>
          <a:xfrm>
            <a:off x="103618" y="2570827"/>
            <a:ext cx="76306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came up with a tremendous publicity campaign, it was about how this unknown guy named Sylvester Stallone walked into our office with a script and the company was prepared to buy the script, but Stallone said, ‘I’m not going to sell it to you unless I star in the film.’ And we (supposedly) said, ‘No way.’ And he said, ‘Well, you can’t have the script.’ And we said, ‘We will give you $18,000.’ And that was the figure we used. And a deal was made and Stallone could star in this film which he wrote. And he got all of $18,000. Now is this true? It was horseshit! But it worked. It promoted the whole underdog concept and kept on going.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5B52FB-F484-A677-1CF8-A3FA40730DC8}"/>
              </a:ext>
            </a:extLst>
          </p:cNvPr>
          <p:cNvSpPr/>
          <p:nvPr/>
        </p:nvSpPr>
        <p:spPr>
          <a:xfrm>
            <a:off x="0" y="678001"/>
            <a:ext cx="1340911" cy="3785652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GB" sz="24000" dirty="0"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“</a:t>
            </a:r>
            <a:endParaRPr lang="en-GB" sz="24000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0162-E7A7-8E79-8F38-A6F9A909D279}"/>
              </a:ext>
            </a:extLst>
          </p:cNvPr>
          <p:cNvSpPr/>
          <p:nvPr/>
        </p:nvSpPr>
        <p:spPr>
          <a:xfrm>
            <a:off x="6096000" y="4649470"/>
            <a:ext cx="1340911" cy="3785652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r>
              <a:rPr lang="en-GB" sz="24000" dirty="0"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068C1-5BE4-A16F-2D44-92786CCBF561}"/>
              </a:ext>
            </a:extLst>
          </p:cNvPr>
          <p:cNvSpPr txBox="1"/>
          <p:nvPr/>
        </p:nvSpPr>
        <p:spPr>
          <a:xfrm>
            <a:off x="103619" y="6263943"/>
            <a:ext cx="11547564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  <a:spcBef>
                <a:spcPct val="50000"/>
              </a:spcBef>
            </a:pPr>
            <a:r>
              <a:rPr lang="en-GB" altLang="en-US" sz="1400" b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Gabe Sumner, Head of Marketing, United Artists. </a:t>
            </a:r>
          </a:p>
        </p:txBody>
      </p:sp>
      <p:pic>
        <p:nvPicPr>
          <p:cNvPr id="12" name="Picture 11" descr="A person standing in front of a statue&#10;&#10;Description automatically generated">
            <a:extLst>
              <a:ext uri="{FF2B5EF4-FFF2-40B4-BE49-F238E27FC236}">
                <a16:creationId xmlns:a16="http://schemas.microsoft.com/office/drawing/2014/main" id="{076F9431-5427-D8AE-3DB4-55CC40008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039" y="4800500"/>
            <a:ext cx="1427690" cy="1902843"/>
          </a:xfrm>
          <a:prstGeom prst="rect">
            <a:avLst/>
          </a:prstGeom>
          <a:ln w="15875">
            <a:solidFill>
              <a:srgbClr val="FFC000"/>
            </a:solidFill>
          </a:ln>
        </p:spPr>
      </p:pic>
      <p:pic>
        <p:nvPicPr>
          <p:cNvPr id="14" name="Picture 13" descr="A group of people on stairs&#10;&#10;Description automatically generated">
            <a:extLst>
              <a:ext uri="{FF2B5EF4-FFF2-40B4-BE49-F238E27FC236}">
                <a16:creationId xmlns:a16="http://schemas.microsoft.com/office/drawing/2014/main" id="{DA2C00B1-4EB5-7596-D146-F764558C45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120"/>
          <a:stretch/>
        </p:blipFill>
        <p:spPr>
          <a:xfrm>
            <a:off x="9543388" y="4800499"/>
            <a:ext cx="2331112" cy="1902843"/>
          </a:xfrm>
          <a:prstGeom prst="rect">
            <a:avLst/>
          </a:prstGeom>
          <a:ln w="158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4274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B89629-C693-E233-9B9F-994490125D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7FFBC9-C552-0159-6274-6BBA213EBA82}"/>
              </a:ext>
            </a:extLst>
          </p:cNvPr>
          <p:cNvSpPr/>
          <p:nvPr/>
        </p:nvSpPr>
        <p:spPr>
          <a:xfrm>
            <a:off x="216083" y="2520541"/>
            <a:ext cx="5594515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GB" b="0" i="0" dirty="0">
                <a:solidFill>
                  <a:schemeClr val="bg1"/>
                </a:solidFill>
                <a:effectLst/>
                <a:latin typeface="__PT_Serif_b6c7e3"/>
              </a:rPr>
              <a:t>[The] articulations of bodie</a:t>
            </a:r>
            <a:r>
              <a:rPr lang="en-GB" dirty="0">
                <a:solidFill>
                  <a:schemeClr val="bg1"/>
                </a:solidFill>
                <a:latin typeface="__PT_Serif_b6c7e3"/>
              </a:rPr>
              <a:t>s constituted the imaginary of the Reagan agenda and the site of its materialisation </a:t>
            </a:r>
          </a:p>
          <a:p>
            <a:pPr algn="just" fontAlgn="base"/>
            <a:endParaRPr lang="en-GB" sz="1600" b="0" i="0" dirty="0">
              <a:solidFill>
                <a:schemeClr val="bg1"/>
              </a:solidFill>
              <a:effectLst/>
              <a:latin typeface="__PT_Serif_b6c7e3"/>
            </a:endParaRPr>
          </a:p>
          <a:p>
            <a:pPr algn="just" fontAlgn="base"/>
            <a:r>
              <a:rPr lang="en-GB" sz="1600" dirty="0">
                <a:solidFill>
                  <a:srgbClr val="FFC000"/>
                </a:solidFill>
                <a:latin typeface="__PT_Serif_b6c7e3"/>
              </a:rPr>
              <a:t>(Jeffords, 1994, 24)</a:t>
            </a:r>
          </a:p>
          <a:p>
            <a:pPr algn="just" fontAlgn="base"/>
            <a:endParaRPr lang="en-GB" sz="1600" b="0" i="0" dirty="0">
              <a:solidFill>
                <a:schemeClr val="bg1"/>
              </a:solidFill>
              <a:effectLst/>
              <a:latin typeface="__PT_Serif_b6c7e3"/>
            </a:endParaRPr>
          </a:p>
          <a:p>
            <a:pPr algn="just" fontAlgn="base"/>
            <a:endParaRPr lang="en-GB" sz="1600" dirty="0">
              <a:solidFill>
                <a:schemeClr val="bg1"/>
              </a:solidFill>
              <a:latin typeface="__PT_Serif_b6c7e3"/>
            </a:endParaRPr>
          </a:p>
          <a:p>
            <a:pPr algn="just" fontAlgn="base"/>
            <a:r>
              <a:rPr lang="en-GB" sz="1600" b="0" i="0" dirty="0">
                <a:solidFill>
                  <a:schemeClr val="bg1"/>
                </a:solidFill>
                <a:effectLst/>
                <a:latin typeface="__PT_Serif_b6c7e3"/>
              </a:rPr>
              <a:t>The hypermasculinity and hard body of Sylvester Stallone came to represent a national mastery over foreign and domestic enemies.</a:t>
            </a:r>
          </a:p>
          <a:p>
            <a:pPr algn="just" fontAlgn="base"/>
            <a:endParaRPr lang="en-GB" sz="1600" dirty="0">
              <a:solidFill>
                <a:schemeClr val="bg1"/>
              </a:solidFill>
              <a:latin typeface="__PT_Serif_b6c7e3"/>
            </a:endParaRPr>
          </a:p>
          <a:p>
            <a:pPr algn="just" fontAlgn="base"/>
            <a:r>
              <a:rPr lang="en-GB" sz="1400" b="0" i="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(Frank P. Tomasulo, 1995)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0194AC-AFBB-6AF3-5847-B6A4C308D4BC}"/>
              </a:ext>
            </a:extLst>
          </p:cNvPr>
          <p:cNvSpPr/>
          <p:nvPr/>
        </p:nvSpPr>
        <p:spPr>
          <a:xfrm>
            <a:off x="130834" y="872137"/>
            <a:ext cx="1626834" cy="2939266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GB" sz="18500" dirty="0"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“</a:t>
            </a:r>
            <a:endParaRPr lang="en-GB" sz="18500" dirty="0"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4EE26A-DEC4-284C-0B37-4FCC24D984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6084" y="111349"/>
            <a:ext cx="10496550" cy="1179513"/>
          </a:xfrm>
          <a:ln w="15875">
            <a:noFill/>
          </a:ln>
        </p:spPr>
        <p:txBody>
          <a:bodyPr>
            <a:normAutofit fontScale="90000"/>
          </a:bodyPr>
          <a:lstStyle/>
          <a:p>
            <a:r>
              <a:rPr lang="en-GB" dirty="0">
                <a:ln w="3175">
                  <a:noFill/>
                </a:ln>
                <a:solidFill>
                  <a:srgbClr val="FFC000"/>
                </a:solidFill>
                <a:latin typeface="Century Gothic" panose="020B0502020202020204" pitchFamily="34" charset="0"/>
              </a:rPr>
              <a:t>HARD BODIED </a:t>
            </a:r>
            <a:br>
              <a:rPr lang="en-GB" dirty="0">
                <a:ln w="3175">
                  <a:noFill/>
                </a:ln>
                <a:solidFill>
                  <a:srgbClr val="FFC000"/>
                </a:solidFill>
                <a:latin typeface="Century Gothic" panose="020B0502020202020204" pitchFamily="34" charset="0"/>
              </a:rPr>
            </a:br>
            <a:r>
              <a:rPr lang="en-GB" dirty="0">
                <a:ln w="3175">
                  <a:noFill/>
                </a:ln>
                <a:solidFill>
                  <a:srgbClr val="FFC000"/>
                </a:solidFill>
                <a:latin typeface="Century Gothic" panose="020B0502020202020204" pitchFamily="34" charset="0"/>
              </a:rPr>
              <a:t>POLITICS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74F10C-D5BF-A229-A5CB-6EAAF3942828}"/>
              </a:ext>
            </a:extLst>
          </p:cNvPr>
          <p:cNvSpPr/>
          <p:nvPr/>
        </p:nvSpPr>
        <p:spPr>
          <a:xfrm>
            <a:off x="130834" y="6348623"/>
            <a:ext cx="7083351" cy="34406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defRPr/>
            </a:pPr>
            <a:r>
              <a:rPr lang="en-GB" sz="1400" dirty="0">
                <a:solidFill>
                  <a:srgbClr val="FFC000"/>
                </a:solidFill>
              </a:rPr>
              <a:t>Susan Jeffords (1994) </a:t>
            </a:r>
            <a:r>
              <a:rPr lang="en-GB" sz="1400" i="1" dirty="0">
                <a:solidFill>
                  <a:srgbClr val="FFC000"/>
                </a:solidFill>
              </a:rPr>
              <a:t>Hard Bodies: Hollywood Masculinity in the Reagan Era.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7FA514-FAB9-4795-F127-63946D97E4D3}"/>
              </a:ext>
            </a:extLst>
          </p:cNvPr>
          <p:cNvSpPr/>
          <p:nvPr/>
        </p:nvSpPr>
        <p:spPr>
          <a:xfrm>
            <a:off x="4556365" y="4407234"/>
            <a:ext cx="1370888" cy="2939266"/>
          </a:xfrm>
          <a:prstGeom prst="rect">
            <a:avLst/>
          </a:prstGeom>
          <a:ln w="3175">
            <a:noFill/>
          </a:ln>
        </p:spPr>
        <p:txBody>
          <a:bodyPr wrap="none">
            <a:spAutoFit/>
          </a:bodyPr>
          <a:lstStyle/>
          <a:p>
            <a:r>
              <a:rPr lang="en-GB" sz="18500" dirty="0"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E7D7B2-6E2D-5BE6-D03C-E4C5E5FAE3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4886454" y="733361"/>
            <a:ext cx="4676483" cy="6857999"/>
          </a:xfrm>
          <a:prstGeom prst="rect">
            <a:avLst/>
          </a:prstGeom>
        </p:spPr>
      </p:pic>
      <p:pic>
        <p:nvPicPr>
          <p:cNvPr id="8" name="Picture 7" descr="A book cover with a person's face&#10;&#10;Description automatically generated">
            <a:extLst>
              <a:ext uri="{FF2B5EF4-FFF2-40B4-BE49-F238E27FC236}">
                <a16:creationId xmlns:a16="http://schemas.microsoft.com/office/drawing/2014/main" id="{8FFE20E3-816F-77D3-9902-CBA845776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230" y="4196975"/>
            <a:ext cx="1641429" cy="2549676"/>
          </a:xfrm>
          <a:prstGeom prst="rect">
            <a:avLst/>
          </a:prstGeom>
          <a:ln w="15875">
            <a:solidFill>
              <a:srgbClr val="FFC000"/>
            </a:solidFill>
          </a:ln>
        </p:spPr>
      </p:pic>
      <p:pic>
        <p:nvPicPr>
          <p:cNvPr id="10" name="Picture 9" descr="A book cover with a person smiling&#10;&#10;Description automatically generated">
            <a:extLst>
              <a:ext uri="{FF2B5EF4-FFF2-40B4-BE49-F238E27FC236}">
                <a16:creationId xmlns:a16="http://schemas.microsoft.com/office/drawing/2014/main" id="{2B2ED7BB-3D65-7037-5926-E83585683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1209" y="4216734"/>
            <a:ext cx="1674805" cy="2529917"/>
          </a:xfrm>
          <a:prstGeom prst="rect">
            <a:avLst/>
          </a:prstGeom>
          <a:ln w="15875">
            <a:solidFill>
              <a:srgbClr val="FFC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A0B466-6813-E0F4-6493-E9E3A7496B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222219" y="4196974"/>
            <a:ext cx="1641430" cy="2549676"/>
          </a:xfrm>
          <a:prstGeom prst="rect">
            <a:avLst/>
          </a:prstGeom>
          <a:ln w="15875">
            <a:solidFill>
              <a:srgbClr val="FFC000"/>
            </a:solidFill>
          </a:ln>
        </p:spPr>
      </p:pic>
      <p:pic>
        <p:nvPicPr>
          <p:cNvPr id="16" name="Picture 15" descr="A poster of a person holding a rocket&#10;&#10;Description automatically generated">
            <a:extLst>
              <a:ext uri="{FF2B5EF4-FFF2-40B4-BE49-F238E27FC236}">
                <a16:creationId xmlns:a16="http://schemas.microsoft.com/office/drawing/2014/main" id="{AE0AD7A7-59B1-52E2-F093-9C6313FF77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257" y="148155"/>
            <a:ext cx="2590269" cy="3725685"/>
          </a:xfrm>
          <a:prstGeom prst="rect">
            <a:avLst/>
          </a:prstGeom>
          <a:ln w="15875">
            <a:solidFill>
              <a:srgbClr val="FFC000"/>
            </a:solidFill>
          </a:ln>
        </p:spPr>
      </p:pic>
      <p:pic>
        <p:nvPicPr>
          <p:cNvPr id="18" name="Picture 17" descr="A movie poster for a movie&#10;&#10;Description automatically generated">
            <a:extLst>
              <a:ext uri="{FF2B5EF4-FFF2-40B4-BE49-F238E27FC236}">
                <a16:creationId xmlns:a16="http://schemas.microsoft.com/office/drawing/2014/main" id="{9CA5B757-0CFE-6674-7858-612B68F6B7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6185" y="148155"/>
            <a:ext cx="2590269" cy="3738113"/>
          </a:xfrm>
          <a:prstGeom prst="rect">
            <a:avLst/>
          </a:prstGeom>
          <a:ln w="158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064027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02C88-4652-1298-075D-BFDF8A606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931D5B-0DCB-EA7F-5FA2-A6255CB4FE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F9B35D-D15C-078A-17AC-A61673933A03}"/>
              </a:ext>
            </a:extLst>
          </p:cNvPr>
          <p:cNvSpPr/>
          <p:nvPr/>
        </p:nvSpPr>
        <p:spPr>
          <a:xfrm>
            <a:off x="216083" y="2330041"/>
            <a:ext cx="617738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GB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unless we assume that all audiences were right-wing revisionists, the pleasures of Rambo are mainly to be derived from factors other than its politics … for all its contemporary political resonance, Rambo is nothing more or less than a traditional adventure film.</a:t>
            </a: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B649FD-B5DD-E209-B51E-AE821280DCE8}"/>
              </a:ext>
            </a:extLst>
          </p:cNvPr>
          <p:cNvSpPr/>
          <p:nvPr/>
        </p:nvSpPr>
        <p:spPr>
          <a:xfrm>
            <a:off x="130834" y="681637"/>
            <a:ext cx="1626834" cy="2939266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GB" sz="18500" dirty="0"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“</a:t>
            </a:r>
            <a:endParaRPr lang="en-GB" sz="18500" dirty="0">
              <a:solidFill>
                <a:srgbClr val="FFC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596FE2-A069-4226-BDE6-EB116F3D28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6084" y="111349"/>
            <a:ext cx="10496550" cy="1179513"/>
          </a:xfrm>
          <a:ln w="15875">
            <a:noFill/>
          </a:ln>
        </p:spPr>
        <p:txBody>
          <a:bodyPr>
            <a:normAutofit/>
          </a:bodyPr>
          <a:lstStyle/>
          <a:p>
            <a:r>
              <a:rPr lang="en-GB" dirty="0">
                <a:ln w="3175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WRESTLING WITH GENRE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1B462F-ED4E-6D3A-AF75-593001F854F7}"/>
              </a:ext>
            </a:extLst>
          </p:cNvPr>
          <p:cNvSpPr/>
          <p:nvPr/>
        </p:nvSpPr>
        <p:spPr>
          <a:xfrm>
            <a:off x="216083" y="6474525"/>
            <a:ext cx="7083351" cy="2721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defRPr/>
            </a:pPr>
            <a:r>
              <a:rPr lang="en-GB" sz="1000" dirty="0">
                <a:solidFill>
                  <a:srgbClr val="FFC000"/>
                </a:solidFill>
              </a:rPr>
              <a:t>James Chapman (2008) </a:t>
            </a:r>
            <a:r>
              <a:rPr lang="en-GB" sz="1000" i="1" dirty="0">
                <a:solidFill>
                  <a:srgbClr val="FFC000"/>
                </a:solidFill>
              </a:rPr>
              <a:t>War and Film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86ECA6-E65E-AA93-CCF8-40F5AE34D76E}"/>
              </a:ext>
            </a:extLst>
          </p:cNvPr>
          <p:cNvSpPr/>
          <p:nvPr/>
        </p:nvSpPr>
        <p:spPr>
          <a:xfrm>
            <a:off x="5022582" y="3243765"/>
            <a:ext cx="1370888" cy="2939266"/>
          </a:xfrm>
          <a:prstGeom prst="rect">
            <a:avLst/>
          </a:prstGeom>
          <a:ln w="3175">
            <a:noFill/>
          </a:ln>
        </p:spPr>
        <p:txBody>
          <a:bodyPr wrap="none">
            <a:spAutoFit/>
          </a:bodyPr>
          <a:lstStyle/>
          <a:p>
            <a:r>
              <a:rPr lang="en-GB" sz="18500" dirty="0"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B687FD-D282-7BC6-A8DA-ED2DDE2D9E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4886454" y="733361"/>
            <a:ext cx="4676483" cy="6857999"/>
          </a:xfrm>
          <a:prstGeom prst="rect">
            <a:avLst/>
          </a:prstGeom>
        </p:spPr>
      </p:pic>
      <p:pic>
        <p:nvPicPr>
          <p:cNvPr id="18" name="Picture 17" descr="A movie poster for a movie&#10;&#10;Description automatically generated">
            <a:extLst>
              <a:ext uri="{FF2B5EF4-FFF2-40B4-BE49-F238E27FC236}">
                <a16:creationId xmlns:a16="http://schemas.microsoft.com/office/drawing/2014/main" id="{DA56EF6A-D767-83A5-A7C3-4446A1404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738" y="111350"/>
            <a:ext cx="2715428" cy="3918734"/>
          </a:xfrm>
          <a:prstGeom prst="rect">
            <a:avLst/>
          </a:prstGeom>
          <a:ln w="15875">
            <a:solidFill>
              <a:srgbClr val="FFC000"/>
            </a:solidFill>
          </a:ln>
        </p:spPr>
      </p:pic>
      <p:pic>
        <p:nvPicPr>
          <p:cNvPr id="6" name="Picture 5" descr="Boxing gloves with a flag and a hammer and sickle&#10;&#10;Description automatically generated">
            <a:extLst>
              <a:ext uri="{FF2B5EF4-FFF2-40B4-BE49-F238E27FC236}">
                <a16:creationId xmlns:a16="http://schemas.microsoft.com/office/drawing/2014/main" id="{907398A0-289E-B83F-90F6-30CE26543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899" y="4212357"/>
            <a:ext cx="5519130" cy="2534294"/>
          </a:xfrm>
          <a:prstGeom prst="rect">
            <a:avLst/>
          </a:prstGeom>
          <a:ln w="15875">
            <a:solidFill>
              <a:srgbClr val="FFC000"/>
            </a:solidFill>
          </a:ln>
        </p:spPr>
      </p:pic>
      <p:pic>
        <p:nvPicPr>
          <p:cNvPr id="11" name="Picture 10" descr="A person standing in front of a poster&#10;&#10;Description automatically generated">
            <a:extLst>
              <a:ext uri="{FF2B5EF4-FFF2-40B4-BE49-F238E27FC236}">
                <a16:creationId xmlns:a16="http://schemas.microsoft.com/office/drawing/2014/main" id="{F37C82D3-EF40-BE4B-77AE-A458AE16D2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970" t="257" r="39018" b="-257"/>
          <a:stretch/>
        </p:blipFill>
        <p:spPr>
          <a:xfrm>
            <a:off x="6565899" y="111348"/>
            <a:ext cx="2649005" cy="3860822"/>
          </a:xfrm>
          <a:prstGeom prst="rect">
            <a:avLst/>
          </a:prstGeom>
          <a:ln w="158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003489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BB8F78-ACA5-CBB9-7141-E4D61267B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ou Need a Montage (480p_30fps_H264-128kbit_AAC).mp4">
            <a:hlinkClick r:id="" action="ppaction://media"/>
            <a:extLst>
              <a:ext uri="{FF2B5EF4-FFF2-40B4-BE49-F238E27FC236}">
                <a16:creationId xmlns:a16="http://schemas.microsoft.com/office/drawing/2014/main" id="{49624501-2335-AA56-244C-5F55B104DF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9527" y="-1"/>
            <a:ext cx="9144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67BAFD-EBE3-AD4A-E84E-0A779DAC303F}"/>
              </a:ext>
            </a:extLst>
          </p:cNvPr>
          <p:cNvSpPr txBox="1"/>
          <p:nvPr/>
        </p:nvSpPr>
        <p:spPr>
          <a:xfrm>
            <a:off x="224684" y="87958"/>
            <a:ext cx="6301725" cy="5693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3100" dirty="0">
                <a:ln w="15875">
                  <a:noFill/>
                </a:ln>
                <a:solidFill>
                  <a:srgbClr val="FFC000"/>
                </a:solidFill>
                <a:latin typeface="Century Gothic" panose="020B0502020202020204" pitchFamily="34" charset="0"/>
              </a:rPr>
              <a:t>EVEN ROCKY HAD A MONTAGE </a:t>
            </a:r>
            <a:endParaRPr lang="en-GB" sz="3100" dirty="0">
              <a:ln w="15875">
                <a:noFill/>
              </a:ln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62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5115</TotalTime>
  <Words>753</Words>
  <Application>Microsoft Macintosh PowerPoint</Application>
  <PresentationFormat>Widescreen</PresentationFormat>
  <Paragraphs>80</Paragraphs>
  <Slides>11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__PT_Serif_b6c7e3</vt:lpstr>
      <vt:lpstr>Amazon Ember</vt:lpstr>
      <vt:lpstr>Aptos</vt:lpstr>
      <vt:lpstr>Aptos Display</vt:lpstr>
      <vt:lpstr>Arial</vt:lpstr>
      <vt:lpstr>Arial Black</vt:lpstr>
      <vt:lpstr>Century Gothic</vt:lpstr>
      <vt:lpstr>Tahoma</vt:lpstr>
      <vt:lpstr>Times New Roman</vt:lpstr>
      <vt:lpstr>var(--type-font-family-sans-serif, "Roboto")</vt:lpstr>
      <vt:lpstr>Office Theme</vt:lpstr>
      <vt:lpstr>PowerPoint Presentation</vt:lpstr>
      <vt:lpstr>PowerPoint Presentation</vt:lpstr>
      <vt:lpstr>PowerPoint Presentation</vt:lpstr>
      <vt:lpstr>CONSTRUCTING THE  ‘AMERICAN LOVE GODDESS’</vt:lpstr>
      <vt:lpstr>PowerPoint Presentation</vt:lpstr>
      <vt:lpstr>PowerPoint Presentation</vt:lpstr>
      <vt:lpstr>HARD BODIED  POLITICS </vt:lpstr>
      <vt:lpstr>WRESTLING WITH GENRE</vt:lpstr>
      <vt:lpstr>PowerPoint Presentation</vt:lpstr>
      <vt:lpstr>CONFLICTING  IDEOLOGIES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 Mckenna</dc:creator>
  <cp:lastModifiedBy>Mark Mckenna</cp:lastModifiedBy>
  <cp:revision>8</cp:revision>
  <dcterms:created xsi:type="dcterms:W3CDTF">2024-11-29T10:08:59Z</dcterms:created>
  <dcterms:modified xsi:type="dcterms:W3CDTF">2024-12-10T20:19:49Z</dcterms:modified>
</cp:coreProperties>
</file>