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1"/>
  </p:notesMasterIdLst>
  <p:sldIdLst>
    <p:sldId id="258" r:id="rId2"/>
    <p:sldId id="272" r:id="rId3"/>
    <p:sldId id="288" r:id="rId4"/>
    <p:sldId id="280" r:id="rId5"/>
    <p:sldId id="285" r:id="rId6"/>
    <p:sldId id="286" r:id="rId7"/>
    <p:sldId id="287" r:id="rId8"/>
    <p:sldId id="284" r:id="rId9"/>
    <p:sldId id="289"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FC7"/>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713"/>
    <p:restoredTop sz="96164"/>
  </p:normalViewPr>
  <p:slideViewPr>
    <p:cSldViewPr snapToGrid="0">
      <p:cViewPr>
        <p:scale>
          <a:sx n="94" d="100"/>
          <a:sy n="94" d="100"/>
        </p:scale>
        <p:origin x="-920"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19176-3958-8F4B-ABBE-72EB8F0E5D4B}"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12979-BE7F-7640-B3DA-5CCC49A7AEAB}" type="slidenum">
              <a:rPr lang="en-GB" smtClean="0"/>
              <a:t>‹#›</a:t>
            </a:fld>
            <a:endParaRPr lang="en-GB"/>
          </a:p>
        </p:txBody>
      </p:sp>
    </p:spTree>
    <p:extLst>
      <p:ext uri="{BB962C8B-B14F-4D97-AF65-F5344CB8AC3E}">
        <p14:creationId xmlns:p14="http://schemas.microsoft.com/office/powerpoint/2010/main" val="4094654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7512979-BE7F-7640-B3DA-5CCC49A7AEAB}" type="slidenum">
              <a:rPr lang="en-GB" smtClean="0"/>
              <a:t>1</a:t>
            </a:fld>
            <a:endParaRPr lang="en-GB"/>
          </a:p>
        </p:txBody>
      </p:sp>
    </p:spTree>
    <p:extLst>
      <p:ext uri="{BB962C8B-B14F-4D97-AF65-F5344CB8AC3E}">
        <p14:creationId xmlns:p14="http://schemas.microsoft.com/office/powerpoint/2010/main" val="224851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512979-BE7F-7640-B3DA-5CCC49A7AEAB}" type="slidenum">
              <a:rPr lang="en-GB" smtClean="0"/>
              <a:t>2</a:t>
            </a:fld>
            <a:endParaRPr lang="en-GB"/>
          </a:p>
        </p:txBody>
      </p:sp>
    </p:spTree>
    <p:extLst>
      <p:ext uri="{BB962C8B-B14F-4D97-AF65-F5344CB8AC3E}">
        <p14:creationId xmlns:p14="http://schemas.microsoft.com/office/powerpoint/2010/main" val="56332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85B70-E76D-A892-74AD-F6D89F324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8674F-BC8F-D843-C2C4-A1F29C79C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8A3E8-E2F8-1AE3-E220-48AB784389ED}"/>
              </a:ext>
            </a:extLst>
          </p:cNvPr>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36121A68-51BC-6242-B8C6-47A05921824C}"/>
              </a:ext>
            </a:extLst>
          </p:cNvPr>
          <p:cNvSpPr>
            <a:spLocks noGrp="1"/>
          </p:cNvSpPr>
          <p:nvPr>
            <p:ph type="sldNum" sz="quarter" idx="5"/>
          </p:nvPr>
        </p:nvSpPr>
        <p:spPr/>
        <p:txBody>
          <a:bodyPr/>
          <a:lstStyle/>
          <a:p>
            <a:fld id="{07512979-BE7F-7640-B3DA-5CCC49A7AEAB}" type="slidenum">
              <a:rPr lang="en-GB" smtClean="0"/>
              <a:t>3</a:t>
            </a:fld>
            <a:endParaRPr lang="en-GB"/>
          </a:p>
        </p:txBody>
      </p:sp>
    </p:spTree>
    <p:extLst>
      <p:ext uri="{BB962C8B-B14F-4D97-AF65-F5344CB8AC3E}">
        <p14:creationId xmlns:p14="http://schemas.microsoft.com/office/powerpoint/2010/main" val="375741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B9FF-4C0E-CA80-4D28-8605D269F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C7D4D-9119-B35F-371B-2646EA4E1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54847-C104-FED7-6432-68137A2DC55F}"/>
              </a:ext>
            </a:extLst>
          </p:cNvPr>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D13D725-44B7-A623-53D7-6231FB6CF99C}"/>
              </a:ext>
            </a:extLst>
          </p:cNvPr>
          <p:cNvSpPr>
            <a:spLocks noGrp="1"/>
          </p:cNvSpPr>
          <p:nvPr>
            <p:ph type="sldNum" sz="quarter" idx="5"/>
          </p:nvPr>
        </p:nvSpPr>
        <p:spPr/>
        <p:txBody>
          <a:bodyPr/>
          <a:lstStyle/>
          <a:p>
            <a:fld id="{07512979-BE7F-7640-B3DA-5CCC49A7AEAB}" type="slidenum">
              <a:rPr lang="en-GB" smtClean="0"/>
              <a:t>4</a:t>
            </a:fld>
            <a:endParaRPr lang="en-GB"/>
          </a:p>
        </p:txBody>
      </p:sp>
    </p:spTree>
    <p:extLst>
      <p:ext uri="{BB962C8B-B14F-4D97-AF65-F5344CB8AC3E}">
        <p14:creationId xmlns:p14="http://schemas.microsoft.com/office/powerpoint/2010/main" val="209626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C3E37-D22A-406D-7BF4-E06167DE4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54D05-F9F6-1D5F-1AA6-11CDC335F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0AD5F-82E2-D481-54ED-34DAE91DBA00}"/>
              </a:ext>
            </a:extLst>
          </p:cNvPr>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7C175F5-58CE-AEEB-24AE-37FE68EC2A0A}"/>
              </a:ext>
            </a:extLst>
          </p:cNvPr>
          <p:cNvSpPr>
            <a:spLocks noGrp="1"/>
          </p:cNvSpPr>
          <p:nvPr>
            <p:ph type="sldNum" sz="quarter" idx="5"/>
          </p:nvPr>
        </p:nvSpPr>
        <p:spPr/>
        <p:txBody>
          <a:bodyPr/>
          <a:lstStyle/>
          <a:p>
            <a:fld id="{07512979-BE7F-7640-B3DA-5CCC49A7AEAB}" type="slidenum">
              <a:rPr lang="en-GB" smtClean="0"/>
              <a:t>5</a:t>
            </a:fld>
            <a:endParaRPr lang="en-GB"/>
          </a:p>
        </p:txBody>
      </p:sp>
    </p:spTree>
    <p:extLst>
      <p:ext uri="{BB962C8B-B14F-4D97-AF65-F5344CB8AC3E}">
        <p14:creationId xmlns:p14="http://schemas.microsoft.com/office/powerpoint/2010/main" val="1329578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24CA7-27F8-0DA5-A948-101BB34F5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8FA02-1BB4-183E-1002-7DD92A2FFB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AECC90-98C3-3619-836A-8B7BE8F8D331}"/>
              </a:ext>
            </a:extLst>
          </p:cNvPr>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5756A744-CA03-128D-CF8E-9CB40ADA9997}"/>
              </a:ext>
            </a:extLst>
          </p:cNvPr>
          <p:cNvSpPr>
            <a:spLocks noGrp="1"/>
          </p:cNvSpPr>
          <p:nvPr>
            <p:ph type="sldNum" sz="quarter" idx="5"/>
          </p:nvPr>
        </p:nvSpPr>
        <p:spPr/>
        <p:txBody>
          <a:bodyPr/>
          <a:lstStyle/>
          <a:p>
            <a:fld id="{07512979-BE7F-7640-B3DA-5CCC49A7AEAB}" type="slidenum">
              <a:rPr lang="en-GB" smtClean="0"/>
              <a:t>6</a:t>
            </a:fld>
            <a:endParaRPr lang="en-GB"/>
          </a:p>
        </p:txBody>
      </p:sp>
    </p:spTree>
    <p:extLst>
      <p:ext uri="{BB962C8B-B14F-4D97-AF65-F5344CB8AC3E}">
        <p14:creationId xmlns:p14="http://schemas.microsoft.com/office/powerpoint/2010/main" val="12310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0029-EC30-7853-8C3A-275507E78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2A56F-85A6-BB95-66C4-F06C9FC15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A90C8-4C3E-244E-CBA3-27618287651E}"/>
              </a:ext>
            </a:extLst>
          </p:cNvPr>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79DFDD91-5E8C-ECE0-3EDA-2F4682C447BF}"/>
              </a:ext>
            </a:extLst>
          </p:cNvPr>
          <p:cNvSpPr>
            <a:spLocks noGrp="1"/>
          </p:cNvSpPr>
          <p:nvPr>
            <p:ph type="sldNum" sz="quarter" idx="5"/>
          </p:nvPr>
        </p:nvSpPr>
        <p:spPr/>
        <p:txBody>
          <a:bodyPr/>
          <a:lstStyle/>
          <a:p>
            <a:fld id="{07512979-BE7F-7640-B3DA-5CCC49A7AEAB}" type="slidenum">
              <a:rPr lang="en-GB" smtClean="0"/>
              <a:t>7</a:t>
            </a:fld>
            <a:endParaRPr lang="en-GB"/>
          </a:p>
        </p:txBody>
      </p:sp>
    </p:spTree>
    <p:extLst>
      <p:ext uri="{BB962C8B-B14F-4D97-AF65-F5344CB8AC3E}">
        <p14:creationId xmlns:p14="http://schemas.microsoft.com/office/powerpoint/2010/main" val="300674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B6C9F-825C-E7C1-D466-199F30AFD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A81C0-B2FD-5861-9873-73F8BF201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AD1E3-2EE1-008D-D372-B5C8A418ED2F}"/>
              </a:ext>
            </a:extLst>
          </p:cNvPr>
          <p:cNvSpPr>
            <a:spLocks noGrp="1"/>
          </p:cNvSpPr>
          <p:nvPr>
            <p:ph type="body" idx="1"/>
          </p:nvPr>
        </p:nvSpPr>
        <p:spPr/>
        <p:txBody>
          <a:bodyPr/>
          <a:lstStyle/>
          <a:p>
            <a:pPr fontAlgn="base"/>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09CDBA6-5048-6055-B42A-D3492AFB6FFC}"/>
              </a:ext>
            </a:extLst>
          </p:cNvPr>
          <p:cNvSpPr>
            <a:spLocks noGrp="1"/>
          </p:cNvSpPr>
          <p:nvPr>
            <p:ph type="sldNum" sz="quarter" idx="5"/>
          </p:nvPr>
        </p:nvSpPr>
        <p:spPr/>
        <p:txBody>
          <a:bodyPr/>
          <a:lstStyle/>
          <a:p>
            <a:fld id="{07512979-BE7F-7640-B3DA-5CCC49A7AEAB}" type="slidenum">
              <a:rPr lang="en-GB" smtClean="0"/>
              <a:t>8</a:t>
            </a:fld>
            <a:endParaRPr lang="en-GB"/>
          </a:p>
        </p:txBody>
      </p:sp>
    </p:spTree>
    <p:extLst>
      <p:ext uri="{BB962C8B-B14F-4D97-AF65-F5344CB8AC3E}">
        <p14:creationId xmlns:p14="http://schemas.microsoft.com/office/powerpoint/2010/main" val="422540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098E7-8413-361C-2695-1C58E3A9B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96374-758C-8D9F-C6CA-2BDEA1C48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52354-AAB6-61A3-5F78-AACE5820CA68}"/>
              </a:ext>
            </a:extLst>
          </p:cNvPr>
          <p:cNvSpPr>
            <a:spLocks noGrp="1"/>
          </p:cNvSpPr>
          <p:nvPr>
            <p:ph type="body" idx="1"/>
          </p:nvPr>
        </p:nvSpPr>
        <p:spPr/>
        <p:txBody>
          <a:bodyPr/>
          <a:lstStyle/>
          <a:p>
            <a:pPr fontAlgn="base"/>
            <a:r>
              <a:rPr lang="en-GB" sz="1800" dirty="0">
                <a:effectLst/>
                <a:latin typeface="Times New Roman" panose="02020603050405020304" pitchFamily="18" charset="0"/>
                <a:ea typeface="Times New Roman" panose="02020603050405020304" pitchFamily="18" charset="0"/>
              </a:rPr>
              <a:t>	</a:t>
            </a:r>
          </a:p>
        </p:txBody>
      </p:sp>
      <p:sp>
        <p:nvSpPr>
          <p:cNvPr id="4" name="Slide Number Placeholder 3">
            <a:extLst>
              <a:ext uri="{FF2B5EF4-FFF2-40B4-BE49-F238E27FC236}">
                <a16:creationId xmlns:a16="http://schemas.microsoft.com/office/drawing/2014/main" id="{69BC6BD7-E4C8-50A5-4AB3-6D580FE7AD5E}"/>
              </a:ext>
            </a:extLst>
          </p:cNvPr>
          <p:cNvSpPr>
            <a:spLocks noGrp="1"/>
          </p:cNvSpPr>
          <p:nvPr>
            <p:ph type="sldNum" sz="quarter" idx="5"/>
          </p:nvPr>
        </p:nvSpPr>
        <p:spPr/>
        <p:txBody>
          <a:bodyPr/>
          <a:lstStyle/>
          <a:p>
            <a:fld id="{07512979-BE7F-7640-B3DA-5CCC49A7AEAB}" type="slidenum">
              <a:rPr lang="en-GB" smtClean="0"/>
              <a:t>9</a:t>
            </a:fld>
            <a:endParaRPr lang="en-GB"/>
          </a:p>
        </p:txBody>
      </p:sp>
    </p:spTree>
    <p:extLst>
      <p:ext uri="{BB962C8B-B14F-4D97-AF65-F5344CB8AC3E}">
        <p14:creationId xmlns:p14="http://schemas.microsoft.com/office/powerpoint/2010/main" val="244893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266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0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8900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588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6357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856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8480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8182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4596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1203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22781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619598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0DF45B5-A844-D7C2-9340-6817A71C9339}"/>
              </a:ext>
            </a:extLst>
          </p:cNvPr>
          <p:cNvPicPr>
            <a:picLocks noChangeAspect="1"/>
          </p:cNvPicPr>
          <p:nvPr/>
        </p:nvPicPr>
        <p:blipFill>
          <a:blip r:embed="rId3"/>
          <a:srcRect/>
          <a:stretch/>
        </p:blipFill>
        <p:spPr>
          <a:xfrm>
            <a:off x="-19131" y="-100577"/>
            <a:ext cx="12230261" cy="7059153"/>
          </a:xfrm>
          <a:prstGeom prst="rect">
            <a:avLst/>
          </a:prstGeom>
        </p:spPr>
      </p:pic>
      <p:sp>
        <p:nvSpPr>
          <p:cNvPr id="13" name="Rectangle 12">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9B9E4EC-594E-CE45-7042-F85169E609E8}"/>
              </a:ext>
            </a:extLst>
          </p:cNvPr>
          <p:cNvSpPr>
            <a:spLocks noGrp="1"/>
          </p:cNvSpPr>
          <p:nvPr>
            <p:ph type="ctrTitle"/>
          </p:nvPr>
        </p:nvSpPr>
        <p:spPr>
          <a:xfrm>
            <a:off x="7714214" y="2536272"/>
            <a:ext cx="4353132" cy="2010646"/>
          </a:xfrm>
        </p:spPr>
        <p:txBody>
          <a:bodyPr anchor="b">
            <a:normAutofit fontScale="90000"/>
          </a:bodyPr>
          <a:lstStyle/>
          <a:p>
            <a:r>
              <a:rPr lang="en-GB" sz="4400" b="0" dirty="0">
                <a:solidFill>
                  <a:srgbClr val="FFC000"/>
                </a:solidFill>
                <a:latin typeface="Century Gothic" panose="020B0502020202020204" pitchFamily="34" charset="0"/>
              </a:rPr>
              <a:t>BA/LEVERHULME </a:t>
            </a:r>
            <a:r>
              <a:rPr lang="en-GB" sz="4200" b="0" dirty="0">
                <a:solidFill>
                  <a:srgbClr val="FFC000"/>
                </a:solidFill>
                <a:latin typeface="Century Gothic" panose="020B0502020202020204" pitchFamily="34" charset="0"/>
              </a:rPr>
              <a:t>SMALL RESEARCH </a:t>
            </a:r>
            <a:r>
              <a:rPr lang="en-GB" sz="3200" b="0" dirty="0">
                <a:solidFill>
                  <a:srgbClr val="FFC000"/>
                </a:solidFill>
                <a:latin typeface="Century Gothic" panose="020B0502020202020204" pitchFamily="34" charset="0"/>
              </a:rPr>
              <a:t>GRANTS </a:t>
            </a:r>
            <a:r>
              <a:rPr lang="en-GB" sz="3600" b="0" dirty="0">
                <a:solidFill>
                  <a:srgbClr val="FFC000"/>
                </a:solidFill>
                <a:latin typeface="Century Gothic" panose="020B0502020202020204" pitchFamily="34" charset="0"/>
              </a:rPr>
              <a:t>SRG 2023-24</a:t>
            </a:r>
            <a:endParaRPr lang="en-GB" sz="4700" b="0" dirty="0">
              <a:solidFill>
                <a:srgbClr val="FFC000"/>
              </a:solidFill>
              <a:latin typeface="Century Gothic" panose="020B0502020202020204" pitchFamily="34" charset="0"/>
            </a:endParaRPr>
          </a:p>
        </p:txBody>
      </p:sp>
      <p:sp>
        <p:nvSpPr>
          <p:cNvPr id="3" name="Subtitle 2">
            <a:extLst>
              <a:ext uri="{FF2B5EF4-FFF2-40B4-BE49-F238E27FC236}">
                <a16:creationId xmlns:a16="http://schemas.microsoft.com/office/drawing/2014/main" id="{EFB4155D-9572-44AB-3663-B98ADCF15432}"/>
              </a:ext>
            </a:extLst>
          </p:cNvPr>
          <p:cNvSpPr>
            <a:spLocks noGrp="1"/>
          </p:cNvSpPr>
          <p:nvPr>
            <p:ph type="subTitle" idx="1"/>
          </p:nvPr>
        </p:nvSpPr>
        <p:spPr>
          <a:xfrm>
            <a:off x="7757463" y="4689058"/>
            <a:ext cx="4266635" cy="1207008"/>
          </a:xfrm>
        </p:spPr>
        <p:txBody>
          <a:bodyPr anchor="t">
            <a:normAutofit/>
          </a:bodyPr>
          <a:lstStyle/>
          <a:p>
            <a:r>
              <a:rPr lang="en-GB" sz="2000" dirty="0">
                <a:latin typeface="Century Gothic" panose="020B0502020202020204" pitchFamily="34" charset="0"/>
              </a:rPr>
              <a:t>UNDERSTANDING  STAR  BRAND </a:t>
            </a:r>
            <a:r>
              <a:rPr lang="en-GB" sz="1750" dirty="0">
                <a:latin typeface="Century Gothic" panose="020B0502020202020204" pitchFamily="34" charset="0"/>
              </a:rPr>
              <a:t>NARRATIVES IN THE POST STUDIO ERA</a:t>
            </a:r>
          </a:p>
        </p:txBody>
      </p:sp>
      <p:pic>
        <p:nvPicPr>
          <p:cNvPr id="5" name="Picture 4">
            <a:extLst>
              <a:ext uri="{FF2B5EF4-FFF2-40B4-BE49-F238E27FC236}">
                <a16:creationId xmlns:a16="http://schemas.microsoft.com/office/drawing/2014/main" id="{577A40CA-29EC-63B7-A077-6849FA08E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sp>
        <p:nvSpPr>
          <p:cNvPr id="17" name="Rectangle 16">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701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B89629-C693-E233-9B9F-994490125DEF}"/>
              </a:ext>
            </a:extLst>
          </p:cNvPr>
          <p:cNvSpPr/>
          <p:nvPr/>
        </p:nvSpPr>
        <p:spPr>
          <a:xfrm>
            <a:off x="0" y="0"/>
            <a:ext cx="12315824"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5739C3BD-3DBB-9B8A-602E-D457657097FA}"/>
              </a:ext>
            </a:extLst>
          </p:cNvPr>
          <p:cNvSpPr txBox="1">
            <a:spLocks/>
          </p:cNvSpPr>
          <p:nvPr/>
        </p:nvSpPr>
        <p:spPr>
          <a:xfrm>
            <a:off x="221764" y="230139"/>
            <a:ext cx="6608431"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2800" b="0" dirty="0">
                <a:ln w="3175">
                  <a:noFill/>
                </a:ln>
                <a:solidFill>
                  <a:srgbClr val="FFC000"/>
                </a:solidFill>
                <a:latin typeface="Century Gothic" panose="020B0502020202020204" pitchFamily="34" charset="0"/>
              </a:rPr>
              <a:t>STALLONE:</a:t>
            </a:r>
            <a:br>
              <a:rPr lang="en-GB" sz="2800" b="0" dirty="0">
                <a:ln w="3175">
                  <a:noFill/>
                </a:ln>
                <a:solidFill>
                  <a:srgbClr val="FFC000"/>
                </a:solidFill>
                <a:latin typeface="Century Gothic" panose="020B0502020202020204" pitchFamily="34" charset="0"/>
              </a:rPr>
            </a:br>
            <a:r>
              <a:rPr lang="en-GB" sz="2800" b="0" dirty="0">
                <a:ln w="3175">
                  <a:noFill/>
                </a:ln>
                <a:solidFill>
                  <a:srgbClr val="FFC000"/>
                </a:solidFill>
                <a:latin typeface="Century Gothic" panose="020B0502020202020204" pitchFamily="34" charset="0"/>
              </a:rPr>
              <a:t>IDENTITY, LABOUR AND PERFORMANCE</a:t>
            </a:r>
          </a:p>
        </p:txBody>
      </p:sp>
      <p:sp>
        <p:nvSpPr>
          <p:cNvPr id="27" name="Rectangle 26">
            <a:extLst>
              <a:ext uri="{FF2B5EF4-FFF2-40B4-BE49-F238E27FC236}">
                <a16:creationId xmlns:a16="http://schemas.microsoft.com/office/drawing/2014/main" id="{BF4025DD-39F0-8292-32EC-3840EA528ACC}"/>
              </a:ext>
            </a:extLst>
          </p:cNvPr>
          <p:cNvSpPr/>
          <p:nvPr/>
        </p:nvSpPr>
        <p:spPr>
          <a:xfrm>
            <a:off x="277453" y="1309251"/>
            <a:ext cx="6275289" cy="4490781"/>
          </a:xfrm>
          <a:prstGeom prst="rect">
            <a:avLst/>
          </a:prstGeom>
          <a:noFill/>
        </p:spPr>
        <p:txBody>
          <a:bodyPr wrap="square">
            <a:spAutoFit/>
          </a:bodyPr>
          <a:lstStyle/>
          <a:p>
            <a:pPr marL="342900" lvl="0" indent="-342900" algn="just">
              <a:lnSpc>
                <a:spcPct val="115000"/>
              </a:lnSpc>
              <a:spcAft>
                <a:spcPts val="1000"/>
              </a:spcAft>
              <a:buFont typeface="+mj-lt"/>
              <a:buAutoNum type="arabicPeriod"/>
            </a:pPr>
            <a:r>
              <a:rPr lang="en-GB" sz="1600" u="sng"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Action Hero: Surveying Stallone Studies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Underdog: The Role of Adversity in Stallone’s Brand Narrative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Actor: Monologues and Silences in the Performance of Sylvester Stallone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Movie Star: Cultural Distinction and Historic Attitudes to Franchised Entertainment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Difficult Auteur: Writer, Director and Producer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Republican: The Politics of Performing Rambo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Thinker: Renegotiating the Image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Geriaction Star: The Economic Value of Redundancy </a:t>
            </a:r>
          </a:p>
          <a:p>
            <a:pPr marL="342900" lvl="0" indent="-342900" algn="just">
              <a:lnSpc>
                <a:spcPct val="115000"/>
              </a:lnSpc>
              <a:spcAft>
                <a:spcPts val="1000"/>
              </a:spcAft>
              <a:buFont typeface="+mj-lt"/>
              <a:buAutoNum type="arabicPeriod"/>
            </a:pPr>
            <a:r>
              <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Media Celebrity: Labour, Legacy and Meaning </a:t>
            </a:r>
          </a:p>
        </p:txBody>
      </p:sp>
      <p:pic>
        <p:nvPicPr>
          <p:cNvPr id="2" name="Picture 1">
            <a:extLst>
              <a:ext uri="{FF2B5EF4-FFF2-40B4-BE49-F238E27FC236}">
                <a16:creationId xmlns:a16="http://schemas.microsoft.com/office/drawing/2014/main" id="{B9B2A02F-A762-131C-5EAD-808E0E01CFD7}"/>
              </a:ext>
            </a:extLst>
          </p:cNvPr>
          <p:cNvPicPr>
            <a:picLocks noChangeAspect="1"/>
          </p:cNvPicPr>
          <p:nvPr/>
        </p:nvPicPr>
        <p:blipFill>
          <a:blip r:embed="rId3"/>
          <a:srcRect l="1876" t="1222" b="203"/>
          <a:stretch/>
        </p:blipFill>
        <p:spPr>
          <a:xfrm>
            <a:off x="7080583" y="136478"/>
            <a:ext cx="5125065" cy="6573385"/>
          </a:xfrm>
          <a:prstGeom prst="rect">
            <a:avLst/>
          </a:prstGeom>
          <a:ln w="15875">
            <a:solidFill>
              <a:srgbClr val="FFC000"/>
            </a:solidFill>
          </a:ln>
        </p:spPr>
      </p:pic>
      <p:sp>
        <p:nvSpPr>
          <p:cNvPr id="4" name="Title 1">
            <a:extLst>
              <a:ext uri="{FF2B5EF4-FFF2-40B4-BE49-F238E27FC236}">
                <a16:creationId xmlns:a16="http://schemas.microsoft.com/office/drawing/2014/main" id="{95319DA3-3D33-6A73-CFF2-82D41FDC8C54}"/>
              </a:ext>
            </a:extLst>
          </p:cNvPr>
          <p:cNvSpPr txBox="1">
            <a:spLocks/>
          </p:cNvSpPr>
          <p:nvPr/>
        </p:nvSpPr>
        <p:spPr>
          <a:xfrm>
            <a:off x="122830" y="6030684"/>
            <a:ext cx="7146929"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1000" b="0" dirty="0">
                <a:ln w="3175">
                  <a:noFill/>
                </a:ln>
                <a:solidFill>
                  <a:srgbClr val="FFC000"/>
                </a:solidFill>
              </a:rPr>
              <a:t>McKenna, Mark (Forthcoming) </a:t>
            </a:r>
            <a:r>
              <a:rPr lang="en-GB" sz="1000" b="0" i="1" dirty="0">
                <a:ln w="3175">
                  <a:noFill/>
                </a:ln>
                <a:solidFill>
                  <a:srgbClr val="FFC000"/>
                </a:solidFill>
              </a:rPr>
              <a:t>Stallone: Identity, Labour and Performance, </a:t>
            </a:r>
            <a:r>
              <a:rPr lang="en-GB" sz="1000" b="0" dirty="0">
                <a:ln w="3175">
                  <a:noFill/>
                </a:ln>
                <a:solidFill>
                  <a:srgbClr val="FFC000"/>
                </a:solidFill>
              </a:rPr>
              <a:t>Edinburgh: Edinburgh University Press. </a:t>
            </a:r>
          </a:p>
        </p:txBody>
      </p:sp>
    </p:spTree>
    <p:extLst>
      <p:ext uri="{BB962C8B-B14F-4D97-AF65-F5344CB8AC3E}">
        <p14:creationId xmlns:p14="http://schemas.microsoft.com/office/powerpoint/2010/main" val="306402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7">
                                            <p:txEl>
                                              <p:pRg st="1" end="1"/>
                                            </p:txEl>
                                          </p:spTgt>
                                        </p:tgtEl>
                                        <p:attrNameLst>
                                          <p:attrName>style.color</p:attrName>
                                        </p:attrNameLst>
                                      </p:cBhvr>
                                      <p:to>
                                        <a:srgbClr val="FFC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DBAD6-6A3F-E3A7-EECE-E02FEF3090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C413C69-105A-4239-EB75-7FACD8BDD86F}"/>
              </a:ext>
            </a:extLst>
          </p:cNvPr>
          <p:cNvSpPr/>
          <p:nvPr/>
        </p:nvSpPr>
        <p:spPr>
          <a:xfrm>
            <a:off x="0" y="0"/>
            <a:ext cx="12315824"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014C961F-E129-5061-C9A2-0C6DFD019136}"/>
              </a:ext>
            </a:extLst>
          </p:cNvPr>
          <p:cNvSpPr txBox="1">
            <a:spLocks/>
          </p:cNvSpPr>
          <p:nvPr/>
        </p:nvSpPr>
        <p:spPr>
          <a:xfrm>
            <a:off x="216175" y="829812"/>
            <a:ext cx="6608431"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1800" dirty="0">
                <a:ln w="3175">
                  <a:solidFill>
                    <a:schemeClr val="tx1"/>
                  </a:solidFill>
                </a:ln>
                <a:solidFill>
                  <a:schemeClr val="bg1"/>
                </a:solidFill>
                <a:latin typeface="Century Gothic" panose="020B0502020202020204" pitchFamily="34" charset="0"/>
              </a:rPr>
              <a:t>ABSTRACT</a:t>
            </a:r>
          </a:p>
        </p:txBody>
      </p:sp>
      <p:sp>
        <p:nvSpPr>
          <p:cNvPr id="27" name="Rectangle 26">
            <a:extLst>
              <a:ext uri="{FF2B5EF4-FFF2-40B4-BE49-F238E27FC236}">
                <a16:creationId xmlns:a16="http://schemas.microsoft.com/office/drawing/2014/main" id="{A16C972C-DA1F-CDAE-77C2-A478E81847C1}"/>
              </a:ext>
            </a:extLst>
          </p:cNvPr>
          <p:cNvSpPr/>
          <p:nvPr/>
        </p:nvSpPr>
        <p:spPr>
          <a:xfrm>
            <a:off x="216175" y="1734012"/>
            <a:ext cx="6275289" cy="4770537"/>
          </a:xfrm>
          <a:prstGeom prst="rect">
            <a:avLst/>
          </a:prstGeom>
          <a:noFill/>
        </p:spPr>
        <p:txBody>
          <a:bodyPr wrap="square">
            <a:spAutoFit/>
          </a:bodyPr>
          <a:lstStyle/>
          <a:p>
            <a:r>
              <a:rPr lang="en-GB" sz="16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The proposed research will interrogate the role of historical brand narratives constructed around film stars, considering the effect that those narratives have on the popular perception of particular stars, and the agency of the star in that process. </a:t>
            </a:r>
          </a:p>
          <a:p>
            <a:endParaRPr lang="en-GB" sz="1600" kern="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r>
              <a:rPr lang="en-GB" sz="16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Using Sylvester Stallone as a case study, the project will challenge the widespread belief that film stars achieved autonomy with the decline of the Hollywood studio system from the 1960s onwards, through an exploration of the fabricated narrative of disadvantage and determination that was imposed on Stallone by United Artists in the promotion of Rocky in 1976. This narrative rewrote Stallone’s life of relative privilege, recasting him as a working-class hero, and has since become the cornerstone of his biography.</a:t>
            </a:r>
          </a:p>
          <a:p>
            <a:endParaRPr lang="en-GB" sz="1600" kern="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a:p>
            <a:r>
              <a:rPr lang="en-GB" sz="16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Through a combination of ethnographic and archival research, this project will consider the continued value of narratives like this in the contemporary marketplace.</a:t>
            </a:r>
            <a:endPar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BED9427-1FEB-1B54-10B7-AE0FDFB138D2}"/>
              </a:ext>
            </a:extLst>
          </p:cNvPr>
          <p:cNvPicPr>
            <a:picLocks noChangeAspect="1"/>
          </p:cNvPicPr>
          <p:nvPr/>
        </p:nvPicPr>
        <p:blipFill>
          <a:blip r:embed="rId3"/>
          <a:srcRect l="20889" t="8398" r="32639" b="9855"/>
          <a:stretch/>
        </p:blipFill>
        <p:spPr>
          <a:xfrm>
            <a:off x="6707638" y="122830"/>
            <a:ext cx="5484362" cy="6619165"/>
          </a:xfrm>
          <a:prstGeom prst="rect">
            <a:avLst/>
          </a:prstGeom>
          <a:ln w="15875">
            <a:solidFill>
              <a:srgbClr val="FFC000"/>
            </a:solidFill>
          </a:ln>
        </p:spPr>
      </p:pic>
      <p:sp>
        <p:nvSpPr>
          <p:cNvPr id="4" name="Subtitle 2">
            <a:extLst>
              <a:ext uri="{FF2B5EF4-FFF2-40B4-BE49-F238E27FC236}">
                <a16:creationId xmlns:a16="http://schemas.microsoft.com/office/drawing/2014/main" id="{47CEAB66-FE3F-EE6A-8D6F-3E1E6DD84CEE}"/>
              </a:ext>
            </a:extLst>
          </p:cNvPr>
          <p:cNvSpPr txBox="1">
            <a:spLocks/>
          </p:cNvSpPr>
          <p:nvPr/>
        </p:nvSpPr>
        <p:spPr>
          <a:xfrm>
            <a:off x="216175" y="194024"/>
            <a:ext cx="6441860" cy="1207008"/>
          </a:xfrm>
          <a:prstGeom prst="rect">
            <a:avLst/>
          </a:prstGeom>
        </p:spPr>
        <p:txBody>
          <a:bodyPr anchor="t">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solidFill>
                  <a:srgbClr val="FFC000"/>
                </a:solidFill>
                <a:latin typeface="Century Gothic" panose="020B0502020202020204" pitchFamily="34" charset="0"/>
              </a:rPr>
              <a:t>UNDERSTANDING  STAR  BRAND NARRATIVES IN THE POST STUDIO ERA</a:t>
            </a:r>
          </a:p>
        </p:txBody>
      </p:sp>
    </p:spTree>
    <p:extLst>
      <p:ext uri="{BB962C8B-B14F-4D97-AF65-F5344CB8AC3E}">
        <p14:creationId xmlns:p14="http://schemas.microsoft.com/office/powerpoint/2010/main" val="93331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AEFCB-AECF-A313-42E7-3FD5F5364AF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67E0296-0C7E-BCF5-6E9E-4A836B84E522}"/>
              </a:ext>
            </a:extLst>
          </p:cNvPr>
          <p:cNvSpPr/>
          <p:nvPr/>
        </p:nvSpPr>
        <p:spPr>
          <a:xfrm>
            <a:off x="0" y="0"/>
            <a:ext cx="12315824"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D1E1EDE8-C47D-7B53-E7F5-F8F5E57D11CC}"/>
              </a:ext>
            </a:extLst>
          </p:cNvPr>
          <p:cNvSpPr txBox="1">
            <a:spLocks/>
          </p:cNvSpPr>
          <p:nvPr/>
        </p:nvSpPr>
        <p:spPr>
          <a:xfrm>
            <a:off x="221763" y="0"/>
            <a:ext cx="6608431"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2800" b="0" dirty="0">
                <a:ln w="3175">
                  <a:noFill/>
                </a:ln>
                <a:solidFill>
                  <a:srgbClr val="FFC000"/>
                </a:solidFill>
                <a:latin typeface="Century Gothic" panose="020B0502020202020204" pitchFamily="34" charset="0"/>
              </a:rPr>
              <a:t>FEASIBILITY OF THE METHODOLOGY</a:t>
            </a:r>
          </a:p>
        </p:txBody>
      </p:sp>
      <p:sp>
        <p:nvSpPr>
          <p:cNvPr id="2" name="Rectangle 1">
            <a:extLst>
              <a:ext uri="{FF2B5EF4-FFF2-40B4-BE49-F238E27FC236}">
                <a16:creationId xmlns:a16="http://schemas.microsoft.com/office/drawing/2014/main" id="{44C716F7-3BB1-42D3-41C4-153F70AB4153}"/>
              </a:ext>
            </a:extLst>
          </p:cNvPr>
          <p:cNvSpPr/>
          <p:nvPr/>
        </p:nvSpPr>
        <p:spPr>
          <a:xfrm>
            <a:off x="221763" y="904200"/>
            <a:ext cx="6113724" cy="4493538"/>
          </a:xfrm>
          <a:prstGeom prst="rect">
            <a:avLst/>
          </a:prstGeom>
          <a:noFill/>
        </p:spPr>
        <p:txBody>
          <a:bodyPr wrap="square">
            <a:spAutoFit/>
          </a:bodyPr>
          <a:lstStyle/>
          <a:p>
            <a:pPr algn="just"/>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project's primary aim is to investigate the nature of film stardom in the post - studio era and to challenge the  prevailing notion that stars achieved creative autonomy with the decline of the studio system. While it’s secondary aim is to map the value of star brand narratives for audiences and how audiences the make connections between time, body, and space (Rocky, Stallone, and  Philadelphia) based on those narratives and insert themselves into them. </a:t>
            </a:r>
          </a:p>
          <a:p>
            <a:pPr algn="just"/>
            <a:endPar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p>
            <a:pPr algn="just"/>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To do that the project seeks to answer a series of questions based upon Richard Dyer’s thesis, that the stardom is both a phenomenon of production and a phenomenon of consumption.</a:t>
            </a:r>
          </a:p>
          <a:p>
            <a:pPr algn="just"/>
            <a:endParaRPr lang="en-GB" sz="1600" kern="100" dirty="0">
              <a:solidFill>
                <a:schemeClr val="bg1"/>
              </a:solidFill>
              <a:effectLst/>
              <a:latin typeface="Neue Haas Grotesk Text Pro" panose="020B0504020202020204" pitchFamily="34" charset="77"/>
              <a:ea typeface="Aptos" panose="020B0004020202020204" pitchFamily="34" charset="0"/>
              <a:cs typeface="Times New Roman" panose="02020603050405020304" pitchFamily="18" charset="0"/>
            </a:endParaRPr>
          </a:p>
        </p:txBody>
      </p:sp>
      <p:pic>
        <p:nvPicPr>
          <p:cNvPr id="5" name="Picture 4" descr="A book cover of a person sitting in a chair&#10;&#10;Description automatically generated">
            <a:extLst>
              <a:ext uri="{FF2B5EF4-FFF2-40B4-BE49-F238E27FC236}">
                <a16:creationId xmlns:a16="http://schemas.microsoft.com/office/drawing/2014/main" id="{C38A29D1-137C-090E-D8C7-830B1602A979}"/>
              </a:ext>
            </a:extLst>
          </p:cNvPr>
          <p:cNvPicPr>
            <a:picLocks noChangeAspect="1"/>
          </p:cNvPicPr>
          <p:nvPr/>
        </p:nvPicPr>
        <p:blipFill>
          <a:blip r:embed="rId3"/>
          <a:stretch>
            <a:fillRect/>
          </a:stretch>
        </p:blipFill>
        <p:spPr>
          <a:xfrm>
            <a:off x="7453347" y="188821"/>
            <a:ext cx="4738653" cy="6456673"/>
          </a:xfrm>
          <a:prstGeom prst="rect">
            <a:avLst/>
          </a:prstGeom>
          <a:ln w="15875">
            <a:solidFill>
              <a:srgbClr val="FFC000"/>
            </a:solidFill>
          </a:ln>
        </p:spPr>
      </p:pic>
    </p:spTree>
    <p:extLst>
      <p:ext uri="{BB962C8B-B14F-4D97-AF65-F5344CB8AC3E}">
        <p14:creationId xmlns:p14="http://schemas.microsoft.com/office/powerpoint/2010/main" val="379049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65FDC-B017-C211-53CE-3030B99C8A8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3BEFFA9-D35E-E780-2CB0-BEC316B91958}"/>
              </a:ext>
            </a:extLst>
          </p:cNvPr>
          <p:cNvSpPr/>
          <p:nvPr/>
        </p:nvSpPr>
        <p:spPr>
          <a:xfrm>
            <a:off x="0" y="0"/>
            <a:ext cx="12425006"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7670183D-C0AC-0ED6-F95D-2F99BC9E0696}"/>
              </a:ext>
            </a:extLst>
          </p:cNvPr>
          <p:cNvSpPr txBox="1">
            <a:spLocks/>
          </p:cNvSpPr>
          <p:nvPr/>
        </p:nvSpPr>
        <p:spPr>
          <a:xfrm>
            <a:off x="195522" y="0"/>
            <a:ext cx="6608431"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2800" dirty="0">
                <a:ln w="3175">
                  <a:solidFill>
                    <a:schemeClr val="tx1"/>
                  </a:solidFill>
                </a:ln>
                <a:solidFill>
                  <a:srgbClr val="FFC000"/>
                </a:solidFill>
                <a:latin typeface="Century Gothic" panose="020B0502020202020204" pitchFamily="34" charset="0"/>
              </a:rPr>
              <a:t>FEASIBILITY OF THE METHODOLOGY</a:t>
            </a:r>
          </a:p>
          <a:p>
            <a:r>
              <a:rPr lang="en-GB" sz="1200" b="0" dirty="0">
                <a:solidFill>
                  <a:schemeClr val="bg1"/>
                </a:solidFill>
                <a:latin typeface="Century Gothic" panose="020B0502020202020204" pitchFamily="34" charset="0"/>
              </a:rPr>
              <a:t>STARS AS A PHENOMENON OF PRODUCTION</a:t>
            </a:r>
            <a:endParaRPr lang="en-GB" sz="2800" b="0" dirty="0">
              <a:ln w="3175">
                <a:solidFill>
                  <a:schemeClr val="tx1"/>
                </a:solidFill>
              </a:ln>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AEE7BD36-87B8-7DF1-7675-BEF1D590A561}"/>
              </a:ext>
            </a:extLst>
          </p:cNvPr>
          <p:cNvSpPr/>
          <p:nvPr/>
        </p:nvSpPr>
        <p:spPr>
          <a:xfrm>
            <a:off x="221764" y="1257321"/>
            <a:ext cx="6307373" cy="4247317"/>
          </a:xfrm>
          <a:prstGeom prst="rect">
            <a:avLst/>
          </a:prstGeom>
          <a:noFill/>
        </p:spPr>
        <p:txBody>
          <a:bodyPr wrap="square">
            <a:spAutoFit/>
          </a:bodyPr>
          <a:lstStyle/>
          <a:p>
            <a:r>
              <a:rPr lang="en-GB" sz="1800" b="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RQ1. </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a:t>
            </a:r>
            <a:r>
              <a:rPr lang="en-GB" sz="1800"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Organisations &amp; Institutions</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 </a:t>
            </a:r>
          </a:p>
          <a:p>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What role did United Artists play in developing the biography and did this contradict any earlier biographical details, and if so, how was this negotiated and resolved ? </a:t>
            </a:r>
          </a:p>
          <a:p>
            <a:endParaRPr lang="en-GB" kern="10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r>
              <a:rPr lang="en-GB" sz="1800" b="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RQ2. </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a:t>
            </a:r>
            <a:r>
              <a:rPr lang="en-GB" sz="1800"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Products &amp; Discourse</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 </a:t>
            </a:r>
          </a:p>
          <a:p>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How did the narrative develop and grow over time and are there  any moments when the narrative takes on a greater significance or resonance, if so,  why? </a:t>
            </a:r>
          </a:p>
          <a:p>
            <a:endParaRPr lang="en-GB" kern="10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r>
              <a:rPr lang="en-GB" sz="1800" b="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RQ3. </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a:t>
            </a:r>
            <a:r>
              <a:rPr lang="en-GB" sz="1800"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Marketing and Branding</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 </a:t>
            </a:r>
          </a:p>
          <a:p>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How and when did these ideas consolidate into a brand and how has that defined Stallone’s subsequent persona?</a:t>
            </a:r>
            <a:endPar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p:txBody>
      </p:sp>
      <p:pic>
        <p:nvPicPr>
          <p:cNvPr id="7" name="Picture 6" descr="A sign on a building&#10;&#10;AI-generated content may be incorrect.">
            <a:extLst>
              <a:ext uri="{FF2B5EF4-FFF2-40B4-BE49-F238E27FC236}">
                <a16:creationId xmlns:a16="http://schemas.microsoft.com/office/drawing/2014/main" id="{A28AEC31-8355-0FB9-413D-B0867AA9C89E}"/>
              </a:ext>
            </a:extLst>
          </p:cNvPr>
          <p:cNvPicPr>
            <a:picLocks noChangeAspect="1"/>
          </p:cNvPicPr>
          <p:nvPr/>
        </p:nvPicPr>
        <p:blipFill>
          <a:blip r:embed="rId3"/>
          <a:stretch>
            <a:fillRect/>
          </a:stretch>
        </p:blipFill>
        <p:spPr>
          <a:xfrm>
            <a:off x="6782006" y="149713"/>
            <a:ext cx="5409993" cy="1542608"/>
          </a:xfrm>
          <a:prstGeom prst="rect">
            <a:avLst/>
          </a:prstGeom>
          <a:ln w="15875">
            <a:solidFill>
              <a:srgbClr val="FFC000"/>
            </a:solidFill>
          </a:ln>
        </p:spPr>
      </p:pic>
      <p:pic>
        <p:nvPicPr>
          <p:cNvPr id="9" name="Picture 8" descr="A library with a table and chairs&#10;&#10;AI-generated content may be incorrect.">
            <a:extLst>
              <a:ext uri="{FF2B5EF4-FFF2-40B4-BE49-F238E27FC236}">
                <a16:creationId xmlns:a16="http://schemas.microsoft.com/office/drawing/2014/main" id="{BF9EB406-6F8B-A079-2134-3A5C31BB3442}"/>
              </a:ext>
            </a:extLst>
          </p:cNvPr>
          <p:cNvPicPr>
            <a:picLocks noChangeAspect="1"/>
          </p:cNvPicPr>
          <p:nvPr/>
        </p:nvPicPr>
        <p:blipFill>
          <a:blip r:embed="rId4"/>
          <a:stretch>
            <a:fillRect/>
          </a:stretch>
        </p:blipFill>
        <p:spPr>
          <a:xfrm>
            <a:off x="6782006" y="1799141"/>
            <a:ext cx="5417362" cy="3359712"/>
          </a:xfrm>
          <a:prstGeom prst="rect">
            <a:avLst/>
          </a:prstGeom>
          <a:ln w="15875">
            <a:solidFill>
              <a:srgbClr val="FFC000"/>
            </a:solidFill>
          </a:ln>
        </p:spPr>
      </p:pic>
      <p:pic>
        <p:nvPicPr>
          <p:cNvPr id="11" name="Picture 10" descr="A map of a city&#10;&#10;AI-generated content may be incorrect.">
            <a:extLst>
              <a:ext uri="{FF2B5EF4-FFF2-40B4-BE49-F238E27FC236}">
                <a16:creationId xmlns:a16="http://schemas.microsoft.com/office/drawing/2014/main" id="{4294BA65-B9B0-371C-5DE5-BCB192D11165}"/>
              </a:ext>
            </a:extLst>
          </p:cNvPr>
          <p:cNvPicPr>
            <a:picLocks noChangeAspect="1"/>
          </p:cNvPicPr>
          <p:nvPr/>
        </p:nvPicPr>
        <p:blipFill>
          <a:blip r:embed="rId5"/>
          <a:srcRect t="16472" b="37933"/>
          <a:stretch/>
        </p:blipFill>
        <p:spPr>
          <a:xfrm>
            <a:off x="6782005" y="5265673"/>
            <a:ext cx="5417362" cy="1435378"/>
          </a:xfrm>
          <a:prstGeom prst="rect">
            <a:avLst/>
          </a:prstGeom>
          <a:ln w="15875">
            <a:solidFill>
              <a:srgbClr val="FFC000"/>
            </a:solidFill>
          </a:ln>
        </p:spPr>
      </p:pic>
    </p:spTree>
    <p:extLst>
      <p:ext uri="{BB962C8B-B14F-4D97-AF65-F5344CB8AC3E}">
        <p14:creationId xmlns:p14="http://schemas.microsoft.com/office/powerpoint/2010/main" val="2212996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BB6C7-3B36-12C7-FAA8-DB6BDD4AD64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D570D81-E497-CC7F-BBB7-B4CB1F8F2065}"/>
              </a:ext>
            </a:extLst>
          </p:cNvPr>
          <p:cNvSpPr/>
          <p:nvPr/>
        </p:nvSpPr>
        <p:spPr>
          <a:xfrm>
            <a:off x="0" y="0"/>
            <a:ext cx="12315824"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itle 1">
            <a:extLst>
              <a:ext uri="{FF2B5EF4-FFF2-40B4-BE49-F238E27FC236}">
                <a16:creationId xmlns:a16="http://schemas.microsoft.com/office/drawing/2014/main" id="{91FC3894-7396-AA14-CFA4-22BE09BEAB5E}"/>
              </a:ext>
            </a:extLst>
          </p:cNvPr>
          <p:cNvSpPr txBox="1">
            <a:spLocks/>
          </p:cNvSpPr>
          <p:nvPr/>
        </p:nvSpPr>
        <p:spPr>
          <a:xfrm>
            <a:off x="221764" y="230139"/>
            <a:ext cx="6608431"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2800" b="0" dirty="0">
                <a:ln w="3175">
                  <a:noFill/>
                </a:ln>
                <a:solidFill>
                  <a:srgbClr val="FFC000"/>
                </a:solidFill>
                <a:latin typeface="Century Gothic" panose="020B0502020202020204" pitchFamily="34" charset="0"/>
              </a:rPr>
              <a:t>FEASIBILITY OF THE METHODOLOGY</a:t>
            </a:r>
          </a:p>
          <a:p>
            <a:r>
              <a:rPr lang="en-GB" sz="1200" b="0" dirty="0">
                <a:solidFill>
                  <a:schemeClr val="bg1"/>
                </a:solidFill>
                <a:latin typeface="Century Gothic" panose="020B0502020202020204" pitchFamily="34" charset="0"/>
              </a:rPr>
              <a:t>STARS AS A PHENOMENON OF CONSUMPTION </a:t>
            </a:r>
            <a:endParaRPr lang="en-GB" sz="4100" b="0" dirty="0">
              <a:ln w="3175">
                <a:noFill/>
              </a:ln>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E2D63B48-D5F8-9901-B003-8C68E86EE836}"/>
              </a:ext>
            </a:extLst>
          </p:cNvPr>
          <p:cNvSpPr/>
          <p:nvPr/>
        </p:nvSpPr>
        <p:spPr>
          <a:xfrm>
            <a:off x="221764" y="1257321"/>
            <a:ext cx="6307373" cy="5109091"/>
          </a:xfrm>
          <a:prstGeom prst="rect">
            <a:avLst/>
          </a:prstGeom>
          <a:noFill/>
        </p:spPr>
        <p:txBody>
          <a:bodyPr wrap="square">
            <a:spAutoFit/>
          </a:bodyPr>
          <a:lstStyle/>
          <a:p>
            <a:r>
              <a:rPr lang="en-GB" sz="1800" b="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RQ4. </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a:t>
            </a:r>
            <a:r>
              <a:rPr lang="en-GB" sz="1800"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History &amp; Memory</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 </a:t>
            </a:r>
          </a:p>
          <a:p>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What are audiences responding to when they make the pilgrimage to the Philadelphia Museum of Art and how much is about the character Rocky Balboa and how much is about the actor Sylvester Stallone? </a:t>
            </a:r>
          </a:p>
          <a:p>
            <a:endParaRPr lang="en-GB" kern="10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r>
              <a:rPr lang="en-GB" sz="1800" b="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RQ5. </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a:t>
            </a:r>
            <a:r>
              <a:rPr lang="en-GB" sz="1800" i="1"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Commerce &amp; Economics</a:t>
            </a:r>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 </a:t>
            </a:r>
          </a:p>
          <a:p>
            <a:r>
              <a:rPr lang="en-GB" sz="18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The shop that now sits at the foot of the museum is the result of a sustained effort by Stallone to capitalise on the legacy and association of Rocky. How do the shop and the city contribute to </a:t>
            </a:r>
            <a:r>
              <a:rPr lang="en-GB" sz="1600" dirty="0">
                <a:solidFill>
                  <a:schemeClr val="bg1"/>
                </a:solidFill>
                <a:latin typeface="Century Gothic" panose="020B0502020202020204" pitchFamily="34" charset="0"/>
              </a:rPr>
              <a:t>his brand narrative and reinforce the popular perception of Stallone as a motivational figure?</a:t>
            </a:r>
          </a:p>
          <a:p>
            <a:endPar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a:p>
            <a:r>
              <a:rPr lang="en-GB" sz="1600" b="1" dirty="0">
                <a:solidFill>
                  <a:schemeClr val="bg1"/>
                </a:solidFill>
                <a:latin typeface="Century Gothic" panose="020B0502020202020204" pitchFamily="34" charset="0"/>
              </a:rPr>
              <a:t>RQ6. </a:t>
            </a:r>
            <a:r>
              <a:rPr lang="en-GB" sz="1600" dirty="0">
                <a:solidFill>
                  <a:schemeClr val="bg1"/>
                </a:solidFill>
                <a:latin typeface="Century Gothic" panose="020B0502020202020204" pitchFamily="34" charset="0"/>
              </a:rPr>
              <a:t>[</a:t>
            </a:r>
            <a:r>
              <a:rPr lang="en-GB" sz="1600" i="1" dirty="0">
                <a:solidFill>
                  <a:schemeClr val="bg1"/>
                </a:solidFill>
                <a:latin typeface="Century Gothic" panose="020B0502020202020204" pitchFamily="34" charset="0"/>
              </a:rPr>
              <a:t>Authenticity and Integrity</a:t>
            </a:r>
            <a:r>
              <a:rPr lang="en-GB" sz="1600" dirty="0">
                <a:solidFill>
                  <a:schemeClr val="bg1"/>
                </a:solidFill>
                <a:latin typeface="Century Gothic" panose="020B0502020202020204" pitchFamily="34" charset="0"/>
              </a:rPr>
              <a:t>] </a:t>
            </a:r>
          </a:p>
          <a:p>
            <a:r>
              <a:rPr lang="en-GB" sz="1600" dirty="0">
                <a:solidFill>
                  <a:schemeClr val="bg1"/>
                </a:solidFill>
                <a:latin typeface="Century Gothic" panose="020B0502020202020204" pitchFamily="34" charset="0"/>
              </a:rPr>
              <a:t>How much awareness is there among the fan community that the origin story of Stallone is a construction developed by the studios and has that affected the coherence of the star image ?</a:t>
            </a:r>
            <a:endParaRPr lang="en-GB" sz="1600" kern="10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endParaRPr>
          </a:p>
        </p:txBody>
      </p:sp>
      <p:pic>
        <p:nvPicPr>
          <p:cNvPr id="7" name="Picture 6" descr="A person standing in front of a statue&#10;&#10;AI-generated content may be incorrect.">
            <a:extLst>
              <a:ext uri="{FF2B5EF4-FFF2-40B4-BE49-F238E27FC236}">
                <a16:creationId xmlns:a16="http://schemas.microsoft.com/office/drawing/2014/main" id="{CF975152-44DB-5F70-504F-559A38076E16}"/>
              </a:ext>
            </a:extLst>
          </p:cNvPr>
          <p:cNvPicPr>
            <a:picLocks noChangeAspect="1"/>
          </p:cNvPicPr>
          <p:nvPr/>
        </p:nvPicPr>
        <p:blipFill>
          <a:blip r:embed="rId3"/>
          <a:srcRect b="8882"/>
          <a:stretch/>
        </p:blipFill>
        <p:spPr>
          <a:xfrm>
            <a:off x="6617146" y="161899"/>
            <a:ext cx="2620455" cy="3182357"/>
          </a:xfrm>
          <a:prstGeom prst="rect">
            <a:avLst/>
          </a:prstGeom>
          <a:ln w="15875">
            <a:solidFill>
              <a:srgbClr val="FFC000"/>
            </a:solidFill>
          </a:ln>
        </p:spPr>
      </p:pic>
      <p:pic>
        <p:nvPicPr>
          <p:cNvPr id="9" name="Picture 8" descr="A group of people on stairs&#10;&#10;AI-generated content may be incorrect.">
            <a:extLst>
              <a:ext uri="{FF2B5EF4-FFF2-40B4-BE49-F238E27FC236}">
                <a16:creationId xmlns:a16="http://schemas.microsoft.com/office/drawing/2014/main" id="{A5E39E55-65DF-38D6-9A53-390733F1CA01}"/>
              </a:ext>
            </a:extLst>
          </p:cNvPr>
          <p:cNvPicPr>
            <a:picLocks noChangeAspect="1"/>
          </p:cNvPicPr>
          <p:nvPr/>
        </p:nvPicPr>
        <p:blipFill>
          <a:blip r:embed="rId4"/>
          <a:stretch>
            <a:fillRect/>
          </a:stretch>
        </p:blipFill>
        <p:spPr>
          <a:xfrm>
            <a:off x="9346351" y="4607632"/>
            <a:ext cx="2843020" cy="2132265"/>
          </a:xfrm>
          <a:prstGeom prst="rect">
            <a:avLst/>
          </a:prstGeom>
          <a:ln w="15875">
            <a:solidFill>
              <a:srgbClr val="FFC000"/>
            </a:solidFill>
          </a:ln>
        </p:spPr>
      </p:pic>
      <p:pic>
        <p:nvPicPr>
          <p:cNvPr id="11" name="Picture 10" descr="A person in an orange shirt with his arms raised in the air&#10;&#10;AI-generated content may be incorrect.">
            <a:extLst>
              <a:ext uri="{FF2B5EF4-FFF2-40B4-BE49-F238E27FC236}">
                <a16:creationId xmlns:a16="http://schemas.microsoft.com/office/drawing/2014/main" id="{D174EFF7-D4D9-67D4-06F5-FDA13C1244F2}"/>
              </a:ext>
            </a:extLst>
          </p:cNvPr>
          <p:cNvPicPr>
            <a:picLocks noChangeAspect="1"/>
          </p:cNvPicPr>
          <p:nvPr/>
        </p:nvPicPr>
        <p:blipFill>
          <a:blip r:embed="rId5"/>
          <a:stretch>
            <a:fillRect/>
          </a:stretch>
        </p:blipFill>
        <p:spPr>
          <a:xfrm>
            <a:off x="9335602" y="2379831"/>
            <a:ext cx="2843020" cy="2132265"/>
          </a:xfrm>
          <a:prstGeom prst="rect">
            <a:avLst/>
          </a:prstGeom>
          <a:ln w="15875">
            <a:solidFill>
              <a:srgbClr val="FFC000"/>
            </a:solidFill>
          </a:ln>
        </p:spPr>
      </p:pic>
      <p:pic>
        <p:nvPicPr>
          <p:cNvPr id="13" name="Picture 12" descr="A person squatting on a stone surface&#10;&#10;AI-generated content may be incorrect.">
            <a:extLst>
              <a:ext uri="{FF2B5EF4-FFF2-40B4-BE49-F238E27FC236}">
                <a16:creationId xmlns:a16="http://schemas.microsoft.com/office/drawing/2014/main" id="{D4BBD26D-8285-BF7F-8B80-1FDEE6149901}"/>
              </a:ext>
            </a:extLst>
          </p:cNvPr>
          <p:cNvPicPr>
            <a:picLocks noChangeAspect="1"/>
          </p:cNvPicPr>
          <p:nvPr/>
        </p:nvPicPr>
        <p:blipFill>
          <a:blip r:embed="rId6"/>
          <a:srcRect t="4247"/>
          <a:stretch/>
        </p:blipFill>
        <p:spPr>
          <a:xfrm>
            <a:off x="6616768" y="3445963"/>
            <a:ext cx="2620455" cy="3293934"/>
          </a:xfrm>
          <a:prstGeom prst="rect">
            <a:avLst/>
          </a:prstGeom>
          <a:ln w="15875">
            <a:solidFill>
              <a:srgbClr val="FFC000"/>
            </a:solidFill>
          </a:ln>
        </p:spPr>
      </p:pic>
      <p:pic>
        <p:nvPicPr>
          <p:cNvPr id="15" name="Picture 14" descr="A group of people walking around a statue&#10;&#10;AI-generated content may be incorrect.">
            <a:extLst>
              <a:ext uri="{FF2B5EF4-FFF2-40B4-BE49-F238E27FC236}">
                <a16:creationId xmlns:a16="http://schemas.microsoft.com/office/drawing/2014/main" id="{A3568AAA-ADD8-6F8B-1702-9C1225C43F68}"/>
              </a:ext>
            </a:extLst>
          </p:cNvPr>
          <p:cNvPicPr>
            <a:picLocks noChangeAspect="1"/>
          </p:cNvPicPr>
          <p:nvPr/>
        </p:nvPicPr>
        <p:blipFill>
          <a:blip r:embed="rId7"/>
          <a:stretch>
            <a:fillRect/>
          </a:stretch>
        </p:blipFill>
        <p:spPr>
          <a:xfrm>
            <a:off x="9345595" y="161899"/>
            <a:ext cx="2823035" cy="2117276"/>
          </a:xfrm>
          <a:prstGeom prst="rect">
            <a:avLst/>
          </a:prstGeom>
          <a:ln w="15875">
            <a:solidFill>
              <a:srgbClr val="FFC000"/>
            </a:solidFill>
          </a:ln>
        </p:spPr>
      </p:pic>
    </p:spTree>
    <p:extLst>
      <p:ext uri="{BB962C8B-B14F-4D97-AF65-F5344CB8AC3E}">
        <p14:creationId xmlns:p14="http://schemas.microsoft.com/office/powerpoint/2010/main" val="211101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0440-CE35-56D7-4B33-B7383F9A11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66334A2-8106-00C8-D809-80D70EBCFA9E}"/>
              </a:ext>
            </a:extLst>
          </p:cNvPr>
          <p:cNvSpPr/>
          <p:nvPr/>
        </p:nvSpPr>
        <p:spPr>
          <a:xfrm>
            <a:off x="0" y="-9160"/>
            <a:ext cx="12315824"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1A53195F-F9B5-D80F-D0B9-B9418178DE0F}"/>
              </a:ext>
            </a:extLst>
          </p:cNvPr>
          <p:cNvSpPr txBox="1">
            <a:spLocks/>
          </p:cNvSpPr>
          <p:nvPr/>
        </p:nvSpPr>
        <p:spPr>
          <a:xfrm>
            <a:off x="92031" y="74909"/>
            <a:ext cx="6608431" cy="904200"/>
          </a:xfrm>
          <a:prstGeom prst="rect">
            <a:avLst/>
          </a:prstGeom>
          <a:ln w="1587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2800" b="0" dirty="0">
                <a:ln w="3175">
                  <a:noFill/>
                </a:ln>
                <a:solidFill>
                  <a:srgbClr val="FFC000"/>
                </a:solidFill>
                <a:latin typeface="Century Gothic" panose="020B0502020202020204" pitchFamily="34" charset="0"/>
              </a:rPr>
              <a:t>OVERVIEW OF THE OUTPUTS</a:t>
            </a:r>
          </a:p>
          <a:p>
            <a:r>
              <a:rPr lang="en-GB" sz="2800" b="0" dirty="0">
                <a:ln w="3175">
                  <a:noFill/>
                </a:ln>
                <a:solidFill>
                  <a:srgbClr val="FFC000"/>
                </a:solidFill>
                <a:latin typeface="Century Gothic" panose="020B0502020202020204" pitchFamily="34" charset="0"/>
              </a:rPr>
              <a:t> </a:t>
            </a:r>
          </a:p>
        </p:txBody>
      </p:sp>
      <p:sp>
        <p:nvSpPr>
          <p:cNvPr id="4" name="TextBox 3">
            <a:extLst>
              <a:ext uri="{FF2B5EF4-FFF2-40B4-BE49-F238E27FC236}">
                <a16:creationId xmlns:a16="http://schemas.microsoft.com/office/drawing/2014/main" id="{948DD728-293C-C003-155E-79D7D4F5525F}"/>
              </a:ext>
            </a:extLst>
          </p:cNvPr>
          <p:cNvSpPr txBox="1"/>
          <p:nvPr/>
        </p:nvSpPr>
        <p:spPr>
          <a:xfrm>
            <a:off x="0" y="1063178"/>
            <a:ext cx="6792494" cy="2407454"/>
          </a:xfrm>
          <a:prstGeom prst="rect">
            <a:avLst/>
          </a:prstGeom>
          <a:noFill/>
        </p:spPr>
        <p:txBody>
          <a:bodyPr wrap="square">
            <a:spAutoFit/>
          </a:bodyPr>
          <a:lstStyle/>
          <a:p>
            <a:pPr marL="285750" marR="6350" lvl="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presentation</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 of the preliminary findings at the Media Industries conference, held every two years at Kings College London </a:t>
            </a:r>
          </a:p>
          <a:p>
            <a:pPr marL="285750" marR="6350" lvl="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journal article </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of those findings to be published in the journal Celebrity Studies </a:t>
            </a:r>
          </a:p>
          <a:p>
            <a:pPr marL="285750" marR="6350" lvl="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presentation</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 summarising the overall findings of the project at the Celebrity Studies conference, held annually (location to be confirmed).  </a:t>
            </a:r>
          </a:p>
          <a:p>
            <a:pPr marL="285750" marR="6350" lvl="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Scholarly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monograph</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 Stallone: Identity, Labour and Performance (80,000 words) to be published by Edinburgh University Press (as part of the International Film Stars series).  </a:t>
            </a:r>
          </a:p>
          <a:p>
            <a:pPr marR="6350" lvl="0" fontAlgn="base">
              <a:lnSpc>
                <a:spcPct val="108000"/>
              </a:lnSpc>
              <a:spcAft>
                <a:spcPts val="15"/>
              </a:spcAft>
              <a:buClr>
                <a:schemeClr val="bg1"/>
              </a:buClr>
              <a:buSzPts val="950"/>
            </a:pPr>
            <a:endParaRPr lang="en-GB" sz="1400" kern="100" dirty="0">
              <a:solidFill>
                <a:schemeClr val="bg1"/>
              </a:solidFill>
              <a:uFill>
                <a:solidFill>
                  <a:srgbClr val="000000"/>
                </a:solidFill>
              </a:u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Two men wearing boxing gloves&#10;&#10;Description automatically generated">
            <a:extLst>
              <a:ext uri="{FF2B5EF4-FFF2-40B4-BE49-F238E27FC236}">
                <a16:creationId xmlns:a16="http://schemas.microsoft.com/office/drawing/2014/main" id="{92225007-C191-F55E-4228-4B731016830E}"/>
              </a:ext>
            </a:extLst>
          </p:cNvPr>
          <p:cNvPicPr>
            <a:picLocks noChangeAspect="1"/>
          </p:cNvPicPr>
          <p:nvPr/>
        </p:nvPicPr>
        <p:blipFill>
          <a:blip r:embed="rId3"/>
          <a:srcRect r="54538"/>
          <a:stretch/>
        </p:blipFill>
        <p:spPr>
          <a:xfrm flipH="1">
            <a:off x="6939359" y="136478"/>
            <a:ext cx="5252641" cy="6566724"/>
          </a:xfrm>
          <a:prstGeom prst="rect">
            <a:avLst/>
          </a:prstGeom>
          <a:ln w="15875">
            <a:solidFill>
              <a:srgbClr val="FFC000"/>
            </a:solidFill>
          </a:ln>
        </p:spPr>
      </p:pic>
      <p:sp>
        <p:nvSpPr>
          <p:cNvPr id="7" name="TextBox 6">
            <a:extLst>
              <a:ext uri="{FF2B5EF4-FFF2-40B4-BE49-F238E27FC236}">
                <a16:creationId xmlns:a16="http://schemas.microsoft.com/office/drawing/2014/main" id="{F0580000-CF66-CF56-4637-6412CE733DBD}"/>
              </a:ext>
            </a:extLst>
          </p:cNvPr>
          <p:cNvSpPr txBox="1"/>
          <p:nvPr/>
        </p:nvSpPr>
        <p:spPr>
          <a:xfrm>
            <a:off x="92031" y="565203"/>
            <a:ext cx="6182434" cy="369332"/>
          </a:xfrm>
          <a:prstGeom prst="rect">
            <a:avLst/>
          </a:prstGeom>
          <a:noFill/>
        </p:spPr>
        <p:txBody>
          <a:bodyPr wrap="square">
            <a:spAutoFit/>
          </a:bodyPr>
          <a:lstStyle/>
          <a:p>
            <a:r>
              <a:rPr lang="en-GB" sz="1800" b="0" dirty="0">
                <a:ln w="3175">
                  <a:noFill/>
                </a:ln>
                <a:solidFill>
                  <a:schemeClr val="bg1"/>
                </a:solidFill>
                <a:latin typeface="Century Gothic" panose="020B0502020202020204" pitchFamily="34" charset="0"/>
              </a:rPr>
              <a:t>ANTICIPATED</a:t>
            </a:r>
            <a:endParaRPr lang="en-GB" dirty="0"/>
          </a:p>
        </p:txBody>
      </p:sp>
      <p:grpSp>
        <p:nvGrpSpPr>
          <p:cNvPr id="12" name="Group 11">
            <a:extLst>
              <a:ext uri="{FF2B5EF4-FFF2-40B4-BE49-F238E27FC236}">
                <a16:creationId xmlns:a16="http://schemas.microsoft.com/office/drawing/2014/main" id="{75FE98D0-7D54-AFAA-F022-F5A00EA6BEFD}"/>
              </a:ext>
            </a:extLst>
          </p:cNvPr>
          <p:cNvGrpSpPr/>
          <p:nvPr/>
        </p:nvGrpSpPr>
        <p:grpSpPr>
          <a:xfrm>
            <a:off x="-1" y="3370035"/>
            <a:ext cx="6792494" cy="1923553"/>
            <a:chOff x="-1" y="3370035"/>
            <a:chExt cx="6792494" cy="1923553"/>
          </a:xfrm>
        </p:grpSpPr>
        <p:sp>
          <p:nvSpPr>
            <p:cNvPr id="2" name="TextBox 1">
              <a:extLst>
                <a:ext uri="{FF2B5EF4-FFF2-40B4-BE49-F238E27FC236}">
                  <a16:creationId xmlns:a16="http://schemas.microsoft.com/office/drawing/2014/main" id="{ED605E8C-07BF-92C2-1ACE-697FB24415B3}"/>
                </a:ext>
              </a:extLst>
            </p:cNvPr>
            <p:cNvSpPr txBox="1"/>
            <p:nvPr/>
          </p:nvSpPr>
          <p:spPr>
            <a:xfrm>
              <a:off x="-1" y="3816902"/>
              <a:ext cx="6792494" cy="1476686"/>
            </a:xfrm>
            <a:prstGeom prst="rect">
              <a:avLst/>
            </a:prstGeom>
            <a:noFill/>
          </p:spPr>
          <p:txBody>
            <a:bodyPr wrap="square">
              <a:spAutoFit/>
            </a:bodyPr>
            <a:lstStyle/>
            <a:p>
              <a:pPr marL="285750" marR="635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presentation</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 summarising the preliminary findings of the project at the Celebrity Studies conference in Amsterdam, 2024.  </a:t>
              </a:r>
              <a:endParaRPr lang="en-GB" sz="1400" kern="100" dirty="0">
                <a:solidFill>
                  <a:schemeClr val="bg1"/>
                </a:solidFill>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endParaRPr>
            </a:p>
            <a:p>
              <a:pPr marL="285750" marR="6350" lvl="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journal article </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of those findings published in the  Velvet Light Trap journal. </a:t>
              </a:r>
            </a:p>
            <a:p>
              <a:pPr marL="285750" marR="6350" lvl="0" indent="-285750" fontAlgn="base">
                <a:lnSpc>
                  <a:spcPct val="108000"/>
                </a:lnSpc>
                <a:spcAft>
                  <a:spcPts val="15"/>
                </a:spcAft>
                <a:buClr>
                  <a:schemeClr val="bg1"/>
                </a:buClr>
                <a:buSzPts val="950"/>
                <a:buFont typeface="Arial" panose="020B0604020202020204" pitchFamily="34" charset="0"/>
                <a:buChar char="•"/>
              </a:pPr>
              <a:endPar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endParaRPr>
            </a:p>
            <a:p>
              <a:pPr marR="6350" lvl="0" fontAlgn="base">
                <a:lnSpc>
                  <a:spcPct val="108000"/>
                </a:lnSpc>
                <a:spcAft>
                  <a:spcPts val="15"/>
                </a:spcAft>
                <a:buClr>
                  <a:schemeClr val="bg1"/>
                </a:buClr>
                <a:buSzPts val="950"/>
              </a:pPr>
              <a:endParaRPr lang="en-GB" sz="1400" kern="100" dirty="0">
                <a:solidFill>
                  <a:schemeClr val="bg1"/>
                </a:solidFill>
                <a:uFill>
                  <a:solidFill>
                    <a:srgbClr val="000000"/>
                  </a:solidFill>
                </a:u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7BE4A4C-7009-3670-281C-0EAB94B7F331}"/>
                </a:ext>
              </a:extLst>
            </p:cNvPr>
            <p:cNvSpPr txBox="1"/>
            <p:nvPr/>
          </p:nvSpPr>
          <p:spPr>
            <a:xfrm>
              <a:off x="92031" y="3370035"/>
              <a:ext cx="6182434" cy="369332"/>
            </a:xfrm>
            <a:prstGeom prst="rect">
              <a:avLst/>
            </a:prstGeom>
            <a:noFill/>
          </p:spPr>
          <p:txBody>
            <a:bodyPr wrap="square">
              <a:spAutoFit/>
            </a:bodyPr>
            <a:lstStyle/>
            <a:p>
              <a:r>
                <a:rPr lang="en-GB" sz="1800" b="0" dirty="0">
                  <a:ln w="3175">
                    <a:noFill/>
                  </a:ln>
                  <a:solidFill>
                    <a:schemeClr val="bg1"/>
                  </a:solidFill>
                  <a:latin typeface="Century Gothic" panose="020B0502020202020204" pitchFamily="34" charset="0"/>
                </a:rPr>
                <a:t>ACTUAL OUTPUTS TO DATE</a:t>
              </a:r>
              <a:endParaRPr lang="en-GB" dirty="0"/>
            </a:p>
          </p:txBody>
        </p:sp>
      </p:grpSp>
      <p:grpSp>
        <p:nvGrpSpPr>
          <p:cNvPr id="11" name="Group 10">
            <a:extLst>
              <a:ext uri="{FF2B5EF4-FFF2-40B4-BE49-F238E27FC236}">
                <a16:creationId xmlns:a16="http://schemas.microsoft.com/office/drawing/2014/main" id="{902F72B9-1DE5-2BBD-24D7-D09DC8A00353}"/>
              </a:ext>
            </a:extLst>
          </p:cNvPr>
          <p:cNvGrpSpPr/>
          <p:nvPr/>
        </p:nvGrpSpPr>
        <p:grpSpPr>
          <a:xfrm>
            <a:off x="23041" y="4904284"/>
            <a:ext cx="6861484" cy="2318258"/>
            <a:chOff x="23041" y="4904284"/>
            <a:chExt cx="6861484" cy="2318258"/>
          </a:xfrm>
        </p:grpSpPr>
        <p:sp>
          <p:nvSpPr>
            <p:cNvPr id="9" name="TextBox 8">
              <a:extLst>
                <a:ext uri="{FF2B5EF4-FFF2-40B4-BE49-F238E27FC236}">
                  <a16:creationId xmlns:a16="http://schemas.microsoft.com/office/drawing/2014/main" id="{80B11AB9-9169-665B-12C2-FB2412728804}"/>
                </a:ext>
              </a:extLst>
            </p:cNvPr>
            <p:cNvSpPr txBox="1"/>
            <p:nvPr/>
          </p:nvSpPr>
          <p:spPr>
            <a:xfrm>
              <a:off x="23041" y="4904284"/>
              <a:ext cx="6182434" cy="369332"/>
            </a:xfrm>
            <a:prstGeom prst="rect">
              <a:avLst/>
            </a:prstGeom>
            <a:noFill/>
          </p:spPr>
          <p:txBody>
            <a:bodyPr wrap="square">
              <a:spAutoFit/>
            </a:bodyPr>
            <a:lstStyle/>
            <a:p>
              <a:r>
                <a:rPr lang="en-GB" sz="1800" b="0" dirty="0">
                  <a:ln w="3175">
                    <a:noFill/>
                  </a:ln>
                  <a:solidFill>
                    <a:schemeClr val="bg1"/>
                  </a:solidFill>
                  <a:latin typeface="Century Gothic" panose="020B0502020202020204" pitchFamily="34" charset="0"/>
                </a:rPr>
                <a:t>STILL ON TRACK TO DELIVER </a:t>
              </a:r>
              <a:endParaRPr lang="en-GB" dirty="0"/>
            </a:p>
          </p:txBody>
        </p:sp>
        <p:sp>
          <p:nvSpPr>
            <p:cNvPr id="10" name="TextBox 9">
              <a:extLst>
                <a:ext uri="{FF2B5EF4-FFF2-40B4-BE49-F238E27FC236}">
                  <a16:creationId xmlns:a16="http://schemas.microsoft.com/office/drawing/2014/main" id="{270F0103-D277-3C54-D108-E359FB0309B1}"/>
                </a:ext>
              </a:extLst>
            </p:cNvPr>
            <p:cNvSpPr txBox="1"/>
            <p:nvPr/>
          </p:nvSpPr>
          <p:spPr>
            <a:xfrm>
              <a:off x="92031" y="5280472"/>
              <a:ext cx="6792494" cy="1942070"/>
            </a:xfrm>
            <a:prstGeom prst="rect">
              <a:avLst/>
            </a:prstGeom>
            <a:noFill/>
          </p:spPr>
          <p:txBody>
            <a:bodyPr wrap="square">
              <a:spAutoFit/>
            </a:bodyPr>
            <a:lstStyle/>
            <a:p>
              <a:pPr marL="285750" marR="635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presentation</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 summarising the overall findings of the project at the Media Industries conference in London 2026.</a:t>
              </a:r>
              <a:endParaRPr lang="en-GB" sz="1400" kern="100" dirty="0">
                <a:solidFill>
                  <a:schemeClr val="bg1"/>
                </a:solidFill>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endParaRPr>
            </a:p>
            <a:p>
              <a:pPr marL="285750" marR="6350" lvl="0" indent="-285750" fontAlgn="base">
                <a:lnSpc>
                  <a:spcPct val="108000"/>
                </a:lnSpc>
                <a:spcAft>
                  <a:spcPts val="15"/>
                </a:spcAft>
                <a:buClr>
                  <a:schemeClr val="bg1"/>
                </a:buClr>
                <a:buSzPts val="950"/>
                <a:buFont typeface="Arial" panose="020B0604020202020204" pitchFamily="34" charset="0"/>
                <a:buChar char="•"/>
              </a:pP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A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journal article </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of those findings published in the  Velvet Light Trap Scholarly </a:t>
              </a:r>
              <a:r>
                <a:rPr lang="en-GB" sz="1400" b="1"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monograph</a:t>
              </a:r>
              <a:r>
                <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rPr>
                <a:t>, Stallone: Industry and Performance (80,000 words) to be published by Edinburgh University Press (as part of the International Film Stars series).  </a:t>
              </a:r>
            </a:p>
            <a:p>
              <a:pPr marL="285750" marR="6350" lvl="0" indent="-285750" fontAlgn="base">
                <a:lnSpc>
                  <a:spcPct val="108000"/>
                </a:lnSpc>
                <a:spcAft>
                  <a:spcPts val="15"/>
                </a:spcAft>
                <a:buClr>
                  <a:schemeClr val="bg1"/>
                </a:buClr>
                <a:buSzPts val="950"/>
                <a:buFont typeface="Arial" panose="020B0604020202020204" pitchFamily="34" charset="0"/>
                <a:buChar char="•"/>
              </a:pPr>
              <a:endParaRPr lang="en-GB" sz="1400" u="none" strike="noStrike" kern="100" dirty="0">
                <a:solidFill>
                  <a:schemeClr val="bg1"/>
                </a:solidFill>
                <a:effectLst/>
                <a:uFill>
                  <a:solidFill>
                    <a:srgbClr val="000000"/>
                  </a:solidFill>
                </a:uFill>
                <a:latin typeface="Century Gothic" panose="020B0502020202020204" pitchFamily="34" charset="0"/>
                <a:ea typeface="Open Sans" panose="020B0606030504020204" pitchFamily="34" charset="0"/>
                <a:cs typeface="Open Sans" panose="020B0606030504020204" pitchFamily="34" charset="0"/>
              </a:endParaRPr>
            </a:p>
            <a:p>
              <a:pPr marR="6350" lvl="0" fontAlgn="base">
                <a:lnSpc>
                  <a:spcPct val="108000"/>
                </a:lnSpc>
                <a:spcAft>
                  <a:spcPts val="15"/>
                </a:spcAft>
                <a:buClr>
                  <a:schemeClr val="bg1"/>
                </a:buClr>
                <a:buSzPts val="950"/>
              </a:pPr>
              <a:endParaRPr lang="en-GB" sz="1400" kern="100" dirty="0">
                <a:solidFill>
                  <a:schemeClr val="bg1"/>
                </a:solidFill>
                <a:uFill>
                  <a:solidFill>
                    <a:srgbClr val="000000"/>
                  </a:solidFill>
                </a:u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86055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E9AA4-04E7-D5CE-A871-2B09A593B5F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757F462-CB27-81B8-7C53-87BFC779A59F}"/>
              </a:ext>
            </a:extLst>
          </p:cNvPr>
          <p:cNvSpPr/>
          <p:nvPr/>
        </p:nvSpPr>
        <p:spPr>
          <a:xfrm>
            <a:off x="0" y="0"/>
            <a:ext cx="12315824"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30A0B4F-A68F-A5B2-D1A4-56654C531774}"/>
              </a:ext>
            </a:extLst>
          </p:cNvPr>
          <p:cNvSpPr txBox="1">
            <a:spLocks/>
          </p:cNvSpPr>
          <p:nvPr/>
        </p:nvSpPr>
        <p:spPr>
          <a:xfrm>
            <a:off x="139877" y="161900"/>
            <a:ext cx="6608431" cy="904200"/>
          </a:xfrm>
          <a:prstGeom prst="rect">
            <a:avLst/>
          </a:prstGeom>
          <a:ln w="15875">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GB" sz="2800" b="0" dirty="0">
                <a:ln w="3175">
                  <a:noFill/>
                </a:ln>
                <a:solidFill>
                  <a:srgbClr val="FFC000"/>
                </a:solidFill>
                <a:latin typeface="Century Gothic" panose="020B0502020202020204" pitchFamily="34" charset="0"/>
              </a:rPr>
              <a:t>QUALITY AND INTEREST OF THE RESEARCH PROPOSAL</a:t>
            </a:r>
          </a:p>
        </p:txBody>
      </p:sp>
      <p:sp>
        <p:nvSpPr>
          <p:cNvPr id="27" name="Rectangle 26">
            <a:extLst>
              <a:ext uri="{FF2B5EF4-FFF2-40B4-BE49-F238E27FC236}">
                <a16:creationId xmlns:a16="http://schemas.microsoft.com/office/drawing/2014/main" id="{61ACC121-C59F-32A5-8865-951189E1AFC8}"/>
              </a:ext>
            </a:extLst>
          </p:cNvPr>
          <p:cNvSpPr/>
          <p:nvPr/>
        </p:nvSpPr>
        <p:spPr>
          <a:xfrm>
            <a:off x="671814" y="1536174"/>
            <a:ext cx="5059685" cy="3108543"/>
          </a:xfrm>
          <a:prstGeom prst="rect">
            <a:avLst/>
          </a:prstGeom>
          <a:noFill/>
        </p:spPr>
        <p:txBody>
          <a:bodyPr wrap="square">
            <a:spAutoFit/>
          </a:bodyPr>
          <a:lstStyle/>
          <a:p>
            <a:pPr marL="285750" indent="-285750">
              <a:buFont typeface="Arial" panose="020B0604020202020204" pitchFamily="34" charset="0"/>
              <a:buChar char="•"/>
            </a:pPr>
            <a:r>
              <a:rPr lang="en-GB" sz="1600" kern="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It has clear aims and objectives</a:t>
            </a:r>
          </a:p>
          <a:p>
            <a:pPr marL="285750" indent="-285750">
              <a:buFont typeface="Arial" panose="020B0604020202020204" pitchFamily="34" charset="0"/>
              <a:buChar char="•"/>
            </a:pPr>
            <a:endPar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GB" sz="1600" kern="0" dirty="0">
                <a:solidFill>
                  <a:schemeClr val="bg1"/>
                </a:solidFill>
                <a:effectLst/>
                <a:latin typeface="Century Gothic" panose="020B0502020202020204" pitchFamily="34" charset="0"/>
                <a:ea typeface="Aptos" panose="020B0004020202020204" pitchFamily="34" charset="0"/>
                <a:cs typeface="Times New Roman" panose="02020603050405020304" pitchFamily="18" charset="0"/>
              </a:rPr>
              <a:t>It has a clear methodology  linked to those aims</a:t>
            </a:r>
          </a:p>
          <a:p>
            <a:pPr marL="285750" indent="-285750">
              <a:buFont typeface="Arial" panose="020B0604020202020204" pitchFamily="34" charset="0"/>
              <a:buChar char="•"/>
            </a:pPr>
            <a:endPar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rPr>
              <a:t>It employs an innovative methodology that tests established ideas</a:t>
            </a:r>
          </a:p>
          <a:p>
            <a:pPr marL="285750" indent="-285750">
              <a:buFont typeface="Arial" panose="020B0604020202020204" pitchFamily="34" charset="0"/>
              <a:buChar char="•"/>
            </a:pPr>
            <a:endPar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rPr>
              <a:t>It offers value for money </a:t>
            </a:r>
          </a:p>
          <a:p>
            <a:pPr marL="285750" indent="-285750">
              <a:buFont typeface="Arial" panose="020B0604020202020204" pitchFamily="34" charset="0"/>
              <a:buChar char="•"/>
            </a:pPr>
            <a:endPar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GB" sz="1600" kern="0" dirty="0">
                <a:solidFill>
                  <a:schemeClr val="bg1"/>
                </a:solidFill>
                <a:latin typeface="Century Gothic" panose="020B0502020202020204" pitchFamily="34" charset="0"/>
                <a:ea typeface="Aptos" panose="020B0004020202020204" pitchFamily="34" charset="0"/>
                <a:cs typeface="Times New Roman" panose="02020603050405020304" pitchFamily="18" charset="0"/>
              </a:rPr>
              <a:t>Will deliver a significant body of work for minimal outlay</a:t>
            </a:r>
          </a:p>
        </p:txBody>
      </p:sp>
      <p:pic>
        <p:nvPicPr>
          <p:cNvPr id="5" name="Picture 4" descr="A person in a boxing ring with a flag&#10;&#10;Description automatically generated">
            <a:extLst>
              <a:ext uri="{FF2B5EF4-FFF2-40B4-BE49-F238E27FC236}">
                <a16:creationId xmlns:a16="http://schemas.microsoft.com/office/drawing/2014/main" id="{3FC7F750-01C4-A27C-8869-A3364C9FF244}"/>
              </a:ext>
            </a:extLst>
          </p:cNvPr>
          <p:cNvPicPr>
            <a:picLocks noChangeAspect="1"/>
          </p:cNvPicPr>
          <p:nvPr/>
        </p:nvPicPr>
        <p:blipFill>
          <a:blip r:embed="rId3"/>
          <a:srcRect l="22083" r="20331"/>
          <a:stretch/>
        </p:blipFill>
        <p:spPr>
          <a:xfrm>
            <a:off x="6748308" y="161900"/>
            <a:ext cx="5443691" cy="6534200"/>
          </a:xfrm>
          <a:prstGeom prst="rect">
            <a:avLst/>
          </a:prstGeom>
          <a:ln w="15875">
            <a:solidFill>
              <a:srgbClr val="FFC000"/>
            </a:solidFill>
          </a:ln>
        </p:spPr>
      </p:pic>
    </p:spTree>
    <p:extLst>
      <p:ext uri="{BB962C8B-B14F-4D97-AF65-F5344CB8AC3E}">
        <p14:creationId xmlns:p14="http://schemas.microsoft.com/office/powerpoint/2010/main" val="180807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FE2227-2F62-F97C-EFF7-8BCAED91417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188868-BD2F-A6F4-544F-2624BA5AD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1" name="Straight Connector 10">
            <a:extLst>
              <a:ext uri="{FF2B5EF4-FFF2-40B4-BE49-F238E27FC236}">
                <a16:creationId xmlns:a16="http://schemas.microsoft.com/office/drawing/2014/main" id="{B2CB63BF-00DE-276B-EF96-FE45B7FA6C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B4C4D6F-DB33-303B-4737-05531D634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42E56B-858A-7927-3933-CA47D3208A45}"/>
              </a:ext>
            </a:extLst>
          </p:cNvPr>
          <p:cNvPicPr>
            <a:picLocks noChangeAspect="1"/>
          </p:cNvPicPr>
          <p:nvPr/>
        </p:nvPicPr>
        <p:blipFill>
          <a:blip r:embed="rId3"/>
          <a:srcRect/>
          <a:stretch/>
        </p:blipFill>
        <p:spPr>
          <a:xfrm>
            <a:off x="-19131" y="-100577"/>
            <a:ext cx="12230261" cy="7059153"/>
          </a:xfrm>
          <a:prstGeom prst="rect">
            <a:avLst/>
          </a:prstGeom>
        </p:spPr>
      </p:pic>
      <p:sp>
        <p:nvSpPr>
          <p:cNvPr id="13" name="Rectangle 12">
            <a:extLst>
              <a:ext uri="{FF2B5EF4-FFF2-40B4-BE49-F238E27FC236}">
                <a16:creationId xmlns:a16="http://schemas.microsoft.com/office/drawing/2014/main" id="{546C33A9-AC23-391B-6D7F-145953617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B841A2A-7913-4A26-5EC9-5607F5E8298B}"/>
              </a:ext>
            </a:extLst>
          </p:cNvPr>
          <p:cNvSpPr>
            <a:spLocks noGrp="1"/>
          </p:cNvSpPr>
          <p:nvPr>
            <p:ph type="ctrTitle"/>
          </p:nvPr>
        </p:nvSpPr>
        <p:spPr>
          <a:xfrm>
            <a:off x="7714214" y="2536272"/>
            <a:ext cx="4353132" cy="2010646"/>
          </a:xfrm>
        </p:spPr>
        <p:txBody>
          <a:bodyPr anchor="b">
            <a:normAutofit/>
          </a:bodyPr>
          <a:lstStyle/>
          <a:p>
            <a:r>
              <a:rPr lang="en-GB" sz="4400" b="0" dirty="0">
                <a:solidFill>
                  <a:srgbClr val="FFC000"/>
                </a:solidFill>
                <a:latin typeface="Century Gothic" panose="020B0502020202020204" pitchFamily="34" charset="0"/>
              </a:rPr>
              <a:t>MANY THANKS</a:t>
            </a:r>
            <a:endParaRPr lang="en-GB" sz="4700" b="0" dirty="0">
              <a:solidFill>
                <a:srgbClr val="FFC000"/>
              </a:solidFill>
              <a:latin typeface="Century Gothic" panose="020B0502020202020204" pitchFamily="34" charset="0"/>
            </a:endParaRPr>
          </a:p>
        </p:txBody>
      </p:sp>
      <p:sp>
        <p:nvSpPr>
          <p:cNvPr id="3" name="Subtitle 2">
            <a:extLst>
              <a:ext uri="{FF2B5EF4-FFF2-40B4-BE49-F238E27FC236}">
                <a16:creationId xmlns:a16="http://schemas.microsoft.com/office/drawing/2014/main" id="{ABFF7CAA-B079-A4C7-9D6D-5B8DB7541C8D}"/>
              </a:ext>
            </a:extLst>
          </p:cNvPr>
          <p:cNvSpPr>
            <a:spLocks noGrp="1"/>
          </p:cNvSpPr>
          <p:nvPr>
            <p:ph type="subTitle" idx="1"/>
          </p:nvPr>
        </p:nvSpPr>
        <p:spPr>
          <a:xfrm>
            <a:off x="7757463" y="4689058"/>
            <a:ext cx="4266635" cy="1207008"/>
          </a:xfrm>
        </p:spPr>
        <p:txBody>
          <a:bodyPr anchor="t">
            <a:normAutofit/>
          </a:bodyPr>
          <a:lstStyle/>
          <a:p>
            <a:r>
              <a:rPr lang="en-GB" sz="3600" dirty="0">
                <a:latin typeface="Century Gothic" panose="020B0502020202020204" pitchFamily="34" charset="0"/>
              </a:rPr>
              <a:t>ANY QUESTIONS?</a:t>
            </a:r>
            <a:endParaRPr lang="en-GB" dirty="0">
              <a:latin typeface="Century Gothic" panose="020B0502020202020204" pitchFamily="34" charset="0"/>
            </a:endParaRPr>
          </a:p>
        </p:txBody>
      </p:sp>
      <p:pic>
        <p:nvPicPr>
          <p:cNvPr id="5" name="Picture 4">
            <a:extLst>
              <a:ext uri="{FF2B5EF4-FFF2-40B4-BE49-F238E27FC236}">
                <a16:creationId xmlns:a16="http://schemas.microsoft.com/office/drawing/2014/main" id="{374F2F46-3D6A-4F53-1E11-FCB771574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4" y="6019917"/>
            <a:ext cx="2847267" cy="491154"/>
          </a:xfrm>
          <a:prstGeom prst="rect">
            <a:avLst/>
          </a:prstGeom>
          <a:ln>
            <a:noFill/>
          </a:ln>
        </p:spPr>
      </p:pic>
      <p:sp>
        <p:nvSpPr>
          <p:cNvPr id="17" name="Rectangle 16">
            <a:extLst>
              <a:ext uri="{FF2B5EF4-FFF2-40B4-BE49-F238E27FC236}">
                <a16:creationId xmlns:a16="http://schemas.microsoft.com/office/drawing/2014/main" id="{2B193DA1-2C84-A6AF-6135-20F874C42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90542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13246</TotalTime>
  <Words>930</Words>
  <Application>Microsoft Macintosh PowerPoint</Application>
  <PresentationFormat>Widescreen</PresentationFormat>
  <Paragraphs>80</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Aptos</vt:lpstr>
      <vt:lpstr>Arial</vt:lpstr>
      <vt:lpstr>Avenir Next LT Pro</vt:lpstr>
      <vt:lpstr>Calibri</vt:lpstr>
      <vt:lpstr>Century Gothic</vt:lpstr>
      <vt:lpstr>Neue Haas Grotesk Text Pro</vt:lpstr>
      <vt:lpstr>Open Sans</vt:lpstr>
      <vt:lpstr>Times New Roman</vt:lpstr>
      <vt:lpstr>AccentBoxVTI</vt:lpstr>
      <vt:lpstr>BA/LEVERHULME SMALL RESEARCH GRANTS SRG 2023-24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Mckenna</dc:creator>
  <cp:lastModifiedBy>Mark Mckenna</cp:lastModifiedBy>
  <cp:revision>19</cp:revision>
  <dcterms:created xsi:type="dcterms:W3CDTF">2024-06-12T14:20:50Z</dcterms:created>
  <dcterms:modified xsi:type="dcterms:W3CDTF">2025-01-20T21:05:52Z</dcterms:modified>
</cp:coreProperties>
</file>