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1"/>
  </p:sldMasterIdLst>
  <p:notesMasterIdLst>
    <p:notesMasterId r:id="rId14"/>
  </p:notesMasterIdLst>
  <p:sldIdLst>
    <p:sldId id="278" r:id="rId2"/>
    <p:sldId id="374" r:id="rId3"/>
    <p:sldId id="375" r:id="rId4"/>
    <p:sldId id="376" r:id="rId5"/>
    <p:sldId id="377" r:id="rId6"/>
    <p:sldId id="378" r:id="rId7"/>
    <p:sldId id="379" r:id="rId8"/>
    <p:sldId id="380" r:id="rId9"/>
    <p:sldId id="382" r:id="rId10"/>
    <p:sldId id="381" r:id="rId11"/>
    <p:sldId id="384" r:id="rId12"/>
    <p:sldId id="38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CFC7"/>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84"/>
    <p:restoredTop sz="80822"/>
  </p:normalViewPr>
  <p:slideViewPr>
    <p:cSldViewPr snapToGrid="0">
      <p:cViewPr>
        <p:scale>
          <a:sx n="75" d="100"/>
          <a:sy n="75" d="100"/>
        </p:scale>
        <p:origin x="1096" y="7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B19176-3958-8F4B-ABBE-72EB8F0E5D4B}"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12979-BE7F-7640-B3DA-5CCC49A7AEAB}" type="slidenum">
              <a:rPr lang="en-GB" smtClean="0"/>
              <a:t>‹#›</a:t>
            </a:fld>
            <a:endParaRPr lang="en-GB"/>
          </a:p>
        </p:txBody>
      </p:sp>
    </p:spTree>
    <p:extLst>
      <p:ext uri="{BB962C8B-B14F-4D97-AF65-F5344CB8AC3E}">
        <p14:creationId xmlns:p14="http://schemas.microsoft.com/office/powerpoint/2010/main" val="409465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7512979-BE7F-7640-B3DA-5CCC49A7AEAB}" type="slidenum">
              <a:rPr lang="en-GB" smtClean="0"/>
              <a:t>1</a:t>
            </a:fld>
            <a:endParaRPr lang="en-GB"/>
          </a:p>
        </p:txBody>
      </p:sp>
    </p:spTree>
    <p:extLst>
      <p:ext uri="{BB962C8B-B14F-4D97-AF65-F5344CB8AC3E}">
        <p14:creationId xmlns:p14="http://schemas.microsoft.com/office/powerpoint/2010/main" val="224851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0D1F-FA3F-97B0-3D57-CF4A3B386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6EAF9-8A15-3870-853B-3C3E48AC1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65EE4-DDD5-E003-A1C3-1A3645CC7DD0}"/>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A8DBBBF-5682-1E1E-263D-7C2674254F1B}"/>
              </a:ext>
            </a:extLst>
          </p:cNvPr>
          <p:cNvSpPr>
            <a:spLocks noGrp="1"/>
          </p:cNvSpPr>
          <p:nvPr>
            <p:ph type="sldNum" sz="quarter" idx="5"/>
          </p:nvPr>
        </p:nvSpPr>
        <p:spPr/>
        <p:txBody>
          <a:bodyPr/>
          <a:lstStyle/>
          <a:p>
            <a:fld id="{6BBD94B7-C469-47F4-83D2-2D542C4E8FAA}" type="slidenum">
              <a:rPr lang="en-GB" smtClean="0"/>
              <a:t>10</a:t>
            </a:fld>
            <a:endParaRPr lang="en-GB"/>
          </a:p>
        </p:txBody>
      </p:sp>
    </p:spTree>
    <p:extLst>
      <p:ext uri="{BB962C8B-B14F-4D97-AF65-F5344CB8AC3E}">
        <p14:creationId xmlns:p14="http://schemas.microsoft.com/office/powerpoint/2010/main" val="361357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B71F-707B-3683-EEFA-475E24920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C51100-50F1-C87D-9603-80D310E94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3075F2-6650-A8F4-4414-59C940E439C8}"/>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9DB31EA-C248-87A7-82B1-042D5A1996CE}"/>
              </a:ext>
            </a:extLst>
          </p:cNvPr>
          <p:cNvSpPr>
            <a:spLocks noGrp="1"/>
          </p:cNvSpPr>
          <p:nvPr>
            <p:ph type="sldNum" sz="quarter" idx="5"/>
          </p:nvPr>
        </p:nvSpPr>
        <p:spPr/>
        <p:txBody>
          <a:bodyPr/>
          <a:lstStyle/>
          <a:p>
            <a:fld id="{6BBD94B7-C469-47F4-83D2-2D542C4E8FAA}" type="slidenum">
              <a:rPr lang="en-GB" smtClean="0"/>
              <a:t>11</a:t>
            </a:fld>
            <a:endParaRPr lang="en-GB"/>
          </a:p>
        </p:txBody>
      </p:sp>
    </p:spTree>
    <p:extLst>
      <p:ext uri="{BB962C8B-B14F-4D97-AF65-F5344CB8AC3E}">
        <p14:creationId xmlns:p14="http://schemas.microsoft.com/office/powerpoint/2010/main" val="647912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4CD36-22DC-9E35-BAF6-3BBE53DC81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8E28E-3DEA-3CC4-C3E6-230ED0760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8B0BE-547B-5F05-193E-0E15887F9B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9B67EE-D0FB-4D77-A29D-48337E276262}"/>
              </a:ext>
            </a:extLst>
          </p:cNvPr>
          <p:cNvSpPr>
            <a:spLocks noGrp="1"/>
          </p:cNvSpPr>
          <p:nvPr>
            <p:ph type="sldNum" sz="quarter" idx="5"/>
          </p:nvPr>
        </p:nvSpPr>
        <p:spPr/>
        <p:txBody>
          <a:bodyPr/>
          <a:lstStyle/>
          <a:p>
            <a:fld id="{07512979-BE7F-7640-B3DA-5CCC49A7AEAB}" type="slidenum">
              <a:rPr lang="en-GB" smtClean="0"/>
              <a:t>12</a:t>
            </a:fld>
            <a:endParaRPr lang="en-GB"/>
          </a:p>
        </p:txBody>
      </p:sp>
    </p:spTree>
    <p:extLst>
      <p:ext uri="{BB962C8B-B14F-4D97-AF65-F5344CB8AC3E}">
        <p14:creationId xmlns:p14="http://schemas.microsoft.com/office/powerpoint/2010/main" val="96708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CB9FC-F354-92A9-A91C-0610AC635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C3F6C-25A1-874D-A67D-020D25DB2C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553BC-F4F3-F372-80EE-3D6A21601649}"/>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A1D128-3FB2-BB9C-2E1A-33391FCBFED1}"/>
              </a:ext>
            </a:extLst>
          </p:cNvPr>
          <p:cNvSpPr>
            <a:spLocks noGrp="1"/>
          </p:cNvSpPr>
          <p:nvPr>
            <p:ph type="sldNum" sz="quarter" idx="5"/>
          </p:nvPr>
        </p:nvSpPr>
        <p:spPr/>
        <p:txBody>
          <a:bodyPr/>
          <a:lstStyle/>
          <a:p>
            <a:fld id="{6BBD94B7-C469-47F4-83D2-2D542C4E8FAA}" type="slidenum">
              <a:rPr lang="en-GB" smtClean="0"/>
              <a:t>2</a:t>
            </a:fld>
            <a:endParaRPr lang="en-GB"/>
          </a:p>
        </p:txBody>
      </p:sp>
    </p:spTree>
    <p:extLst>
      <p:ext uri="{BB962C8B-B14F-4D97-AF65-F5344CB8AC3E}">
        <p14:creationId xmlns:p14="http://schemas.microsoft.com/office/powerpoint/2010/main" val="782973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35E6B-3CF0-F9BB-9120-2B27807FE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CFEC3-FFFA-39F3-2918-2C90418AA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2B683-BAC5-BDA5-2CEF-0513D6CB1154}"/>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4F10625-D457-FCCD-44BA-8DE28874C6D7}"/>
              </a:ext>
            </a:extLst>
          </p:cNvPr>
          <p:cNvSpPr>
            <a:spLocks noGrp="1"/>
          </p:cNvSpPr>
          <p:nvPr>
            <p:ph type="sldNum" sz="quarter" idx="5"/>
          </p:nvPr>
        </p:nvSpPr>
        <p:spPr/>
        <p:txBody>
          <a:bodyPr/>
          <a:lstStyle/>
          <a:p>
            <a:fld id="{6BBD94B7-C469-47F4-83D2-2D542C4E8FAA}" type="slidenum">
              <a:rPr lang="en-GB" smtClean="0"/>
              <a:t>3</a:t>
            </a:fld>
            <a:endParaRPr lang="en-GB"/>
          </a:p>
        </p:txBody>
      </p:sp>
    </p:spTree>
    <p:extLst>
      <p:ext uri="{BB962C8B-B14F-4D97-AF65-F5344CB8AC3E}">
        <p14:creationId xmlns:p14="http://schemas.microsoft.com/office/powerpoint/2010/main" val="236536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D644B-1BFF-2EEA-EDB3-9AEA197D9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C437F-FE59-BE47-E501-39BE7CB8C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5E5EF-AF43-97BE-0566-EB01E22F7B21}"/>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FEB23E5-24C0-3FD0-9CC8-945C1AE1C9D8}"/>
              </a:ext>
            </a:extLst>
          </p:cNvPr>
          <p:cNvSpPr>
            <a:spLocks noGrp="1"/>
          </p:cNvSpPr>
          <p:nvPr>
            <p:ph type="sldNum" sz="quarter" idx="5"/>
          </p:nvPr>
        </p:nvSpPr>
        <p:spPr/>
        <p:txBody>
          <a:bodyPr/>
          <a:lstStyle/>
          <a:p>
            <a:fld id="{6BBD94B7-C469-47F4-83D2-2D542C4E8FAA}" type="slidenum">
              <a:rPr lang="en-GB" smtClean="0"/>
              <a:t>4</a:t>
            </a:fld>
            <a:endParaRPr lang="en-GB"/>
          </a:p>
        </p:txBody>
      </p:sp>
    </p:spTree>
    <p:extLst>
      <p:ext uri="{BB962C8B-B14F-4D97-AF65-F5344CB8AC3E}">
        <p14:creationId xmlns:p14="http://schemas.microsoft.com/office/powerpoint/2010/main" val="179425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31D6-062C-997F-008F-DB2EA9C46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8579B-2523-0A0A-C6EE-234F3EAB43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104FB-2B8D-B6FA-8E2B-B8CED12F48F9}"/>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E55CA8B-83F4-6D4C-41A6-4A4F45173435}"/>
              </a:ext>
            </a:extLst>
          </p:cNvPr>
          <p:cNvSpPr>
            <a:spLocks noGrp="1"/>
          </p:cNvSpPr>
          <p:nvPr>
            <p:ph type="sldNum" sz="quarter" idx="5"/>
          </p:nvPr>
        </p:nvSpPr>
        <p:spPr/>
        <p:txBody>
          <a:bodyPr/>
          <a:lstStyle/>
          <a:p>
            <a:fld id="{6BBD94B7-C469-47F4-83D2-2D542C4E8FAA}" type="slidenum">
              <a:rPr lang="en-GB" smtClean="0"/>
              <a:t>5</a:t>
            </a:fld>
            <a:endParaRPr lang="en-GB"/>
          </a:p>
        </p:txBody>
      </p:sp>
    </p:spTree>
    <p:extLst>
      <p:ext uri="{BB962C8B-B14F-4D97-AF65-F5344CB8AC3E}">
        <p14:creationId xmlns:p14="http://schemas.microsoft.com/office/powerpoint/2010/main" val="203766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5AAB5-412B-37DA-F176-0E97A6B1DB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BDE43-A358-47C1-6B43-E1C6E30756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352AA-421F-1E74-19B4-D5DE68EE078A}"/>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EF0B39C-AC17-FD97-B485-2BFB013A8661}"/>
              </a:ext>
            </a:extLst>
          </p:cNvPr>
          <p:cNvSpPr>
            <a:spLocks noGrp="1"/>
          </p:cNvSpPr>
          <p:nvPr>
            <p:ph type="sldNum" sz="quarter" idx="5"/>
          </p:nvPr>
        </p:nvSpPr>
        <p:spPr/>
        <p:txBody>
          <a:bodyPr/>
          <a:lstStyle/>
          <a:p>
            <a:fld id="{6BBD94B7-C469-47F4-83D2-2D542C4E8FAA}" type="slidenum">
              <a:rPr lang="en-GB" smtClean="0"/>
              <a:t>6</a:t>
            </a:fld>
            <a:endParaRPr lang="en-GB"/>
          </a:p>
        </p:txBody>
      </p:sp>
    </p:spTree>
    <p:extLst>
      <p:ext uri="{BB962C8B-B14F-4D97-AF65-F5344CB8AC3E}">
        <p14:creationId xmlns:p14="http://schemas.microsoft.com/office/powerpoint/2010/main" val="95466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3E673-DA96-E1E0-CA6F-72514D36D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2C2A1-7631-610C-E927-6E12FF4D9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310484-4B2C-18CE-4E74-7021BBA6887F}"/>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5FD091-A65F-997B-2597-6C079DD8276E}"/>
              </a:ext>
            </a:extLst>
          </p:cNvPr>
          <p:cNvSpPr>
            <a:spLocks noGrp="1"/>
          </p:cNvSpPr>
          <p:nvPr>
            <p:ph type="sldNum" sz="quarter" idx="5"/>
          </p:nvPr>
        </p:nvSpPr>
        <p:spPr/>
        <p:txBody>
          <a:bodyPr/>
          <a:lstStyle/>
          <a:p>
            <a:fld id="{6BBD94B7-C469-47F4-83D2-2D542C4E8FAA}" type="slidenum">
              <a:rPr lang="en-GB" smtClean="0"/>
              <a:t>7</a:t>
            </a:fld>
            <a:endParaRPr lang="en-GB"/>
          </a:p>
        </p:txBody>
      </p:sp>
    </p:spTree>
    <p:extLst>
      <p:ext uri="{BB962C8B-B14F-4D97-AF65-F5344CB8AC3E}">
        <p14:creationId xmlns:p14="http://schemas.microsoft.com/office/powerpoint/2010/main" val="327667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ECDFE-9952-B51E-220E-11D2D8EADF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BBC62-81B7-3B65-C2EC-313E0C6A2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65179-44D0-BF96-954C-ECD2B81011F9}"/>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BC2A81-FF89-AADA-EFBC-B715676E879D}"/>
              </a:ext>
            </a:extLst>
          </p:cNvPr>
          <p:cNvSpPr>
            <a:spLocks noGrp="1"/>
          </p:cNvSpPr>
          <p:nvPr>
            <p:ph type="sldNum" sz="quarter" idx="5"/>
          </p:nvPr>
        </p:nvSpPr>
        <p:spPr/>
        <p:txBody>
          <a:bodyPr/>
          <a:lstStyle/>
          <a:p>
            <a:fld id="{6BBD94B7-C469-47F4-83D2-2D542C4E8FAA}" type="slidenum">
              <a:rPr lang="en-GB" smtClean="0"/>
              <a:t>8</a:t>
            </a:fld>
            <a:endParaRPr lang="en-GB"/>
          </a:p>
        </p:txBody>
      </p:sp>
    </p:spTree>
    <p:extLst>
      <p:ext uri="{BB962C8B-B14F-4D97-AF65-F5344CB8AC3E}">
        <p14:creationId xmlns:p14="http://schemas.microsoft.com/office/powerpoint/2010/main" val="281344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27E3-A7D2-574B-720E-4983CB853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E25EB-4909-41D2-C912-26DDBCB24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83D79C-B0E3-0933-8F93-92A52D602B10}"/>
              </a:ext>
            </a:extLst>
          </p:cNvPr>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DA7D27D-7418-0664-6FAE-B5BC1C907099}"/>
              </a:ext>
            </a:extLst>
          </p:cNvPr>
          <p:cNvSpPr>
            <a:spLocks noGrp="1"/>
          </p:cNvSpPr>
          <p:nvPr>
            <p:ph type="sldNum" sz="quarter" idx="5"/>
          </p:nvPr>
        </p:nvSpPr>
        <p:spPr/>
        <p:txBody>
          <a:bodyPr/>
          <a:lstStyle/>
          <a:p>
            <a:fld id="{6BBD94B7-C469-47F4-83D2-2D542C4E8FAA}" type="slidenum">
              <a:rPr lang="en-GB" smtClean="0"/>
              <a:t>9</a:t>
            </a:fld>
            <a:endParaRPr lang="en-GB"/>
          </a:p>
        </p:txBody>
      </p:sp>
    </p:spTree>
    <p:extLst>
      <p:ext uri="{BB962C8B-B14F-4D97-AF65-F5344CB8AC3E}">
        <p14:creationId xmlns:p14="http://schemas.microsoft.com/office/powerpoint/2010/main" val="401236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46457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365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4247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2197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655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88315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9613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9301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853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545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GB"/>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0462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2066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599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701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1844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2/9/25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4918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02AC24A9-CCB6-4F8D-B8DB-C2F3692CFA5A}" type="datetimeFigureOut">
              <a:rPr lang="en-US" smtClean="0"/>
              <a:t>2/9/25</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8610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2AC24A9-CCB6-4F8D-B8DB-C2F3692CFA5A}" type="datetimeFigureOut">
              <a:rPr lang="en-US" smtClean="0"/>
              <a:t>2/9/25</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205553982"/>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DF45B5-A844-D7C2-9340-6817A71C9339}"/>
              </a:ext>
            </a:extLst>
          </p:cNvPr>
          <p:cNvPicPr>
            <a:picLocks noChangeAspect="1"/>
          </p:cNvPicPr>
          <p:nvPr/>
        </p:nvPicPr>
        <p:blipFill>
          <a:blip r:embed="rId3"/>
          <a:srcRect l="8025" r="8025"/>
          <a:stretch/>
        </p:blipFill>
        <p:spPr>
          <a:xfrm>
            <a:off x="-12923854" y="698835"/>
            <a:ext cx="12191979" cy="6857990"/>
          </a:xfrm>
          <a:prstGeom prst="rect">
            <a:avLst/>
          </a:prstGeom>
        </p:spPr>
      </p:pic>
      <p:pic>
        <p:nvPicPr>
          <p:cNvPr id="8" name="Picture 7" descr="A long shot of a red and blue line&#10;&#10;AI-generated content may be incorrect.">
            <a:extLst>
              <a:ext uri="{FF2B5EF4-FFF2-40B4-BE49-F238E27FC236}">
                <a16:creationId xmlns:a16="http://schemas.microsoft.com/office/drawing/2014/main" id="{F8B5AA20-9F91-D6BD-83B1-D7CC73BEFAF9}"/>
              </a:ext>
            </a:extLst>
          </p:cNvPr>
          <p:cNvPicPr>
            <a:picLocks noChangeAspect="1"/>
          </p:cNvPicPr>
          <p:nvPr/>
        </p:nvPicPr>
        <p:blipFill>
          <a:blip r:embed="rId4"/>
          <a:stretch>
            <a:fillRect/>
          </a:stretch>
        </p:blipFill>
        <p:spPr>
          <a:xfrm flipH="1">
            <a:off x="0" y="0"/>
            <a:ext cx="12211131" cy="6858000"/>
          </a:xfrm>
          <a:prstGeom prst="rect">
            <a:avLst/>
          </a:prstGeom>
        </p:spPr>
      </p:pic>
      <p:pic>
        <p:nvPicPr>
          <p:cNvPr id="5" name="Picture 4">
            <a:extLst>
              <a:ext uri="{FF2B5EF4-FFF2-40B4-BE49-F238E27FC236}">
                <a16:creationId xmlns:a16="http://schemas.microsoft.com/office/drawing/2014/main" id="{577A40CA-29EC-63B7-A077-6849FA08E8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34" y="6019917"/>
            <a:ext cx="2847267" cy="491154"/>
          </a:xfrm>
          <a:prstGeom prst="rect">
            <a:avLst/>
          </a:prstGeom>
          <a:ln>
            <a:noFill/>
          </a:ln>
        </p:spPr>
      </p:pic>
      <p:sp>
        <p:nvSpPr>
          <p:cNvPr id="2" name="Title 1">
            <a:extLst>
              <a:ext uri="{FF2B5EF4-FFF2-40B4-BE49-F238E27FC236}">
                <a16:creationId xmlns:a16="http://schemas.microsoft.com/office/drawing/2014/main" id="{49B9E4EC-594E-CE45-7042-F85169E609E8}"/>
              </a:ext>
            </a:extLst>
          </p:cNvPr>
          <p:cNvSpPr>
            <a:spLocks noGrp="1"/>
          </p:cNvSpPr>
          <p:nvPr>
            <p:ph type="ctrTitle"/>
          </p:nvPr>
        </p:nvSpPr>
        <p:spPr>
          <a:xfrm>
            <a:off x="7707865" y="1291144"/>
            <a:ext cx="4353132" cy="3200400"/>
          </a:xfrm>
        </p:spPr>
        <p:txBody>
          <a:bodyPr anchor="b">
            <a:normAutofit/>
          </a:bodyPr>
          <a:lstStyle/>
          <a:p>
            <a:r>
              <a:rPr lang="en-GB" sz="4800" dirty="0">
                <a:ln>
                  <a:solidFill>
                    <a:schemeClr val="bg1"/>
                  </a:solidFill>
                </a:ln>
                <a:solidFill>
                  <a:srgbClr val="FFC000"/>
                </a:solidFill>
                <a:latin typeface="Century Gothic" panose="020B0502020202020204" pitchFamily="34" charset="0"/>
              </a:rPr>
              <a:t>LEVELLING UP </a:t>
            </a:r>
            <a:br>
              <a:rPr lang="en-GB" sz="4800" dirty="0">
                <a:ln>
                  <a:solidFill>
                    <a:schemeClr val="bg1"/>
                  </a:solidFill>
                </a:ln>
                <a:solidFill>
                  <a:srgbClr val="FFC000"/>
                </a:solidFill>
                <a:latin typeface="Century Gothic" panose="020B0502020202020204" pitchFamily="34" charset="0"/>
              </a:rPr>
            </a:br>
            <a:r>
              <a:rPr lang="en-GB" sz="4800" kern="1400" spc="380" dirty="0">
                <a:ln>
                  <a:solidFill>
                    <a:schemeClr val="bg1"/>
                  </a:solidFill>
                </a:ln>
                <a:solidFill>
                  <a:srgbClr val="FFC000"/>
                </a:solidFill>
                <a:latin typeface="Century Gothic" panose="020B0502020202020204" pitchFamily="34" charset="0"/>
              </a:rPr>
              <a:t>THE SCREEN </a:t>
            </a:r>
            <a:r>
              <a:rPr lang="en-GB" sz="4800" spc="550" dirty="0">
                <a:ln>
                  <a:solidFill>
                    <a:schemeClr val="bg1"/>
                  </a:solidFill>
                </a:ln>
                <a:solidFill>
                  <a:srgbClr val="FFC000"/>
                </a:solidFill>
                <a:latin typeface="Century Gothic" panose="020B0502020202020204" pitchFamily="34" charset="0"/>
              </a:rPr>
              <a:t>INDUSTRIES</a:t>
            </a:r>
          </a:p>
        </p:txBody>
      </p:sp>
      <p:sp>
        <p:nvSpPr>
          <p:cNvPr id="3" name="Subtitle 2">
            <a:extLst>
              <a:ext uri="{FF2B5EF4-FFF2-40B4-BE49-F238E27FC236}">
                <a16:creationId xmlns:a16="http://schemas.microsoft.com/office/drawing/2014/main" id="{EFB4155D-9572-44AB-3663-B98ADCF15432}"/>
              </a:ext>
            </a:extLst>
          </p:cNvPr>
          <p:cNvSpPr>
            <a:spLocks noGrp="1"/>
          </p:cNvSpPr>
          <p:nvPr>
            <p:ph type="subTitle" idx="1"/>
          </p:nvPr>
        </p:nvSpPr>
        <p:spPr>
          <a:xfrm>
            <a:off x="7707865" y="4608442"/>
            <a:ext cx="4449407" cy="1207008"/>
          </a:xfrm>
        </p:spPr>
        <p:txBody>
          <a:bodyPr anchor="t">
            <a:normAutofit/>
          </a:bodyPr>
          <a:lstStyle/>
          <a:p>
            <a:r>
              <a:rPr lang="en-GB" sz="1800" dirty="0">
                <a:latin typeface="Century Gothic" panose="020B0502020202020204" pitchFamily="34" charset="0"/>
              </a:rPr>
              <a:t>FILM AND TELEVISION PRODUCTION</a:t>
            </a:r>
          </a:p>
        </p:txBody>
      </p:sp>
      <p:sp>
        <p:nvSpPr>
          <p:cNvPr id="12" name="TextBox 11">
            <a:extLst>
              <a:ext uri="{FF2B5EF4-FFF2-40B4-BE49-F238E27FC236}">
                <a16:creationId xmlns:a16="http://schemas.microsoft.com/office/drawing/2014/main" id="{A3FA795A-01CE-D907-DC7D-498DE20A7A80}"/>
              </a:ext>
            </a:extLst>
          </p:cNvPr>
          <p:cNvSpPr txBox="1"/>
          <p:nvPr/>
        </p:nvSpPr>
        <p:spPr>
          <a:xfrm>
            <a:off x="7711061" y="4963373"/>
            <a:ext cx="4532165" cy="615553"/>
          </a:xfrm>
          <a:prstGeom prst="rect">
            <a:avLst/>
          </a:prstGeom>
          <a:noFill/>
        </p:spPr>
        <p:txBody>
          <a:bodyPr wrap="square">
            <a:spAutoFit/>
          </a:bodyPr>
          <a:lstStyle/>
          <a:p>
            <a:endParaRPr lang="en-GB" sz="1700" spc="450" dirty="0">
              <a:latin typeface="Century Gothic" panose="020B0502020202020204" pitchFamily="34" charset="0"/>
            </a:endParaRPr>
          </a:p>
          <a:p>
            <a:r>
              <a:rPr lang="en-GB" sz="1700" spc="600" dirty="0">
                <a:latin typeface="Century Gothic" panose="020B0502020202020204" pitchFamily="34" charset="0"/>
              </a:rPr>
              <a:t>IN PLACES LEFT BEHIND </a:t>
            </a:r>
          </a:p>
        </p:txBody>
      </p:sp>
      <p:sp>
        <p:nvSpPr>
          <p:cNvPr id="16" name="TextBox 15">
            <a:extLst>
              <a:ext uri="{FF2B5EF4-FFF2-40B4-BE49-F238E27FC236}">
                <a16:creationId xmlns:a16="http://schemas.microsoft.com/office/drawing/2014/main" id="{D0E2D858-4B5C-7E63-DF71-CE707B7472FC}"/>
              </a:ext>
            </a:extLst>
          </p:cNvPr>
          <p:cNvSpPr txBox="1"/>
          <p:nvPr/>
        </p:nvSpPr>
        <p:spPr>
          <a:xfrm>
            <a:off x="7707877" y="4904097"/>
            <a:ext cx="5125698" cy="369332"/>
          </a:xfrm>
          <a:prstGeom prst="rect">
            <a:avLst/>
          </a:prstGeom>
          <a:noFill/>
        </p:spPr>
        <p:txBody>
          <a:bodyPr wrap="square">
            <a:spAutoFit/>
          </a:bodyPr>
          <a:lstStyle/>
          <a:p>
            <a:r>
              <a:rPr lang="en-GB" spc="250" dirty="0">
                <a:latin typeface="Century Gothic" panose="020B0502020202020204" pitchFamily="34" charset="0"/>
              </a:rPr>
              <a:t>AS REGENERATIVE STRATEGY </a:t>
            </a:r>
          </a:p>
        </p:txBody>
      </p:sp>
      <p:pic>
        <p:nvPicPr>
          <p:cNvPr id="19" name="Picture 18" descr="A red and blue background with yellow text&#10;&#10;AI-generated content may be incorrect.">
            <a:extLst>
              <a:ext uri="{FF2B5EF4-FFF2-40B4-BE49-F238E27FC236}">
                <a16:creationId xmlns:a16="http://schemas.microsoft.com/office/drawing/2014/main" id="{49EB1FEF-4362-172F-500C-1D3D43732632}"/>
              </a:ext>
            </a:extLst>
          </p:cNvPr>
          <p:cNvPicPr>
            <a:picLocks noChangeAspect="1"/>
          </p:cNvPicPr>
          <p:nvPr/>
        </p:nvPicPr>
        <p:blipFill>
          <a:blip r:embed="rId6"/>
          <a:stretch>
            <a:fillRect/>
          </a:stretch>
        </p:blipFill>
        <p:spPr>
          <a:xfrm>
            <a:off x="16049" y="-2"/>
            <a:ext cx="12211130" cy="6868761"/>
          </a:xfrm>
          <a:prstGeom prst="rect">
            <a:avLst/>
          </a:prstGeom>
        </p:spPr>
      </p:pic>
      <p:pic>
        <p:nvPicPr>
          <p:cNvPr id="21" name="Picture 20" descr="A logo with a black background&#10;&#10;AI-generated content may be incorrect.">
            <a:extLst>
              <a:ext uri="{FF2B5EF4-FFF2-40B4-BE49-F238E27FC236}">
                <a16:creationId xmlns:a16="http://schemas.microsoft.com/office/drawing/2014/main" id="{B91D66F5-2828-501C-90AF-F140AE504DFB}"/>
              </a:ext>
            </a:extLst>
          </p:cNvPr>
          <p:cNvPicPr>
            <a:picLocks noChangeAspect="1"/>
          </p:cNvPicPr>
          <p:nvPr/>
        </p:nvPicPr>
        <p:blipFill>
          <a:blip r:embed="rId7"/>
          <a:stretch>
            <a:fillRect/>
          </a:stretch>
        </p:blipFill>
        <p:spPr>
          <a:xfrm>
            <a:off x="10617676" y="5771451"/>
            <a:ext cx="1037096" cy="1037096"/>
          </a:xfrm>
          <a:prstGeom prst="rect">
            <a:avLst/>
          </a:prstGeom>
        </p:spPr>
      </p:pic>
    </p:spTree>
    <p:extLst>
      <p:ext uri="{BB962C8B-B14F-4D97-AF65-F5344CB8AC3E}">
        <p14:creationId xmlns:p14="http://schemas.microsoft.com/office/powerpoint/2010/main" val="2083987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E1F047-81AC-99EF-D5B3-3DAC3003AB90}"/>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524FFF3F-7907-249E-A98C-35F1DF4002FB}"/>
              </a:ext>
            </a:extLst>
          </p:cNvPr>
          <p:cNvSpPr>
            <a:spLocks noGrp="1"/>
          </p:cNvSpPr>
          <p:nvPr>
            <p:ph type="title"/>
          </p:nvPr>
        </p:nvSpPr>
        <p:spPr>
          <a:xfrm>
            <a:off x="331368" y="-133410"/>
            <a:ext cx="10497312" cy="1179576"/>
          </a:xfrm>
        </p:spPr>
        <p:txBody>
          <a:bodyPr>
            <a:normAutofit/>
          </a:bodyPr>
          <a:lstStyle/>
          <a:p>
            <a:r>
              <a:rPr lang="en-GB" dirty="0">
                <a:solidFill>
                  <a:srgbClr val="FFC000"/>
                </a:solidFill>
              </a:rPr>
              <a:t>CASE STUDY ONE: </a:t>
            </a:r>
            <a:br>
              <a:rPr lang="en-GB" dirty="0">
                <a:solidFill>
                  <a:srgbClr val="FFC000"/>
                </a:solidFill>
              </a:rPr>
            </a:br>
            <a:r>
              <a:rPr lang="en-GB" sz="2000" dirty="0">
                <a:solidFill>
                  <a:srgbClr val="FFC000"/>
                </a:solidFill>
              </a:rPr>
              <a:t>SUNDERLAND – CROWN WORKS STUDIO</a:t>
            </a:r>
            <a:endParaRPr lang="en-GB" dirty="0">
              <a:solidFill>
                <a:srgbClr val="FFC000"/>
              </a:solidFill>
            </a:endParaRPr>
          </a:p>
        </p:txBody>
      </p:sp>
      <p:pic>
        <p:nvPicPr>
          <p:cNvPr id="8" name="Picture 7">
            <a:extLst>
              <a:ext uri="{FF2B5EF4-FFF2-40B4-BE49-F238E27FC236}">
                <a16:creationId xmlns:a16="http://schemas.microsoft.com/office/drawing/2014/main" id="{C4E96077-CC05-F87C-B49A-DA1BCD9D54D5}"/>
              </a:ext>
            </a:extLst>
          </p:cNvPr>
          <p:cNvPicPr>
            <a:picLocks noChangeAspect="1"/>
          </p:cNvPicPr>
          <p:nvPr/>
        </p:nvPicPr>
        <p:blipFill>
          <a:blip r:embed="rId3"/>
          <a:srcRect l="29059" r="21015"/>
          <a:stretch/>
        </p:blipFill>
        <p:spPr>
          <a:xfrm>
            <a:off x="6096000" y="0"/>
            <a:ext cx="6096000" cy="6858000"/>
          </a:xfrm>
          <a:prstGeom prst="rect">
            <a:avLst/>
          </a:prstGeom>
          <a:ln w="15875">
            <a:solidFill>
              <a:srgbClr val="FFC000"/>
            </a:solidFill>
          </a:ln>
        </p:spPr>
      </p:pic>
      <p:sp>
        <p:nvSpPr>
          <p:cNvPr id="4" name="Rectangle 3">
            <a:extLst>
              <a:ext uri="{FF2B5EF4-FFF2-40B4-BE49-F238E27FC236}">
                <a16:creationId xmlns:a16="http://schemas.microsoft.com/office/drawing/2014/main" id="{8D7985CA-57B3-8991-A120-902562CBAD73}"/>
              </a:ext>
            </a:extLst>
          </p:cNvPr>
          <p:cNvSpPr/>
          <p:nvPr/>
        </p:nvSpPr>
        <p:spPr>
          <a:xfrm>
            <a:off x="-150357" y="1166842"/>
            <a:ext cx="5975424" cy="4770537"/>
          </a:xfrm>
          <a:prstGeom prst="rect">
            <a:avLst/>
          </a:prstGeom>
          <a:noFill/>
        </p:spPr>
        <p:txBody>
          <a:bodyPr wrap="square">
            <a:spAutoFit/>
          </a:bodyPr>
          <a:lstStyle/>
          <a:p>
            <a:pPr marL="457200" algn="just"/>
            <a:r>
              <a:rPr lang="en-GB" sz="1600" dirty="0">
                <a:solidFill>
                  <a:schemeClr val="bg1"/>
                </a:solidFill>
                <a:latin typeface="Arial" panose="020B0604020202020204" pitchFamily="34" charset="0"/>
                <a:ea typeface="Aptos" panose="020B0004020202020204" pitchFamily="34" charset="0"/>
              </a:rPr>
              <a:t>Crown Works Studios in Sunderland is a significant film and TV production facility with a total investment of £450 million. This funding comprises £120 million from the UK government, allocated over ten years, and £330 million from private sources. </a:t>
            </a:r>
          </a:p>
          <a:p>
            <a:pPr marL="457200" algn="just"/>
            <a:endParaRPr lang="en-GB" sz="1600" dirty="0">
              <a:solidFill>
                <a:schemeClr val="bg1"/>
              </a:solidFill>
              <a:latin typeface="Arial" panose="020B0604020202020204" pitchFamily="34" charset="0"/>
              <a:ea typeface="Aptos" panose="020B0004020202020204" pitchFamily="34" charset="0"/>
            </a:endParaRPr>
          </a:p>
          <a:p>
            <a:pPr marL="457200" algn="just"/>
            <a:r>
              <a:rPr lang="en-GB" sz="1600" dirty="0">
                <a:solidFill>
                  <a:schemeClr val="bg1"/>
                </a:solidFill>
                <a:latin typeface="Arial" panose="020B0604020202020204" pitchFamily="34" charset="0"/>
                <a:ea typeface="Aptos" panose="020B0004020202020204" pitchFamily="34" charset="0"/>
              </a:rPr>
              <a:t>The private investment is provided by </a:t>
            </a:r>
            <a:r>
              <a:rPr lang="en-GB" sz="1600" dirty="0" err="1">
                <a:solidFill>
                  <a:schemeClr val="bg1"/>
                </a:solidFill>
                <a:latin typeface="Arial" panose="020B0604020202020204" pitchFamily="34" charset="0"/>
                <a:ea typeface="Aptos" panose="020B0004020202020204" pitchFamily="34" charset="0"/>
              </a:rPr>
              <a:t>FulwellCain</a:t>
            </a:r>
            <a:r>
              <a:rPr lang="en-GB" sz="1600" dirty="0">
                <a:solidFill>
                  <a:schemeClr val="bg1"/>
                </a:solidFill>
                <a:latin typeface="Arial" panose="020B0604020202020204" pitchFamily="34" charset="0"/>
                <a:ea typeface="Aptos" panose="020B0004020202020204" pitchFamily="34" charset="0"/>
              </a:rPr>
              <a:t> Studios, a joint venture between global entertainment company Fulwell 73 and investment firm Cain International.</a:t>
            </a:r>
          </a:p>
          <a:p>
            <a:pPr marL="457200" algn="just"/>
            <a:endParaRPr lang="en-GB" sz="1600" dirty="0">
              <a:solidFill>
                <a:schemeClr val="bg1"/>
              </a:solidFill>
              <a:latin typeface="Arial" panose="020B0604020202020204" pitchFamily="34" charset="0"/>
              <a:ea typeface="Aptos" panose="020B0004020202020204" pitchFamily="34" charset="0"/>
            </a:endParaRPr>
          </a:p>
          <a:p>
            <a:pPr marL="457200" algn="just"/>
            <a:r>
              <a:rPr lang="en-GB" sz="1600" dirty="0">
                <a:solidFill>
                  <a:schemeClr val="bg1"/>
                </a:solidFill>
                <a:latin typeface="Arial" panose="020B0604020202020204" pitchFamily="34" charset="0"/>
                <a:ea typeface="Aptos" panose="020B0004020202020204" pitchFamily="34" charset="0"/>
              </a:rPr>
              <a:t>The government funding is part of a devolution deal aimed at transforming the North East into a major hub for film and high-end TV production. This investment is expected to create over 8,000 jobs and generate £336 million annually for the regional economy. </a:t>
            </a:r>
          </a:p>
          <a:p>
            <a:pPr marL="457200" algn="just"/>
            <a:endParaRPr lang="en-GB" sz="1600" dirty="0">
              <a:solidFill>
                <a:schemeClr val="bg1"/>
              </a:solidFill>
              <a:latin typeface="Arial" panose="020B0604020202020204" pitchFamily="34" charset="0"/>
              <a:ea typeface="Aptos" panose="020B0004020202020204" pitchFamily="34" charset="0"/>
            </a:endParaRPr>
          </a:p>
          <a:p>
            <a:pPr marL="457200" algn="just"/>
            <a:r>
              <a:rPr lang="en-GB" sz="1600" dirty="0">
                <a:solidFill>
                  <a:schemeClr val="bg1"/>
                </a:solidFill>
                <a:latin typeface="Arial" panose="020B0604020202020204" pitchFamily="34" charset="0"/>
                <a:ea typeface="Aptos" panose="020B0004020202020204" pitchFamily="34" charset="0"/>
              </a:rPr>
              <a:t>Construction of the studios is planned in three phases between 2024 and 2027, with the first six sound stages anticipated to be operational by 2026</a:t>
            </a:r>
          </a:p>
        </p:txBody>
      </p:sp>
      <p:sp>
        <p:nvSpPr>
          <p:cNvPr id="3" name="TextBox 2">
            <a:extLst>
              <a:ext uri="{FF2B5EF4-FFF2-40B4-BE49-F238E27FC236}">
                <a16:creationId xmlns:a16="http://schemas.microsoft.com/office/drawing/2014/main" id="{A9EAE458-9962-3450-34D3-AC78BADE5039}"/>
              </a:ext>
            </a:extLst>
          </p:cNvPr>
          <p:cNvSpPr txBox="1"/>
          <p:nvPr/>
        </p:nvSpPr>
        <p:spPr>
          <a:xfrm>
            <a:off x="-150357" y="6368534"/>
            <a:ext cx="6180666" cy="307777"/>
          </a:xfrm>
          <a:prstGeom prst="rect">
            <a:avLst/>
          </a:prstGeom>
          <a:noFill/>
        </p:spPr>
        <p:txBody>
          <a:bodyPr wrap="square">
            <a:spAutoFit/>
          </a:bodyPr>
          <a:lstStyle/>
          <a:p>
            <a:pPr marL="457200" algn="just"/>
            <a:r>
              <a:rPr lang="en-GB" sz="1400" dirty="0" err="1">
                <a:solidFill>
                  <a:schemeClr val="bg1"/>
                </a:solidFill>
                <a:latin typeface="Arial" panose="020B0604020202020204" pitchFamily="34" charset="0"/>
                <a:ea typeface="Aptos" panose="020B0004020202020204" pitchFamily="34" charset="0"/>
              </a:rPr>
              <a:t>Sunderland.gov.uk</a:t>
            </a:r>
            <a:endParaRPr lang="en-GB" sz="1400" dirty="0">
              <a:solidFill>
                <a:schemeClr val="bg1"/>
              </a:solidFill>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271949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1D0DFB5-8BBC-72A0-3119-0A318E599D64}"/>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D6652CA6-EB50-29B7-798E-663457120445}"/>
              </a:ext>
            </a:extLst>
          </p:cNvPr>
          <p:cNvSpPr>
            <a:spLocks noGrp="1"/>
          </p:cNvSpPr>
          <p:nvPr>
            <p:ph type="title"/>
          </p:nvPr>
        </p:nvSpPr>
        <p:spPr>
          <a:xfrm>
            <a:off x="331368" y="-386922"/>
            <a:ext cx="10497312" cy="1179576"/>
          </a:xfrm>
        </p:spPr>
        <p:txBody>
          <a:bodyPr>
            <a:normAutofit/>
          </a:bodyPr>
          <a:lstStyle/>
          <a:p>
            <a:r>
              <a:rPr lang="en-GB" dirty="0">
                <a:solidFill>
                  <a:srgbClr val="FFC000"/>
                </a:solidFill>
              </a:rPr>
              <a:t>FINAL THOUGHTS</a:t>
            </a:r>
          </a:p>
        </p:txBody>
      </p:sp>
      <p:pic>
        <p:nvPicPr>
          <p:cNvPr id="2" name="Picture 1">
            <a:extLst>
              <a:ext uri="{FF2B5EF4-FFF2-40B4-BE49-F238E27FC236}">
                <a16:creationId xmlns:a16="http://schemas.microsoft.com/office/drawing/2014/main" id="{518C24A8-2F15-8DD6-41C3-9A01AA86FA16}"/>
              </a:ext>
            </a:extLst>
          </p:cNvPr>
          <p:cNvPicPr>
            <a:picLocks noChangeAspect="1"/>
          </p:cNvPicPr>
          <p:nvPr/>
        </p:nvPicPr>
        <p:blipFill>
          <a:blip r:embed="rId3"/>
          <a:srcRect l="322" r="419"/>
          <a:stretch/>
        </p:blipFill>
        <p:spPr>
          <a:xfrm>
            <a:off x="8528501" y="-23092"/>
            <a:ext cx="3665749" cy="2322494"/>
          </a:xfrm>
          <a:prstGeom prst="rect">
            <a:avLst/>
          </a:prstGeom>
          <a:ln w="15875">
            <a:solidFill>
              <a:srgbClr val="FFC000"/>
            </a:solidFill>
          </a:ln>
        </p:spPr>
      </p:pic>
      <p:pic>
        <p:nvPicPr>
          <p:cNvPr id="8" name="Picture 7">
            <a:extLst>
              <a:ext uri="{FF2B5EF4-FFF2-40B4-BE49-F238E27FC236}">
                <a16:creationId xmlns:a16="http://schemas.microsoft.com/office/drawing/2014/main" id="{742E70B7-3DAF-C315-DEDD-B5FF5D6947F0}"/>
              </a:ext>
            </a:extLst>
          </p:cNvPr>
          <p:cNvPicPr>
            <a:picLocks noChangeAspect="1"/>
          </p:cNvPicPr>
          <p:nvPr/>
        </p:nvPicPr>
        <p:blipFill>
          <a:blip r:embed="rId4"/>
          <a:srcRect l="222" r="1165"/>
          <a:stretch/>
        </p:blipFill>
        <p:spPr>
          <a:xfrm>
            <a:off x="8526250" y="4577899"/>
            <a:ext cx="3665749" cy="2280101"/>
          </a:xfrm>
          <a:prstGeom prst="rect">
            <a:avLst/>
          </a:prstGeom>
          <a:ln w="15875">
            <a:solidFill>
              <a:srgbClr val="FFC000"/>
            </a:solidFill>
          </a:ln>
        </p:spPr>
      </p:pic>
      <p:pic>
        <p:nvPicPr>
          <p:cNvPr id="5" name="Picture 4">
            <a:extLst>
              <a:ext uri="{FF2B5EF4-FFF2-40B4-BE49-F238E27FC236}">
                <a16:creationId xmlns:a16="http://schemas.microsoft.com/office/drawing/2014/main" id="{7AC6D506-29E1-93B8-B145-9A0498F0E1F3}"/>
              </a:ext>
            </a:extLst>
          </p:cNvPr>
          <p:cNvPicPr>
            <a:picLocks noChangeAspect="1"/>
          </p:cNvPicPr>
          <p:nvPr/>
        </p:nvPicPr>
        <p:blipFill>
          <a:blip r:embed="rId5"/>
          <a:srcRect l="56" r="222"/>
          <a:stretch/>
        </p:blipFill>
        <p:spPr>
          <a:xfrm>
            <a:off x="8526250" y="2299403"/>
            <a:ext cx="3665749" cy="2278495"/>
          </a:xfrm>
          <a:prstGeom prst="rect">
            <a:avLst/>
          </a:prstGeom>
          <a:ln w="15875">
            <a:solidFill>
              <a:srgbClr val="FFC000"/>
            </a:solidFill>
          </a:ln>
        </p:spPr>
      </p:pic>
      <p:sp>
        <p:nvSpPr>
          <p:cNvPr id="9" name="Rectangle 8">
            <a:extLst>
              <a:ext uri="{FF2B5EF4-FFF2-40B4-BE49-F238E27FC236}">
                <a16:creationId xmlns:a16="http://schemas.microsoft.com/office/drawing/2014/main" id="{318B41B6-EFAE-E975-7DB3-FAF30BBE0C02}"/>
              </a:ext>
            </a:extLst>
          </p:cNvPr>
          <p:cNvSpPr/>
          <p:nvPr/>
        </p:nvSpPr>
        <p:spPr>
          <a:xfrm>
            <a:off x="204381" y="445096"/>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10" name="Rectangle 9">
            <a:extLst>
              <a:ext uri="{FF2B5EF4-FFF2-40B4-BE49-F238E27FC236}">
                <a16:creationId xmlns:a16="http://schemas.microsoft.com/office/drawing/2014/main" id="{AE5E0DF9-5CDE-9F89-6747-7009A678132B}"/>
              </a:ext>
            </a:extLst>
          </p:cNvPr>
          <p:cNvSpPr/>
          <p:nvPr/>
        </p:nvSpPr>
        <p:spPr>
          <a:xfrm>
            <a:off x="6519933" y="4549929"/>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473C0BC5-9F83-DA7D-06F1-422D04538FBD}"/>
              </a:ext>
            </a:extLst>
          </p:cNvPr>
          <p:cNvSpPr/>
          <p:nvPr/>
        </p:nvSpPr>
        <p:spPr>
          <a:xfrm>
            <a:off x="331368" y="2682498"/>
            <a:ext cx="8083636" cy="2790508"/>
          </a:xfrm>
          <a:prstGeom prst="rect">
            <a:avLst/>
          </a:prstGeom>
          <a:noFill/>
        </p:spPr>
        <p:txBody>
          <a:bodyPr wrap="square">
            <a:spAutoFit/>
          </a:bodyPr>
          <a:lstStyle/>
          <a:p>
            <a:pPr>
              <a:spcAft>
                <a:spcPts val="800"/>
              </a:spcAft>
            </a:pPr>
            <a:r>
              <a:rPr lang="en-GB" kern="100" dirty="0">
                <a:solidFill>
                  <a:schemeClr val="bg1"/>
                </a:solidFill>
                <a:latin typeface="Arial" panose="020B0604020202020204" pitchFamily="34" charset="0"/>
                <a:ea typeface="Aptos" panose="020B0004020202020204" pitchFamily="34" charset="0"/>
                <a:cs typeface="Times New Roman" panose="02020603050405020304" pitchFamily="18" charset="0"/>
              </a:rPr>
              <a:t>T</a:t>
            </a:r>
            <a:r>
              <a:rPr lang="en-GB"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he stories that we tell about a place matter, and that if the stories we tell look backwards and down, they will ultimately be self-defeating, that they can trap a place and a people in a downward spiral, trapped by their own history, and trapped by their own geography. </a:t>
            </a:r>
          </a:p>
          <a:p>
            <a:pPr>
              <a:spcAft>
                <a:spcPts val="800"/>
              </a:spcAft>
            </a:pPr>
            <a:endParaRPr lang="en-GB"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GB" dirty="0">
                <a:solidFill>
                  <a:schemeClr val="bg1"/>
                </a:solidFill>
                <a:effectLst/>
                <a:latin typeface="Arial" panose="020B0604020202020204" pitchFamily="34" charset="0"/>
                <a:ea typeface="Aptos" panose="020B0004020202020204" pitchFamily="34" charset="0"/>
              </a:rPr>
              <a:t>Conversely, if the stories we tell about a place look forwards and up, then that aspiration and can become an economic driver that can become self-actualising – that those stories and that optimism can help to reshape a place and reinvigorate a people</a:t>
            </a:r>
            <a:endParaRPr lang="en-GB" sz="1600" dirty="0">
              <a:solidFill>
                <a:schemeClr val="bg1"/>
              </a:solidFill>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42740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6EE6-A1C9-35A2-C357-275F99AAE9B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BAE7849-4398-EF9E-B758-FC029B34F02F}"/>
              </a:ext>
            </a:extLst>
          </p:cNvPr>
          <p:cNvPicPr>
            <a:picLocks noChangeAspect="1"/>
          </p:cNvPicPr>
          <p:nvPr/>
        </p:nvPicPr>
        <p:blipFill>
          <a:blip r:embed="rId3"/>
          <a:srcRect l="8025" r="8025"/>
          <a:stretch/>
        </p:blipFill>
        <p:spPr>
          <a:xfrm>
            <a:off x="-12923854" y="698835"/>
            <a:ext cx="12191979" cy="6857990"/>
          </a:xfrm>
          <a:prstGeom prst="rect">
            <a:avLst/>
          </a:prstGeom>
        </p:spPr>
      </p:pic>
      <p:pic>
        <p:nvPicPr>
          <p:cNvPr id="8" name="Picture 7" descr="A long shot of a red and blue line&#10;&#10;AI-generated content may be incorrect.">
            <a:extLst>
              <a:ext uri="{FF2B5EF4-FFF2-40B4-BE49-F238E27FC236}">
                <a16:creationId xmlns:a16="http://schemas.microsoft.com/office/drawing/2014/main" id="{1C68F796-888F-D468-AEBB-3CBF895E21A6}"/>
              </a:ext>
            </a:extLst>
          </p:cNvPr>
          <p:cNvPicPr>
            <a:picLocks noChangeAspect="1"/>
          </p:cNvPicPr>
          <p:nvPr/>
        </p:nvPicPr>
        <p:blipFill>
          <a:blip r:embed="rId4"/>
          <a:stretch>
            <a:fillRect/>
          </a:stretch>
        </p:blipFill>
        <p:spPr>
          <a:xfrm flipH="1">
            <a:off x="0" y="0"/>
            <a:ext cx="12211131" cy="6858000"/>
          </a:xfrm>
          <a:prstGeom prst="rect">
            <a:avLst/>
          </a:prstGeom>
        </p:spPr>
      </p:pic>
      <p:pic>
        <p:nvPicPr>
          <p:cNvPr id="5" name="Picture 4">
            <a:extLst>
              <a:ext uri="{FF2B5EF4-FFF2-40B4-BE49-F238E27FC236}">
                <a16:creationId xmlns:a16="http://schemas.microsoft.com/office/drawing/2014/main" id="{214F4646-D018-8172-4D4F-C15BCDA56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434" y="6019917"/>
            <a:ext cx="2847267" cy="491154"/>
          </a:xfrm>
          <a:prstGeom prst="rect">
            <a:avLst/>
          </a:prstGeom>
          <a:ln>
            <a:noFill/>
          </a:ln>
        </p:spPr>
      </p:pic>
      <p:sp>
        <p:nvSpPr>
          <p:cNvPr id="2" name="Title 1">
            <a:extLst>
              <a:ext uri="{FF2B5EF4-FFF2-40B4-BE49-F238E27FC236}">
                <a16:creationId xmlns:a16="http://schemas.microsoft.com/office/drawing/2014/main" id="{48075A51-2CEC-28DF-D7DC-42A14DA9A39B}"/>
              </a:ext>
            </a:extLst>
          </p:cNvPr>
          <p:cNvSpPr>
            <a:spLocks noGrp="1"/>
          </p:cNvSpPr>
          <p:nvPr>
            <p:ph type="ctrTitle"/>
          </p:nvPr>
        </p:nvSpPr>
        <p:spPr>
          <a:xfrm>
            <a:off x="7707865" y="1291144"/>
            <a:ext cx="4353132" cy="3200400"/>
          </a:xfrm>
        </p:spPr>
        <p:txBody>
          <a:bodyPr anchor="b">
            <a:normAutofit/>
          </a:bodyPr>
          <a:lstStyle/>
          <a:p>
            <a:r>
              <a:rPr lang="en-GB" sz="4800" dirty="0">
                <a:ln>
                  <a:solidFill>
                    <a:schemeClr val="bg1"/>
                  </a:solidFill>
                </a:ln>
                <a:solidFill>
                  <a:srgbClr val="FFC000"/>
                </a:solidFill>
                <a:latin typeface="Century Gothic" panose="020B0502020202020204" pitchFamily="34" charset="0"/>
              </a:rPr>
              <a:t>LEVELLING UP </a:t>
            </a:r>
            <a:br>
              <a:rPr lang="en-GB" sz="4800" dirty="0">
                <a:ln>
                  <a:solidFill>
                    <a:schemeClr val="bg1"/>
                  </a:solidFill>
                </a:ln>
                <a:solidFill>
                  <a:srgbClr val="FFC000"/>
                </a:solidFill>
                <a:latin typeface="Century Gothic" panose="020B0502020202020204" pitchFamily="34" charset="0"/>
              </a:rPr>
            </a:br>
            <a:r>
              <a:rPr lang="en-GB" sz="4800" kern="1400" spc="380" dirty="0">
                <a:ln>
                  <a:solidFill>
                    <a:schemeClr val="bg1"/>
                  </a:solidFill>
                </a:ln>
                <a:solidFill>
                  <a:srgbClr val="FFC000"/>
                </a:solidFill>
                <a:latin typeface="Century Gothic" panose="020B0502020202020204" pitchFamily="34" charset="0"/>
              </a:rPr>
              <a:t>THE SCREEN </a:t>
            </a:r>
            <a:r>
              <a:rPr lang="en-GB" sz="4800" spc="550" dirty="0">
                <a:ln>
                  <a:solidFill>
                    <a:schemeClr val="bg1"/>
                  </a:solidFill>
                </a:ln>
                <a:solidFill>
                  <a:srgbClr val="FFC000"/>
                </a:solidFill>
                <a:latin typeface="Century Gothic" panose="020B0502020202020204" pitchFamily="34" charset="0"/>
              </a:rPr>
              <a:t>INDUSTRIES</a:t>
            </a:r>
          </a:p>
        </p:txBody>
      </p:sp>
      <p:sp>
        <p:nvSpPr>
          <p:cNvPr id="3" name="Subtitle 2">
            <a:extLst>
              <a:ext uri="{FF2B5EF4-FFF2-40B4-BE49-F238E27FC236}">
                <a16:creationId xmlns:a16="http://schemas.microsoft.com/office/drawing/2014/main" id="{9C63007B-E327-6964-515A-712BF32885C9}"/>
              </a:ext>
            </a:extLst>
          </p:cNvPr>
          <p:cNvSpPr>
            <a:spLocks noGrp="1"/>
          </p:cNvSpPr>
          <p:nvPr>
            <p:ph type="subTitle" idx="1"/>
          </p:nvPr>
        </p:nvSpPr>
        <p:spPr>
          <a:xfrm>
            <a:off x="7707865" y="4608442"/>
            <a:ext cx="4449407" cy="1207008"/>
          </a:xfrm>
        </p:spPr>
        <p:txBody>
          <a:bodyPr anchor="t">
            <a:normAutofit/>
          </a:bodyPr>
          <a:lstStyle/>
          <a:p>
            <a:r>
              <a:rPr lang="en-GB" sz="1800" dirty="0">
                <a:latin typeface="Century Gothic" panose="020B0502020202020204" pitchFamily="34" charset="0"/>
              </a:rPr>
              <a:t>FILM AND TELEVISION PRODUCTION</a:t>
            </a:r>
          </a:p>
        </p:txBody>
      </p:sp>
      <p:sp>
        <p:nvSpPr>
          <p:cNvPr id="12" name="TextBox 11">
            <a:extLst>
              <a:ext uri="{FF2B5EF4-FFF2-40B4-BE49-F238E27FC236}">
                <a16:creationId xmlns:a16="http://schemas.microsoft.com/office/drawing/2014/main" id="{51578AA7-F47D-2156-4CA0-A2DBFAE1FB98}"/>
              </a:ext>
            </a:extLst>
          </p:cNvPr>
          <p:cNvSpPr txBox="1"/>
          <p:nvPr/>
        </p:nvSpPr>
        <p:spPr>
          <a:xfrm>
            <a:off x="7711061" y="4963373"/>
            <a:ext cx="4532165" cy="615553"/>
          </a:xfrm>
          <a:prstGeom prst="rect">
            <a:avLst/>
          </a:prstGeom>
          <a:noFill/>
        </p:spPr>
        <p:txBody>
          <a:bodyPr wrap="square">
            <a:spAutoFit/>
          </a:bodyPr>
          <a:lstStyle/>
          <a:p>
            <a:endParaRPr lang="en-GB" sz="1700" spc="450" dirty="0">
              <a:latin typeface="Century Gothic" panose="020B0502020202020204" pitchFamily="34" charset="0"/>
            </a:endParaRPr>
          </a:p>
          <a:p>
            <a:r>
              <a:rPr lang="en-GB" sz="1700" spc="600" dirty="0">
                <a:latin typeface="Century Gothic" panose="020B0502020202020204" pitchFamily="34" charset="0"/>
              </a:rPr>
              <a:t>IN PLACES LEFT BEHIND </a:t>
            </a:r>
          </a:p>
        </p:txBody>
      </p:sp>
      <p:sp>
        <p:nvSpPr>
          <p:cNvPr id="16" name="TextBox 15">
            <a:extLst>
              <a:ext uri="{FF2B5EF4-FFF2-40B4-BE49-F238E27FC236}">
                <a16:creationId xmlns:a16="http://schemas.microsoft.com/office/drawing/2014/main" id="{0695EFEA-3ADF-2243-5778-6F89AAEF61C1}"/>
              </a:ext>
            </a:extLst>
          </p:cNvPr>
          <p:cNvSpPr txBox="1"/>
          <p:nvPr/>
        </p:nvSpPr>
        <p:spPr>
          <a:xfrm>
            <a:off x="7707877" y="4904097"/>
            <a:ext cx="5125698" cy="369332"/>
          </a:xfrm>
          <a:prstGeom prst="rect">
            <a:avLst/>
          </a:prstGeom>
          <a:noFill/>
        </p:spPr>
        <p:txBody>
          <a:bodyPr wrap="square">
            <a:spAutoFit/>
          </a:bodyPr>
          <a:lstStyle/>
          <a:p>
            <a:r>
              <a:rPr lang="en-GB" spc="250" dirty="0">
                <a:latin typeface="Century Gothic" panose="020B0502020202020204" pitchFamily="34" charset="0"/>
              </a:rPr>
              <a:t>AS REGENERATIVE STRATEGY </a:t>
            </a:r>
          </a:p>
        </p:txBody>
      </p:sp>
      <p:pic>
        <p:nvPicPr>
          <p:cNvPr id="19" name="Picture 18" descr="A red and blue background with yellow text&#10;&#10;AI-generated content may be incorrect.">
            <a:extLst>
              <a:ext uri="{FF2B5EF4-FFF2-40B4-BE49-F238E27FC236}">
                <a16:creationId xmlns:a16="http://schemas.microsoft.com/office/drawing/2014/main" id="{852C7C20-392B-7153-4332-D46EECC0BA67}"/>
              </a:ext>
            </a:extLst>
          </p:cNvPr>
          <p:cNvPicPr>
            <a:picLocks noChangeAspect="1"/>
          </p:cNvPicPr>
          <p:nvPr/>
        </p:nvPicPr>
        <p:blipFill>
          <a:blip r:embed="rId6"/>
          <a:stretch>
            <a:fillRect/>
          </a:stretch>
        </p:blipFill>
        <p:spPr>
          <a:xfrm>
            <a:off x="16049" y="-2"/>
            <a:ext cx="12211130" cy="6868761"/>
          </a:xfrm>
          <a:prstGeom prst="rect">
            <a:avLst/>
          </a:prstGeom>
        </p:spPr>
      </p:pic>
      <p:pic>
        <p:nvPicPr>
          <p:cNvPr id="21" name="Picture 20" descr="A logo with a black background&#10;&#10;AI-generated content may be incorrect.">
            <a:extLst>
              <a:ext uri="{FF2B5EF4-FFF2-40B4-BE49-F238E27FC236}">
                <a16:creationId xmlns:a16="http://schemas.microsoft.com/office/drawing/2014/main" id="{679848E3-1C46-6008-B833-EA20FAB0EBF7}"/>
              </a:ext>
            </a:extLst>
          </p:cNvPr>
          <p:cNvPicPr>
            <a:picLocks noChangeAspect="1"/>
          </p:cNvPicPr>
          <p:nvPr/>
        </p:nvPicPr>
        <p:blipFill>
          <a:blip r:embed="rId7"/>
          <a:stretch>
            <a:fillRect/>
          </a:stretch>
        </p:blipFill>
        <p:spPr>
          <a:xfrm>
            <a:off x="10617676" y="5771451"/>
            <a:ext cx="1037096" cy="1037096"/>
          </a:xfrm>
          <a:prstGeom prst="rect">
            <a:avLst/>
          </a:prstGeom>
        </p:spPr>
      </p:pic>
      <p:sp>
        <p:nvSpPr>
          <p:cNvPr id="6" name="Title 1">
            <a:extLst>
              <a:ext uri="{FF2B5EF4-FFF2-40B4-BE49-F238E27FC236}">
                <a16:creationId xmlns:a16="http://schemas.microsoft.com/office/drawing/2014/main" id="{67A5A6A0-6A3D-CA9F-B2A9-0E649439CC62}"/>
              </a:ext>
            </a:extLst>
          </p:cNvPr>
          <p:cNvSpPr txBox="1">
            <a:spLocks/>
          </p:cNvSpPr>
          <p:nvPr/>
        </p:nvSpPr>
        <p:spPr>
          <a:xfrm>
            <a:off x="120364" y="992001"/>
            <a:ext cx="10497312" cy="457485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1500" dirty="0">
                <a:solidFill>
                  <a:srgbClr val="FFC000"/>
                </a:solidFill>
              </a:rPr>
              <a:t>THANK </a:t>
            </a:r>
          </a:p>
          <a:p>
            <a:r>
              <a:rPr lang="en-GB" sz="11500" dirty="0">
                <a:solidFill>
                  <a:srgbClr val="FFC000"/>
                </a:solidFill>
              </a:rPr>
              <a:t>YOU</a:t>
            </a:r>
          </a:p>
        </p:txBody>
      </p:sp>
    </p:spTree>
    <p:extLst>
      <p:ext uri="{BB962C8B-B14F-4D97-AF65-F5344CB8AC3E}">
        <p14:creationId xmlns:p14="http://schemas.microsoft.com/office/powerpoint/2010/main" val="3501136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8A34D2-2864-F867-D674-3E7EE7469FE9}"/>
            </a:ext>
          </a:extLst>
        </p:cNvPr>
        <p:cNvGrpSpPr/>
        <p:nvPr/>
      </p:nvGrpSpPr>
      <p:grpSpPr>
        <a:xfrm>
          <a:off x="0" y="0"/>
          <a:ext cx="0" cy="0"/>
          <a:chOff x="0" y="0"/>
          <a:chExt cx="0" cy="0"/>
        </a:xfrm>
      </p:grpSpPr>
      <p:pic>
        <p:nvPicPr>
          <p:cNvPr id="43" name="Picture 42" descr="A map of the united kingdom with Great Britain in the background&#10;&#10;AI-generated content may be incorrect.">
            <a:extLst>
              <a:ext uri="{FF2B5EF4-FFF2-40B4-BE49-F238E27FC236}">
                <a16:creationId xmlns:a16="http://schemas.microsoft.com/office/drawing/2014/main" id="{FBC3A30D-8B35-17B4-F97D-71D568837283}"/>
              </a:ext>
            </a:extLst>
          </p:cNvPr>
          <p:cNvPicPr>
            <a:picLocks noChangeAspect="1"/>
          </p:cNvPicPr>
          <p:nvPr/>
        </p:nvPicPr>
        <p:blipFill>
          <a:blip r:embed="rId3"/>
          <a:stretch>
            <a:fillRect/>
          </a:stretch>
        </p:blipFill>
        <p:spPr>
          <a:xfrm>
            <a:off x="7587247" y="480380"/>
            <a:ext cx="4176416" cy="6077620"/>
          </a:xfrm>
          <a:prstGeom prst="rect">
            <a:avLst/>
          </a:prstGeom>
        </p:spPr>
      </p:pic>
      <p:pic>
        <p:nvPicPr>
          <p:cNvPr id="45" name="Picture 44" descr="A map of the united kingdom&#10;&#10;AI-generated content may be incorrect.">
            <a:extLst>
              <a:ext uri="{FF2B5EF4-FFF2-40B4-BE49-F238E27FC236}">
                <a16:creationId xmlns:a16="http://schemas.microsoft.com/office/drawing/2014/main" id="{CEDDC7EC-093C-375C-9413-E140B2DDAF79}"/>
              </a:ext>
            </a:extLst>
          </p:cNvPr>
          <p:cNvPicPr>
            <a:picLocks noChangeAspect="1"/>
          </p:cNvPicPr>
          <p:nvPr/>
        </p:nvPicPr>
        <p:blipFill>
          <a:blip r:embed="rId4"/>
          <a:stretch>
            <a:fillRect/>
          </a:stretch>
        </p:blipFill>
        <p:spPr>
          <a:xfrm>
            <a:off x="7587247" y="480380"/>
            <a:ext cx="4176416" cy="6077620"/>
          </a:xfrm>
          <a:prstGeom prst="rect">
            <a:avLst/>
          </a:prstGeom>
        </p:spPr>
      </p:pic>
      <p:pic>
        <p:nvPicPr>
          <p:cNvPr id="47" name="Picture 46" descr="A blue silhouette of a map&#10;&#10;AI-generated content may be incorrect.">
            <a:extLst>
              <a:ext uri="{FF2B5EF4-FFF2-40B4-BE49-F238E27FC236}">
                <a16:creationId xmlns:a16="http://schemas.microsoft.com/office/drawing/2014/main" id="{0751C6B9-FABC-B046-AF03-0F3DF517ED55}"/>
              </a:ext>
            </a:extLst>
          </p:cNvPr>
          <p:cNvPicPr>
            <a:picLocks noChangeAspect="1"/>
          </p:cNvPicPr>
          <p:nvPr/>
        </p:nvPicPr>
        <p:blipFill>
          <a:blip r:embed="rId5"/>
          <a:stretch>
            <a:fillRect/>
          </a:stretch>
        </p:blipFill>
        <p:spPr>
          <a:xfrm>
            <a:off x="7587247" y="480380"/>
            <a:ext cx="4176416" cy="6077620"/>
          </a:xfrm>
          <a:prstGeom prst="rect">
            <a:avLst/>
          </a:prstGeom>
        </p:spPr>
      </p:pic>
      <p:sp>
        <p:nvSpPr>
          <p:cNvPr id="49" name="Title 1">
            <a:extLst>
              <a:ext uri="{FF2B5EF4-FFF2-40B4-BE49-F238E27FC236}">
                <a16:creationId xmlns:a16="http://schemas.microsoft.com/office/drawing/2014/main" id="{7168F6C2-94C1-D0F2-11F9-76B8C3E77C3A}"/>
              </a:ext>
            </a:extLst>
          </p:cNvPr>
          <p:cNvSpPr>
            <a:spLocks noGrp="1"/>
          </p:cNvSpPr>
          <p:nvPr>
            <p:ph type="title"/>
          </p:nvPr>
        </p:nvSpPr>
        <p:spPr>
          <a:xfrm>
            <a:off x="428337" y="-301079"/>
            <a:ext cx="10497312" cy="1179576"/>
          </a:xfrm>
        </p:spPr>
        <p:txBody>
          <a:bodyPr>
            <a:normAutofit/>
          </a:bodyPr>
          <a:lstStyle/>
          <a:p>
            <a:r>
              <a:rPr lang="en-GB" dirty="0">
                <a:solidFill>
                  <a:srgbClr val="FFC000"/>
                </a:solidFill>
                <a:effectLst>
                  <a:glow rad="38100">
                    <a:schemeClr val="bg1">
                      <a:lumMod val="65000"/>
                      <a:lumOff val="35000"/>
                      <a:alpha val="40000"/>
                    </a:schemeClr>
                  </a:glow>
                </a:effectLst>
              </a:rPr>
              <a:t>MAPPING THE PROJECT</a:t>
            </a:r>
          </a:p>
        </p:txBody>
      </p:sp>
      <p:sp>
        <p:nvSpPr>
          <p:cNvPr id="50" name="Rectangle 49">
            <a:extLst>
              <a:ext uri="{FF2B5EF4-FFF2-40B4-BE49-F238E27FC236}">
                <a16:creationId xmlns:a16="http://schemas.microsoft.com/office/drawing/2014/main" id="{AFB224F7-CBF1-3363-A64C-0239B3194EA9}"/>
              </a:ext>
            </a:extLst>
          </p:cNvPr>
          <p:cNvSpPr/>
          <p:nvPr/>
        </p:nvSpPr>
        <p:spPr>
          <a:xfrm>
            <a:off x="-133424" y="2388431"/>
            <a:ext cx="7468502" cy="2677656"/>
          </a:xfrm>
          <a:prstGeom prst="rect">
            <a:avLst/>
          </a:prstGeom>
          <a:noFill/>
        </p:spPr>
        <p:txBody>
          <a:bodyPr wrap="square">
            <a:spAutoFit/>
          </a:bodyPr>
          <a:lstStyle/>
          <a:p>
            <a:pPr marL="457200" algn="just"/>
            <a:r>
              <a:rPr lang="en-GB" sz="1200" dirty="0">
                <a:solidFill>
                  <a:schemeClr val="bg1"/>
                </a:solidFill>
              </a:rPr>
              <a:t>There is a significant body of work that considers the role of the regions and regionality in the British film and television industry, is perhaps seen most visibly in  Lez Cooke's </a:t>
            </a:r>
            <a:r>
              <a:rPr lang="en-GB" sz="1200" i="1" dirty="0">
                <a:solidFill>
                  <a:schemeClr val="bg1"/>
                </a:solidFill>
              </a:rPr>
              <a:t>A Sense of Place: Regional British Television Drama, 1956-82</a:t>
            </a:r>
            <a:r>
              <a:rPr lang="en-GB" sz="1200" dirty="0">
                <a:solidFill>
                  <a:schemeClr val="bg1"/>
                </a:solidFill>
              </a:rPr>
              <a:t> (2012), an important study of regional British television drama from its beginnings on the BBC and ITV in the 1950s to the arrival of Channel Four in 1982.  The recent devolution of Channel 4, and then the BBC, combined with the investment and growth of areas like MediaCityUK, Salford, Birmingham, and Liverpool as sites of production, has rekindled interest in the role of the regions in the future of Britain’s film and television economy. However, aside from a few notable exceptions, this work has consistently foregrounded the contribution of larger metropolitan areas, leaving the contribution of smaller city regions underexplored. Of course, without the critical mass and infrastructure of larger city regions, smaller economic areas face a significant disadvantage in fulfilling their potential as locations for producing film and TV content, but that does not mean that attempts are not being made to capitalise on the economic and cultural benefits that a thriving film industry would bring. </a:t>
            </a:r>
            <a:endParaRPr lang="en-GB" sz="1100" dirty="0">
              <a:solidFill>
                <a:schemeClr val="bg1"/>
              </a:solidFill>
              <a:latin typeface="Century Gothic" panose="020B0502020202020204" pitchFamily="34" charset="0"/>
              <a:cs typeface="Arial" charset="0"/>
            </a:endParaRPr>
          </a:p>
        </p:txBody>
      </p:sp>
      <p:sp>
        <p:nvSpPr>
          <p:cNvPr id="51" name="Rectangle 50">
            <a:extLst>
              <a:ext uri="{FF2B5EF4-FFF2-40B4-BE49-F238E27FC236}">
                <a16:creationId xmlns:a16="http://schemas.microsoft.com/office/drawing/2014/main" id="{12401A55-4126-0D2A-6C2A-4092043B22C2}"/>
              </a:ext>
            </a:extLst>
          </p:cNvPr>
          <p:cNvSpPr/>
          <p:nvPr/>
        </p:nvSpPr>
        <p:spPr>
          <a:xfrm>
            <a:off x="251083" y="271776"/>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52" name="Rectangle 51">
            <a:extLst>
              <a:ext uri="{FF2B5EF4-FFF2-40B4-BE49-F238E27FC236}">
                <a16:creationId xmlns:a16="http://schemas.microsoft.com/office/drawing/2014/main" id="{2BC66AFE-6A75-AD90-5A5E-FFF4F6205295}"/>
              </a:ext>
            </a:extLst>
          </p:cNvPr>
          <p:cNvSpPr/>
          <p:nvPr/>
        </p:nvSpPr>
        <p:spPr>
          <a:xfrm>
            <a:off x="5506643" y="4227441"/>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Tree>
    <p:extLst>
      <p:ext uri="{BB962C8B-B14F-4D97-AF65-F5344CB8AC3E}">
        <p14:creationId xmlns:p14="http://schemas.microsoft.com/office/powerpoint/2010/main" val="26088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EFC3FA8-B0E0-D8E4-EEED-03FB749B046F}"/>
            </a:ext>
          </a:extLst>
        </p:cNvPr>
        <p:cNvGrpSpPr/>
        <p:nvPr/>
      </p:nvGrpSpPr>
      <p:grpSpPr>
        <a:xfrm>
          <a:off x="0" y="0"/>
          <a:ext cx="0" cy="0"/>
          <a:chOff x="0" y="0"/>
          <a:chExt cx="0" cy="0"/>
        </a:xfrm>
      </p:grpSpPr>
      <p:pic>
        <p:nvPicPr>
          <p:cNvPr id="48" name="Picture 47" descr="A blue silhouette of a map&#10;&#10;AI-generated content may be incorrect.">
            <a:extLst>
              <a:ext uri="{FF2B5EF4-FFF2-40B4-BE49-F238E27FC236}">
                <a16:creationId xmlns:a16="http://schemas.microsoft.com/office/drawing/2014/main" id="{CEFE7CF4-5C1C-E155-5E2F-7DDC0DD282B8}"/>
              </a:ext>
            </a:extLst>
          </p:cNvPr>
          <p:cNvPicPr>
            <a:picLocks noChangeAspect="1"/>
          </p:cNvPicPr>
          <p:nvPr/>
        </p:nvPicPr>
        <p:blipFill>
          <a:blip r:embed="rId3"/>
          <a:stretch>
            <a:fillRect/>
          </a:stretch>
        </p:blipFill>
        <p:spPr>
          <a:xfrm>
            <a:off x="7588138" y="480380"/>
            <a:ext cx="4176416" cy="6077620"/>
          </a:xfrm>
          <a:prstGeom prst="rect">
            <a:avLst/>
          </a:prstGeom>
        </p:spPr>
      </p:pic>
      <p:sp>
        <p:nvSpPr>
          <p:cNvPr id="3" name="Rectangle 2">
            <a:extLst>
              <a:ext uri="{FF2B5EF4-FFF2-40B4-BE49-F238E27FC236}">
                <a16:creationId xmlns:a16="http://schemas.microsoft.com/office/drawing/2014/main" id="{06E4320A-831F-BDC3-12B6-00030B3E8014}"/>
              </a:ext>
            </a:extLst>
          </p:cNvPr>
          <p:cNvSpPr/>
          <p:nvPr/>
        </p:nvSpPr>
        <p:spPr>
          <a:xfrm>
            <a:off x="-133424" y="2388431"/>
            <a:ext cx="7468502" cy="2677656"/>
          </a:xfrm>
          <a:prstGeom prst="rect">
            <a:avLst/>
          </a:prstGeom>
          <a:noFill/>
        </p:spPr>
        <p:txBody>
          <a:bodyPr wrap="square">
            <a:spAutoFit/>
          </a:bodyPr>
          <a:lstStyle/>
          <a:p>
            <a:pPr marL="457200" algn="just"/>
            <a:r>
              <a:rPr lang="en-GB" sz="1200" dirty="0">
                <a:solidFill>
                  <a:schemeClr val="bg1"/>
                </a:solidFill>
              </a:rPr>
              <a:t>There is a significant body of work that considers the role of the regions and regionality in the British film and television industry, is perhaps seen most visibly in  Lez Cooke's </a:t>
            </a:r>
            <a:r>
              <a:rPr lang="en-GB" sz="1200" i="1" dirty="0">
                <a:solidFill>
                  <a:schemeClr val="bg1"/>
                </a:solidFill>
              </a:rPr>
              <a:t>A Sense of Place: Regional British Television Drama, 1956-82</a:t>
            </a:r>
            <a:r>
              <a:rPr lang="en-GB" sz="1200" dirty="0">
                <a:solidFill>
                  <a:schemeClr val="bg1"/>
                </a:solidFill>
              </a:rPr>
              <a:t> (2012), an important study of regional British television drama from its beginnings on the BBC and ITV in the 1950s to the arrival of Channel Four in 1982.  The recent devolution of Channel 4, and then the BBC, combined with the investment and growth of areas like MediaCityUK, Salford, Birmingham, and Liverpool as sites of production, has rekindled interest in the role of the regions in the future of Britain’s film and television economy. However, aside from a few notable exceptions, this work has consistently foregrounded the contribution of larger metropolitan areas, leaving the contribution of smaller city regions underexplored. Of course, without the critical mass and infrastructure of larger city regions, smaller economic areas face a significant disadvantage in fulfilling their potential as locations for producing film and TV content, but that does not mean that attempts are not being made to capitalise on the economic and cultural benefits that a thriving film industry would bring. </a:t>
            </a:r>
            <a:endParaRPr lang="en-GB" sz="1100" dirty="0">
              <a:solidFill>
                <a:schemeClr val="bg1"/>
              </a:solidFill>
              <a:latin typeface="Century Gothic" panose="020B0502020202020204" pitchFamily="34" charset="0"/>
              <a:cs typeface="Arial" charset="0"/>
            </a:endParaRPr>
          </a:p>
        </p:txBody>
      </p:sp>
      <p:sp>
        <p:nvSpPr>
          <p:cNvPr id="4" name="Rectangle 3">
            <a:extLst>
              <a:ext uri="{FF2B5EF4-FFF2-40B4-BE49-F238E27FC236}">
                <a16:creationId xmlns:a16="http://schemas.microsoft.com/office/drawing/2014/main" id="{9FBDD253-3712-37B8-99F2-AA3DC17E3420}"/>
              </a:ext>
            </a:extLst>
          </p:cNvPr>
          <p:cNvSpPr/>
          <p:nvPr/>
        </p:nvSpPr>
        <p:spPr>
          <a:xfrm>
            <a:off x="251083" y="271776"/>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5" name="Rectangle 4">
            <a:extLst>
              <a:ext uri="{FF2B5EF4-FFF2-40B4-BE49-F238E27FC236}">
                <a16:creationId xmlns:a16="http://schemas.microsoft.com/office/drawing/2014/main" id="{C4D28CCB-A82D-C130-9EB0-4CC77276F1B2}"/>
              </a:ext>
            </a:extLst>
          </p:cNvPr>
          <p:cNvSpPr/>
          <p:nvPr/>
        </p:nvSpPr>
        <p:spPr>
          <a:xfrm>
            <a:off x="5508756" y="4230792"/>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
        <p:nvSpPr>
          <p:cNvPr id="9" name="Title 1">
            <a:extLst>
              <a:ext uri="{FF2B5EF4-FFF2-40B4-BE49-F238E27FC236}">
                <a16:creationId xmlns:a16="http://schemas.microsoft.com/office/drawing/2014/main" id="{B7D37CA3-3E45-EEFF-D9A1-6F5B3D68DDFA}"/>
              </a:ext>
            </a:extLst>
          </p:cNvPr>
          <p:cNvSpPr txBox="1">
            <a:spLocks/>
          </p:cNvSpPr>
          <p:nvPr/>
        </p:nvSpPr>
        <p:spPr>
          <a:xfrm>
            <a:off x="428337" y="-301079"/>
            <a:ext cx="10497312" cy="117957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solidFill>
                  <a:srgbClr val="FFC000"/>
                </a:solidFill>
                <a:effectLst>
                  <a:glow rad="38100">
                    <a:schemeClr val="bg1">
                      <a:lumMod val="65000"/>
                      <a:lumOff val="35000"/>
                      <a:alpha val="40000"/>
                    </a:schemeClr>
                  </a:glow>
                </a:effectLst>
              </a:rPr>
              <a:t>MAPPING THE PROJECT</a:t>
            </a:r>
            <a:endParaRPr lang="en-GB" dirty="0">
              <a:solidFill>
                <a:srgbClr val="FFC00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13328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8"/>
                                        </p:tgtEl>
                                      </p:cBhvr>
                                      <p:by x="190000" y="190000"/>
                                    </p:animScale>
                                  </p:childTnLst>
                                </p:cTn>
                              </p:par>
                              <p:par>
                                <p:cTn id="7" presetID="56" presetClass="path" presetSubtype="0" accel="50000" decel="50000" fill="hold" nodeType="withEffect">
                                  <p:stCondLst>
                                    <p:cond delay="0"/>
                                  </p:stCondLst>
                                  <p:childTnLst>
                                    <p:animMotion origin="layout" path="M 0.0013 -4.44444E-6 L -0.24089 -0.31203 " pathEditMode="relative" rAng="0" ptsTypes="AA">
                                      <p:cBhvr>
                                        <p:cTn id="8" dur="2000" fill="hold"/>
                                        <p:tgtEl>
                                          <p:spTgt spid="48"/>
                                        </p:tgtEl>
                                        <p:attrNameLst>
                                          <p:attrName>ppt_x</p:attrName>
                                          <p:attrName>ppt_y</p:attrName>
                                        </p:attrNameLst>
                                      </p:cBhvr>
                                      <p:rCtr x="-12109" y="-15602"/>
                                    </p:animMotion>
                                  </p:childTnLst>
                                </p:cTn>
                              </p:par>
                              <p:par>
                                <p:cTn id="9" presetID="10" presetClass="exit" presetSubtype="0" fill="hold" grpId="0" nodeType="with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8C0F12C-4853-C51F-CF3B-EAA27975F768}"/>
            </a:ext>
          </a:extLst>
        </p:cNvPr>
        <p:cNvGrpSpPr/>
        <p:nvPr/>
      </p:nvGrpSpPr>
      <p:grpSpPr>
        <a:xfrm>
          <a:off x="0" y="0"/>
          <a:ext cx="0" cy="0"/>
          <a:chOff x="0" y="0"/>
          <a:chExt cx="0" cy="0"/>
        </a:xfrm>
      </p:grpSpPr>
      <p:pic>
        <p:nvPicPr>
          <p:cNvPr id="48" name="Picture 47" descr="A blue silhouette of a map&#10;&#10;AI-generated content may be incorrect.">
            <a:extLst>
              <a:ext uri="{FF2B5EF4-FFF2-40B4-BE49-F238E27FC236}">
                <a16:creationId xmlns:a16="http://schemas.microsoft.com/office/drawing/2014/main" id="{0713EE2E-1A75-0DD5-5AAE-7DF592FEBF0A}"/>
              </a:ext>
            </a:extLst>
          </p:cNvPr>
          <p:cNvPicPr>
            <a:picLocks noChangeAspect="1"/>
          </p:cNvPicPr>
          <p:nvPr/>
        </p:nvPicPr>
        <p:blipFill>
          <a:blip r:embed="rId3"/>
          <a:stretch>
            <a:fillRect/>
          </a:stretch>
        </p:blipFill>
        <p:spPr>
          <a:xfrm>
            <a:off x="2763080" y="-4389324"/>
            <a:ext cx="7931423" cy="11541996"/>
          </a:xfrm>
          <a:prstGeom prst="rect">
            <a:avLst/>
          </a:prstGeom>
        </p:spPr>
      </p:pic>
      <p:grpSp>
        <p:nvGrpSpPr>
          <p:cNvPr id="23" name="Group 22">
            <a:extLst>
              <a:ext uri="{FF2B5EF4-FFF2-40B4-BE49-F238E27FC236}">
                <a16:creationId xmlns:a16="http://schemas.microsoft.com/office/drawing/2014/main" id="{D4C991E7-D230-4B16-1E53-8187E1BF9462}"/>
              </a:ext>
            </a:extLst>
          </p:cNvPr>
          <p:cNvGrpSpPr/>
          <p:nvPr/>
        </p:nvGrpSpPr>
        <p:grpSpPr>
          <a:xfrm>
            <a:off x="7461627" y="237830"/>
            <a:ext cx="754967" cy="754967"/>
            <a:chOff x="7461627" y="237830"/>
            <a:chExt cx="754967" cy="754967"/>
          </a:xfrm>
        </p:grpSpPr>
        <p:grpSp>
          <p:nvGrpSpPr>
            <p:cNvPr id="16" name="Group 15">
              <a:extLst>
                <a:ext uri="{FF2B5EF4-FFF2-40B4-BE49-F238E27FC236}">
                  <a16:creationId xmlns:a16="http://schemas.microsoft.com/office/drawing/2014/main" id="{D668F5F2-16F2-9294-59F3-3DE6F1628BC5}"/>
                </a:ext>
              </a:extLst>
            </p:cNvPr>
            <p:cNvGrpSpPr/>
            <p:nvPr/>
          </p:nvGrpSpPr>
          <p:grpSpPr>
            <a:xfrm>
              <a:off x="7461627" y="237830"/>
              <a:ext cx="754967" cy="754967"/>
              <a:chOff x="10901076" y="-754967"/>
              <a:chExt cx="754967" cy="754967"/>
            </a:xfrm>
          </p:grpSpPr>
          <p:sp>
            <p:nvSpPr>
              <p:cNvPr id="17" name="Oval 16">
                <a:extLst>
                  <a:ext uri="{FF2B5EF4-FFF2-40B4-BE49-F238E27FC236}">
                    <a16:creationId xmlns:a16="http://schemas.microsoft.com/office/drawing/2014/main" id="{B2C35AA8-75FA-CE32-ACAC-68AB6F7D1222}"/>
                  </a:ext>
                </a:extLst>
              </p:cNvPr>
              <p:cNvSpPr/>
              <p:nvPr/>
            </p:nvSpPr>
            <p:spPr>
              <a:xfrm>
                <a:off x="10901076" y="-754967"/>
                <a:ext cx="754967" cy="7549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3EAB39D-E82A-B0D9-8844-28166934C320}"/>
                  </a:ext>
                </a:extLst>
              </p:cNvPr>
              <p:cNvSpPr/>
              <p:nvPr/>
            </p:nvSpPr>
            <p:spPr>
              <a:xfrm>
                <a:off x="10933037" y="-735293"/>
                <a:ext cx="715618" cy="715618"/>
              </a:xfrm>
              <a:prstGeom prst="ellipse">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327C99FC-F447-D477-98B6-8E2C24CB1D63}"/>
                </a:ext>
              </a:extLst>
            </p:cNvPr>
            <p:cNvSpPr txBox="1"/>
            <p:nvPr/>
          </p:nvSpPr>
          <p:spPr>
            <a:xfrm>
              <a:off x="7651181" y="330497"/>
              <a:ext cx="383438" cy="523220"/>
            </a:xfrm>
            <a:prstGeom prst="rect">
              <a:avLst/>
            </a:prstGeom>
            <a:noFill/>
          </p:spPr>
          <p:txBody>
            <a:bodyPr wrap="none" rtlCol="0">
              <a:spAutoFit/>
            </a:bodyPr>
            <a:lstStyle/>
            <a:p>
              <a:r>
                <a:rPr lang="en-US" sz="2800" b="1" dirty="0">
                  <a:solidFill>
                    <a:schemeClr val="bg1"/>
                  </a:solidFill>
                </a:rPr>
                <a:t>1</a:t>
              </a:r>
            </a:p>
          </p:txBody>
        </p:sp>
      </p:grpSp>
      <p:grpSp>
        <p:nvGrpSpPr>
          <p:cNvPr id="25" name="Group 24">
            <a:extLst>
              <a:ext uri="{FF2B5EF4-FFF2-40B4-BE49-F238E27FC236}">
                <a16:creationId xmlns:a16="http://schemas.microsoft.com/office/drawing/2014/main" id="{5098FCE1-0CA8-9758-44FB-262C818151CA}"/>
              </a:ext>
            </a:extLst>
          </p:cNvPr>
          <p:cNvGrpSpPr/>
          <p:nvPr/>
        </p:nvGrpSpPr>
        <p:grpSpPr>
          <a:xfrm>
            <a:off x="7232192" y="3092519"/>
            <a:ext cx="754967" cy="754967"/>
            <a:chOff x="7232192" y="3092519"/>
            <a:chExt cx="754967" cy="754967"/>
          </a:xfrm>
        </p:grpSpPr>
        <p:grpSp>
          <p:nvGrpSpPr>
            <p:cNvPr id="13" name="Group 12">
              <a:extLst>
                <a:ext uri="{FF2B5EF4-FFF2-40B4-BE49-F238E27FC236}">
                  <a16:creationId xmlns:a16="http://schemas.microsoft.com/office/drawing/2014/main" id="{8FC23B45-418B-7EF5-DAD4-0952DF436E86}"/>
                </a:ext>
              </a:extLst>
            </p:cNvPr>
            <p:cNvGrpSpPr/>
            <p:nvPr/>
          </p:nvGrpSpPr>
          <p:grpSpPr>
            <a:xfrm>
              <a:off x="7232192" y="3092519"/>
              <a:ext cx="754967" cy="754967"/>
              <a:chOff x="10901076" y="-754967"/>
              <a:chExt cx="754967" cy="754967"/>
            </a:xfrm>
          </p:grpSpPr>
          <p:sp>
            <p:nvSpPr>
              <p:cNvPr id="14" name="Oval 13">
                <a:extLst>
                  <a:ext uri="{FF2B5EF4-FFF2-40B4-BE49-F238E27FC236}">
                    <a16:creationId xmlns:a16="http://schemas.microsoft.com/office/drawing/2014/main" id="{493AEFD2-F43A-09F8-CC85-B2DA0CD7FC16}"/>
                  </a:ext>
                </a:extLst>
              </p:cNvPr>
              <p:cNvSpPr/>
              <p:nvPr/>
            </p:nvSpPr>
            <p:spPr>
              <a:xfrm>
                <a:off x="10901076" y="-754967"/>
                <a:ext cx="754967" cy="7549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219DA5-EABF-0B21-4516-4D31D1FB8983}"/>
                  </a:ext>
                </a:extLst>
              </p:cNvPr>
              <p:cNvSpPr/>
              <p:nvPr/>
            </p:nvSpPr>
            <p:spPr>
              <a:xfrm>
                <a:off x="10933037" y="-735293"/>
                <a:ext cx="715618" cy="715618"/>
              </a:xfrm>
              <a:prstGeom prst="ellipse">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9167245F-16B9-086D-E265-4ABD98B2B8AB}"/>
                </a:ext>
              </a:extLst>
            </p:cNvPr>
            <p:cNvSpPr txBox="1"/>
            <p:nvPr/>
          </p:nvSpPr>
          <p:spPr>
            <a:xfrm>
              <a:off x="7417154" y="3206819"/>
              <a:ext cx="385042" cy="523220"/>
            </a:xfrm>
            <a:prstGeom prst="rect">
              <a:avLst/>
            </a:prstGeom>
            <a:noFill/>
          </p:spPr>
          <p:txBody>
            <a:bodyPr wrap="none" rtlCol="0">
              <a:spAutoFit/>
            </a:bodyPr>
            <a:lstStyle/>
            <a:p>
              <a:r>
                <a:rPr lang="en-US" sz="2800" b="1" dirty="0">
                  <a:solidFill>
                    <a:schemeClr val="bg1"/>
                  </a:solidFill>
                </a:rPr>
                <a:t>2</a:t>
              </a:r>
            </a:p>
          </p:txBody>
        </p:sp>
      </p:grpSp>
      <p:grpSp>
        <p:nvGrpSpPr>
          <p:cNvPr id="28" name="Group 27">
            <a:extLst>
              <a:ext uri="{FF2B5EF4-FFF2-40B4-BE49-F238E27FC236}">
                <a16:creationId xmlns:a16="http://schemas.microsoft.com/office/drawing/2014/main" id="{E640FDD3-E619-104D-E7BD-A4767C5E66E2}"/>
              </a:ext>
            </a:extLst>
          </p:cNvPr>
          <p:cNvGrpSpPr/>
          <p:nvPr/>
        </p:nvGrpSpPr>
        <p:grpSpPr>
          <a:xfrm>
            <a:off x="7602287" y="5569724"/>
            <a:ext cx="754967" cy="754967"/>
            <a:chOff x="7602287" y="5569724"/>
            <a:chExt cx="754967" cy="754967"/>
          </a:xfrm>
        </p:grpSpPr>
        <p:grpSp>
          <p:nvGrpSpPr>
            <p:cNvPr id="12" name="Group 11">
              <a:extLst>
                <a:ext uri="{FF2B5EF4-FFF2-40B4-BE49-F238E27FC236}">
                  <a16:creationId xmlns:a16="http://schemas.microsoft.com/office/drawing/2014/main" id="{7995D2B3-2BFF-20DF-1851-008353180DBF}"/>
                </a:ext>
              </a:extLst>
            </p:cNvPr>
            <p:cNvGrpSpPr/>
            <p:nvPr/>
          </p:nvGrpSpPr>
          <p:grpSpPr>
            <a:xfrm>
              <a:off x="7602287" y="5569724"/>
              <a:ext cx="754967" cy="754967"/>
              <a:chOff x="10901076" y="-754967"/>
              <a:chExt cx="754967" cy="754967"/>
            </a:xfrm>
          </p:grpSpPr>
          <p:sp>
            <p:nvSpPr>
              <p:cNvPr id="7" name="Oval 6">
                <a:extLst>
                  <a:ext uri="{FF2B5EF4-FFF2-40B4-BE49-F238E27FC236}">
                    <a16:creationId xmlns:a16="http://schemas.microsoft.com/office/drawing/2014/main" id="{F9E44327-AB75-1A7F-D645-AEF30967313D}"/>
                  </a:ext>
                </a:extLst>
              </p:cNvPr>
              <p:cNvSpPr/>
              <p:nvPr/>
            </p:nvSpPr>
            <p:spPr>
              <a:xfrm>
                <a:off x="10901076" y="-754967"/>
                <a:ext cx="754967" cy="7549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79823A2-6644-BBAB-486F-91054D91E369}"/>
                  </a:ext>
                </a:extLst>
              </p:cNvPr>
              <p:cNvSpPr/>
              <p:nvPr/>
            </p:nvSpPr>
            <p:spPr>
              <a:xfrm>
                <a:off x="10933037" y="-735293"/>
                <a:ext cx="715618" cy="715618"/>
              </a:xfrm>
              <a:prstGeom prst="ellipse">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6580234-388D-9A73-69BB-21B744180F32}"/>
                </a:ext>
              </a:extLst>
            </p:cNvPr>
            <p:cNvSpPr txBox="1"/>
            <p:nvPr/>
          </p:nvSpPr>
          <p:spPr>
            <a:xfrm>
              <a:off x="7795440" y="5664349"/>
              <a:ext cx="385042" cy="523220"/>
            </a:xfrm>
            <a:prstGeom prst="rect">
              <a:avLst/>
            </a:prstGeom>
            <a:noFill/>
          </p:spPr>
          <p:txBody>
            <a:bodyPr wrap="none" rtlCol="0">
              <a:spAutoFit/>
            </a:bodyPr>
            <a:lstStyle/>
            <a:p>
              <a:r>
                <a:rPr lang="en-US" sz="2800" b="1" dirty="0">
                  <a:solidFill>
                    <a:schemeClr val="bg1"/>
                  </a:solidFill>
                </a:rPr>
                <a:t>3</a:t>
              </a:r>
            </a:p>
          </p:txBody>
        </p:sp>
      </p:grpSp>
      <p:sp>
        <p:nvSpPr>
          <p:cNvPr id="33" name="Rectangle 32">
            <a:extLst>
              <a:ext uri="{FF2B5EF4-FFF2-40B4-BE49-F238E27FC236}">
                <a16:creationId xmlns:a16="http://schemas.microsoft.com/office/drawing/2014/main" id="{920101AF-A305-4EA6-A7C2-C0D34CCB49BC}"/>
              </a:ext>
            </a:extLst>
          </p:cNvPr>
          <p:cNvSpPr/>
          <p:nvPr/>
        </p:nvSpPr>
        <p:spPr>
          <a:xfrm>
            <a:off x="-51348" y="1142718"/>
            <a:ext cx="5656281" cy="1580689"/>
          </a:xfrm>
          <a:prstGeom prst="rect">
            <a:avLst/>
          </a:prstGeom>
          <a:noFill/>
        </p:spPr>
        <p:txBody>
          <a:bodyPr wrap="square">
            <a:spAutoFit/>
          </a:bodyPr>
          <a:lstStyle/>
          <a:p>
            <a:pPr marL="800100" indent="-342900" algn="just">
              <a:lnSpc>
                <a:spcPct val="150000"/>
              </a:lnSpc>
              <a:buAutoNum type="arabicPeriod"/>
            </a:pPr>
            <a:r>
              <a:rPr lang="en-GB"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Sunderland</a:t>
            </a:r>
          </a:p>
          <a:p>
            <a:pPr marL="457200" algn="just">
              <a:lnSpc>
                <a:spcPct val="150000"/>
              </a:lnSpc>
            </a:pPr>
            <a:r>
              <a:rPr lang="en-GB" sz="1200" dirty="0">
                <a:solidFill>
                  <a:schemeClr val="bg1"/>
                </a:solidFill>
              </a:rPr>
              <a:t>A post-industrial city still bound to ideas of shipbuilding, coal-mining and glass-making – industries that were decimated more than forty years ago but continue to inform the regional identity. </a:t>
            </a:r>
          </a:p>
          <a:p>
            <a:pPr marL="457200" algn="just">
              <a:lnSpc>
                <a:spcPct val="150000"/>
              </a:lnSpc>
            </a:pPr>
            <a:r>
              <a:rPr lang="en-GB" sz="1200" dirty="0">
                <a:solidFill>
                  <a:schemeClr val="bg1"/>
                </a:solidFill>
              </a:rPr>
              <a:t> </a:t>
            </a:r>
            <a:r>
              <a:rPr lang="en-GB"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100" dirty="0">
              <a:solidFill>
                <a:schemeClr val="bg1"/>
              </a:solidFill>
              <a:latin typeface="Century Gothic" panose="020B0502020202020204" pitchFamily="34" charset="0"/>
              <a:cs typeface="Arial" charset="0"/>
            </a:endParaRPr>
          </a:p>
        </p:txBody>
      </p:sp>
      <p:sp>
        <p:nvSpPr>
          <p:cNvPr id="34" name="Rectangle 33">
            <a:extLst>
              <a:ext uri="{FF2B5EF4-FFF2-40B4-BE49-F238E27FC236}">
                <a16:creationId xmlns:a16="http://schemas.microsoft.com/office/drawing/2014/main" id="{4366B1B1-5629-B099-917D-B80141A66AB0}"/>
              </a:ext>
            </a:extLst>
          </p:cNvPr>
          <p:cNvSpPr/>
          <p:nvPr/>
        </p:nvSpPr>
        <p:spPr>
          <a:xfrm>
            <a:off x="-51348" y="2650800"/>
            <a:ext cx="5656281" cy="1661289"/>
          </a:xfrm>
          <a:prstGeom prst="rect">
            <a:avLst/>
          </a:prstGeom>
          <a:noFill/>
        </p:spPr>
        <p:txBody>
          <a:bodyPr wrap="square">
            <a:spAutoFit/>
          </a:bodyPr>
          <a:lstStyle/>
          <a:p>
            <a:pPr marL="457200" algn="just">
              <a:lnSpc>
                <a:spcPct val="150000"/>
              </a:lnSpc>
            </a:pPr>
            <a:r>
              <a:rPr lang="en-GB"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2. Stoke-on-Trent</a:t>
            </a:r>
          </a:p>
          <a:p>
            <a:pPr marL="457200" algn="just">
              <a:lnSpc>
                <a:spcPct val="150000"/>
              </a:lnSpc>
            </a:pPr>
            <a:r>
              <a:rPr lang="en-GB" sz="1200" dirty="0">
                <a:solidFill>
                  <a:schemeClr val="bg1"/>
                </a:solidFill>
              </a:rPr>
              <a:t>A region famed for its association with the ceramics industry but struggling to reinvent itself as a digital centre while not turning its back on its heritage and global association with ‘The Potteries’, </a:t>
            </a:r>
          </a:p>
          <a:p>
            <a:pPr marL="457200" algn="just">
              <a:lnSpc>
                <a:spcPct val="150000"/>
              </a:lnSpc>
            </a:pPr>
            <a:endParaRPr lang="en-GB" sz="1600" dirty="0">
              <a:solidFill>
                <a:schemeClr val="bg1"/>
              </a:solidFill>
              <a:latin typeface="Century Gothic" panose="020B0502020202020204" pitchFamily="34" charset="0"/>
              <a:cs typeface="Arial" charset="0"/>
            </a:endParaRPr>
          </a:p>
        </p:txBody>
      </p:sp>
      <p:sp>
        <p:nvSpPr>
          <p:cNvPr id="35" name="Rectangle 34">
            <a:extLst>
              <a:ext uri="{FF2B5EF4-FFF2-40B4-BE49-F238E27FC236}">
                <a16:creationId xmlns:a16="http://schemas.microsoft.com/office/drawing/2014/main" id="{EFFEBEF3-AEDD-A8FC-B797-C50035C7FC73}"/>
              </a:ext>
            </a:extLst>
          </p:cNvPr>
          <p:cNvSpPr/>
          <p:nvPr/>
        </p:nvSpPr>
        <p:spPr>
          <a:xfrm>
            <a:off x="-51348" y="4158882"/>
            <a:ext cx="5656281" cy="1580689"/>
          </a:xfrm>
          <a:prstGeom prst="rect">
            <a:avLst/>
          </a:prstGeom>
          <a:noFill/>
        </p:spPr>
        <p:txBody>
          <a:bodyPr wrap="square">
            <a:spAutoFit/>
          </a:bodyPr>
          <a:lstStyle/>
          <a:p>
            <a:pPr marL="457200" algn="just">
              <a:lnSpc>
                <a:spcPct val="150000"/>
              </a:lnSpc>
            </a:pPr>
            <a:r>
              <a:rPr lang="en-GB"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3. Southampton</a:t>
            </a:r>
          </a:p>
          <a:p>
            <a:pPr marL="457200" algn="just">
              <a:lnSpc>
                <a:spcPct val="150000"/>
              </a:lnSpc>
            </a:pPr>
            <a:r>
              <a:rPr lang="en-GB" sz="1200" dirty="0">
                <a:solidFill>
                  <a:schemeClr val="bg1"/>
                </a:solidFill>
              </a:rPr>
              <a:t>An area more commonly known for its shipping and maritime industries, but home to a complex creative ecosystem populated by an array of cultural development agencies, many of which emerged following the region’s failed City of Culture bid; </a:t>
            </a:r>
            <a:r>
              <a:rPr lang="en-GB"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solidFill>
                <a:schemeClr val="bg1"/>
              </a:solidFill>
              <a:latin typeface="Century Gothic" panose="020B0502020202020204" pitchFamily="34" charset="0"/>
              <a:cs typeface="Arial" charset="0"/>
            </a:endParaRPr>
          </a:p>
        </p:txBody>
      </p:sp>
      <p:sp>
        <p:nvSpPr>
          <p:cNvPr id="38" name="Title 1">
            <a:extLst>
              <a:ext uri="{FF2B5EF4-FFF2-40B4-BE49-F238E27FC236}">
                <a16:creationId xmlns:a16="http://schemas.microsoft.com/office/drawing/2014/main" id="{16B1B71A-30FB-1F37-5F88-DE054D4E331D}"/>
              </a:ext>
            </a:extLst>
          </p:cNvPr>
          <p:cNvSpPr txBox="1">
            <a:spLocks/>
          </p:cNvSpPr>
          <p:nvPr/>
        </p:nvSpPr>
        <p:spPr>
          <a:xfrm>
            <a:off x="428337" y="-301079"/>
            <a:ext cx="10497312" cy="1179576"/>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solidFill>
                  <a:srgbClr val="FFC000"/>
                </a:solidFill>
                <a:effectLst>
                  <a:glow rad="38100">
                    <a:schemeClr val="bg1">
                      <a:lumMod val="65000"/>
                      <a:lumOff val="35000"/>
                      <a:alpha val="40000"/>
                    </a:schemeClr>
                  </a:glow>
                </a:effectLst>
              </a:rPr>
              <a:t>MAPPING THE PROJECT</a:t>
            </a:r>
            <a:endParaRPr lang="en-GB" dirty="0">
              <a:solidFill>
                <a:srgbClr val="FFC000"/>
              </a:solidFill>
              <a:effectLst>
                <a:glow rad="38100">
                  <a:schemeClr val="bg1">
                    <a:lumMod val="65000"/>
                    <a:lumOff val="35000"/>
                    <a:alpha val="40000"/>
                  </a:schemeClr>
                </a:glow>
              </a:effectLst>
            </a:endParaRPr>
          </a:p>
        </p:txBody>
      </p:sp>
    </p:spTree>
    <p:extLst>
      <p:ext uri="{BB962C8B-B14F-4D97-AF65-F5344CB8AC3E}">
        <p14:creationId xmlns:p14="http://schemas.microsoft.com/office/powerpoint/2010/main" val="8558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A79BEB6-517B-EB7F-52C1-64F2377F82FB}"/>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BBDCF237-98A9-1737-14D9-BC8C0193E59E}"/>
              </a:ext>
            </a:extLst>
          </p:cNvPr>
          <p:cNvSpPr>
            <a:spLocks noGrp="1"/>
          </p:cNvSpPr>
          <p:nvPr>
            <p:ph type="title"/>
          </p:nvPr>
        </p:nvSpPr>
        <p:spPr>
          <a:xfrm>
            <a:off x="428337" y="-301079"/>
            <a:ext cx="10497312" cy="1179576"/>
          </a:xfrm>
        </p:spPr>
        <p:txBody>
          <a:bodyPr>
            <a:normAutofit/>
          </a:bodyPr>
          <a:lstStyle/>
          <a:p>
            <a:r>
              <a:rPr lang="en-GB" dirty="0">
                <a:solidFill>
                  <a:srgbClr val="FFC000"/>
                </a:solidFill>
              </a:rPr>
              <a:t>incremental ecosystems</a:t>
            </a:r>
          </a:p>
        </p:txBody>
      </p:sp>
      <p:sp>
        <p:nvSpPr>
          <p:cNvPr id="33" name="Rectangle 32">
            <a:extLst>
              <a:ext uri="{FF2B5EF4-FFF2-40B4-BE49-F238E27FC236}">
                <a16:creationId xmlns:a16="http://schemas.microsoft.com/office/drawing/2014/main" id="{0F4A7F7E-EB39-15CE-B91E-B068104A7853}"/>
              </a:ext>
            </a:extLst>
          </p:cNvPr>
          <p:cNvSpPr/>
          <p:nvPr/>
        </p:nvSpPr>
        <p:spPr>
          <a:xfrm>
            <a:off x="-65061" y="2414784"/>
            <a:ext cx="6925732" cy="1286121"/>
          </a:xfrm>
          <a:prstGeom prst="rect">
            <a:avLst/>
          </a:prstGeom>
          <a:noFill/>
        </p:spPr>
        <p:txBody>
          <a:bodyPr wrap="square">
            <a:spAutoFit/>
          </a:bodyPr>
          <a:lstStyle/>
          <a:p>
            <a:pPr marL="457200" algn="just">
              <a:lnSpc>
                <a:spcPct val="150000"/>
              </a:lnSpc>
            </a:pPr>
            <a:r>
              <a:rPr lang="en-GB" dirty="0">
                <a:solidFill>
                  <a:schemeClr val="bg1"/>
                </a:solidFill>
              </a:rPr>
              <a:t>Incremental ecosystems are characterised by the entrepreneurial energies of local creative personnel, rather than from major capital investment</a:t>
            </a:r>
          </a:p>
        </p:txBody>
      </p:sp>
      <p:sp>
        <p:nvSpPr>
          <p:cNvPr id="2" name="Rectangle 1">
            <a:extLst>
              <a:ext uri="{FF2B5EF4-FFF2-40B4-BE49-F238E27FC236}">
                <a16:creationId xmlns:a16="http://schemas.microsoft.com/office/drawing/2014/main" id="{2986585B-6169-7C7F-5269-17936B9E630C}"/>
              </a:ext>
            </a:extLst>
          </p:cNvPr>
          <p:cNvSpPr/>
          <p:nvPr/>
        </p:nvSpPr>
        <p:spPr>
          <a:xfrm>
            <a:off x="290580" y="237830"/>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3" name="Rectangle 2">
            <a:extLst>
              <a:ext uri="{FF2B5EF4-FFF2-40B4-BE49-F238E27FC236}">
                <a16:creationId xmlns:a16="http://schemas.microsoft.com/office/drawing/2014/main" id="{C3BCE00E-CA67-7C76-8A01-E8F6B53A9281}"/>
              </a:ext>
            </a:extLst>
          </p:cNvPr>
          <p:cNvSpPr/>
          <p:nvPr/>
        </p:nvSpPr>
        <p:spPr>
          <a:xfrm>
            <a:off x="5143420" y="2938397"/>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E8D1BC22-763D-8F28-5A3D-6FAAB0DF326D}"/>
              </a:ext>
            </a:extLst>
          </p:cNvPr>
          <p:cNvSpPr txBox="1"/>
          <p:nvPr/>
        </p:nvSpPr>
        <p:spPr>
          <a:xfrm>
            <a:off x="290580" y="6042692"/>
            <a:ext cx="6925732" cy="1354217"/>
          </a:xfrm>
          <a:prstGeom prst="rect">
            <a:avLst/>
          </a:prstGeom>
          <a:noFill/>
        </p:spPr>
        <p:txBody>
          <a:bodyPr wrap="square">
            <a:spAutoFit/>
          </a:bodyPr>
          <a:lstStyle/>
          <a:p>
            <a:pPr algn="l">
              <a:spcAft>
                <a:spcPts val="1200"/>
              </a:spcAft>
            </a:pPr>
            <a:r>
              <a:rPr lang="en-GB" sz="1200" b="0" i="0" dirty="0">
                <a:solidFill>
                  <a:srgbClr val="222222"/>
                </a:solidFill>
                <a:effectLst/>
                <a:latin typeface="Arial" panose="020B0604020202020204" pitchFamily="34" charset="0"/>
                <a:cs typeface="Arial" panose="020B0604020202020204" pitchFamily="34" charset="0"/>
              </a:rPr>
              <a:t>Spicer, A. (2023). Bristol’s Film and Television Industries: An Incremental Ecosystem. In: Virani, T.E. (eds) Global Creative Ecosystems. Dynamics of Virtual Work. Palgrave Macmillan, Cham. https://</a:t>
            </a:r>
            <a:r>
              <a:rPr lang="en-GB" sz="1200" b="0" i="0" dirty="0" err="1">
                <a:solidFill>
                  <a:srgbClr val="222222"/>
                </a:solidFill>
                <a:effectLst/>
                <a:latin typeface="Arial" panose="020B0604020202020204" pitchFamily="34" charset="0"/>
                <a:cs typeface="Arial" panose="020B0604020202020204" pitchFamily="34" charset="0"/>
              </a:rPr>
              <a:t>doi.org</a:t>
            </a:r>
            <a:r>
              <a:rPr lang="en-GB" sz="1200" b="0" i="0" dirty="0">
                <a:solidFill>
                  <a:srgbClr val="222222"/>
                </a:solidFill>
                <a:effectLst/>
                <a:latin typeface="Arial" panose="020B0604020202020204" pitchFamily="34" charset="0"/>
                <a:cs typeface="Arial" panose="020B0604020202020204" pitchFamily="34" charset="0"/>
              </a:rPr>
              <a:t>/10.1007/978-3-031-33961-5_7</a:t>
            </a:r>
          </a:p>
          <a:p>
            <a:br>
              <a:rPr lang="en-GB" dirty="0"/>
            </a:br>
            <a:endParaRPr lang="en-US" dirty="0"/>
          </a:p>
        </p:txBody>
      </p:sp>
      <p:pic>
        <p:nvPicPr>
          <p:cNvPr id="8" name="Picture 7" descr="Hands holding a bowl on a pottery wheel&#10;&#10;AI-generated content may be incorrect.">
            <a:extLst>
              <a:ext uri="{FF2B5EF4-FFF2-40B4-BE49-F238E27FC236}">
                <a16:creationId xmlns:a16="http://schemas.microsoft.com/office/drawing/2014/main" id="{F7F46745-3E3F-738D-580D-8F394006CBCF}"/>
              </a:ext>
            </a:extLst>
          </p:cNvPr>
          <p:cNvPicPr>
            <a:picLocks noChangeAspect="1"/>
          </p:cNvPicPr>
          <p:nvPr/>
        </p:nvPicPr>
        <p:blipFill>
          <a:blip r:embed="rId3"/>
          <a:stretch>
            <a:fillRect/>
          </a:stretch>
        </p:blipFill>
        <p:spPr>
          <a:xfrm>
            <a:off x="7216312" y="0"/>
            <a:ext cx="4975688" cy="6858000"/>
          </a:xfrm>
          <a:prstGeom prst="rect">
            <a:avLst/>
          </a:prstGeom>
          <a:ln w="15875">
            <a:solidFill>
              <a:srgbClr val="FFC000"/>
            </a:solidFill>
          </a:ln>
        </p:spPr>
      </p:pic>
    </p:spTree>
    <p:extLst>
      <p:ext uri="{BB962C8B-B14F-4D97-AF65-F5344CB8AC3E}">
        <p14:creationId xmlns:p14="http://schemas.microsoft.com/office/powerpoint/2010/main" val="14969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6BD937-4173-9272-22B1-FF980C21B74A}"/>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695603CB-A07E-28F9-0D6C-AE0A37307B2E}"/>
              </a:ext>
            </a:extLst>
          </p:cNvPr>
          <p:cNvSpPr>
            <a:spLocks noGrp="1"/>
          </p:cNvSpPr>
          <p:nvPr>
            <p:ph type="title"/>
          </p:nvPr>
        </p:nvSpPr>
        <p:spPr>
          <a:xfrm>
            <a:off x="428337" y="-301079"/>
            <a:ext cx="10497312" cy="1179576"/>
          </a:xfrm>
        </p:spPr>
        <p:txBody>
          <a:bodyPr>
            <a:normAutofit/>
          </a:bodyPr>
          <a:lstStyle/>
          <a:p>
            <a:r>
              <a:rPr lang="en-GB" dirty="0">
                <a:solidFill>
                  <a:srgbClr val="FFC000"/>
                </a:solidFill>
              </a:rPr>
              <a:t>THE LEFT BEHIND</a:t>
            </a:r>
          </a:p>
        </p:txBody>
      </p:sp>
      <p:sp>
        <p:nvSpPr>
          <p:cNvPr id="33" name="Rectangle 32">
            <a:extLst>
              <a:ext uri="{FF2B5EF4-FFF2-40B4-BE49-F238E27FC236}">
                <a16:creationId xmlns:a16="http://schemas.microsoft.com/office/drawing/2014/main" id="{1CC310EC-26ED-3D80-CB08-7881D70EBBDA}"/>
              </a:ext>
            </a:extLst>
          </p:cNvPr>
          <p:cNvSpPr/>
          <p:nvPr/>
        </p:nvSpPr>
        <p:spPr>
          <a:xfrm>
            <a:off x="-65061" y="2414784"/>
            <a:ext cx="6925732" cy="3422925"/>
          </a:xfrm>
          <a:prstGeom prst="rect">
            <a:avLst/>
          </a:prstGeom>
          <a:noFill/>
        </p:spPr>
        <p:txBody>
          <a:bodyPr wrap="square">
            <a:spAutoFit/>
          </a:bodyPr>
          <a:lstStyle/>
          <a:p>
            <a:pPr marL="457200" algn="just">
              <a:lnSpc>
                <a:spcPct val="150000"/>
              </a:lnSpc>
            </a:pPr>
            <a:r>
              <a:rPr lang="en-GB" sz="1350" dirty="0">
                <a:solidFill>
                  <a:schemeClr val="bg1"/>
                </a:solidFill>
              </a:rPr>
              <a:t>Of all the popular imaginaries constructed to describe the nature and condition of later-day social exclusion, few have risen to prominence so swiftly, or come to dominate debate so comprehensively, as “the left behind</a:t>
            </a:r>
          </a:p>
          <a:p>
            <a:pPr marL="457200" algn="just">
              <a:lnSpc>
                <a:spcPct val="150000"/>
              </a:lnSpc>
            </a:pPr>
            <a:r>
              <a:rPr lang="en-GB" sz="1200" dirty="0">
                <a:solidFill>
                  <a:schemeClr val="bg1"/>
                </a:solidFill>
              </a:rPr>
              <a:t> (Morrison, James 2022, 1). </a:t>
            </a:r>
          </a:p>
          <a:p>
            <a:pPr marL="457200" algn="just">
              <a:lnSpc>
                <a:spcPct val="150000"/>
              </a:lnSpc>
            </a:pPr>
            <a:endParaRPr lang="en-GB" sz="1200" dirty="0">
              <a:solidFill>
                <a:schemeClr val="bg1"/>
              </a:solidFill>
            </a:endParaRPr>
          </a:p>
          <a:p>
            <a:pPr marL="457200">
              <a:lnSpc>
                <a:spcPct val="150000"/>
              </a:lnSpc>
            </a:pPr>
            <a:r>
              <a:rPr lang="en-GB" sz="1350" dirty="0">
                <a:solidFill>
                  <a:schemeClr val="bg1"/>
                </a:solidFill>
              </a:rPr>
              <a:t>Areas blighted a ‘structural cocktail of disadvantage including low paid jobs, welfare erosion, indebtedness, destitution, </a:t>
            </a:r>
            <a:br>
              <a:rPr lang="en-GB" sz="1350" dirty="0">
                <a:solidFill>
                  <a:schemeClr val="bg1"/>
                </a:solidFill>
              </a:rPr>
            </a:br>
            <a:r>
              <a:rPr lang="en-GB" sz="1350" dirty="0">
                <a:solidFill>
                  <a:schemeClr val="bg1"/>
                </a:solidFill>
              </a:rPr>
              <a:t>and food insecurity.</a:t>
            </a:r>
          </a:p>
          <a:p>
            <a:pPr marL="457200">
              <a:lnSpc>
                <a:spcPct val="150000"/>
              </a:lnSpc>
            </a:pPr>
            <a:r>
              <a:rPr lang="en-GB" sz="1200" dirty="0">
                <a:solidFill>
                  <a:schemeClr val="bg1"/>
                </a:solidFill>
              </a:rPr>
              <a:t>(Etherington, David, Jones, Martin, Telford, Luke</a:t>
            </a:r>
          </a:p>
          <a:p>
            <a:pPr marL="457200">
              <a:lnSpc>
                <a:spcPct val="150000"/>
              </a:lnSpc>
            </a:pPr>
            <a:endParaRPr lang="en-GB" sz="1350" dirty="0">
              <a:solidFill>
                <a:schemeClr val="bg1"/>
              </a:solidFill>
            </a:endParaRPr>
          </a:p>
        </p:txBody>
      </p:sp>
      <p:sp>
        <p:nvSpPr>
          <p:cNvPr id="2" name="Rectangle 1">
            <a:extLst>
              <a:ext uri="{FF2B5EF4-FFF2-40B4-BE49-F238E27FC236}">
                <a16:creationId xmlns:a16="http://schemas.microsoft.com/office/drawing/2014/main" id="{1088B973-D116-E7EB-277B-EB5505CE186F}"/>
              </a:ext>
            </a:extLst>
          </p:cNvPr>
          <p:cNvSpPr/>
          <p:nvPr/>
        </p:nvSpPr>
        <p:spPr>
          <a:xfrm>
            <a:off x="290580" y="237830"/>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3" name="Rectangle 2">
            <a:extLst>
              <a:ext uri="{FF2B5EF4-FFF2-40B4-BE49-F238E27FC236}">
                <a16:creationId xmlns:a16="http://schemas.microsoft.com/office/drawing/2014/main" id="{80BBE2DF-FA29-FD70-FA20-BEE1F2461DD1}"/>
              </a:ext>
            </a:extLst>
          </p:cNvPr>
          <p:cNvSpPr/>
          <p:nvPr/>
        </p:nvSpPr>
        <p:spPr>
          <a:xfrm>
            <a:off x="5272559" y="3853362"/>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pic>
        <p:nvPicPr>
          <p:cNvPr id="8" name="Picture 7">
            <a:extLst>
              <a:ext uri="{FF2B5EF4-FFF2-40B4-BE49-F238E27FC236}">
                <a16:creationId xmlns:a16="http://schemas.microsoft.com/office/drawing/2014/main" id="{0C51E51B-0AFC-B00C-EEE2-43D3B4B6417B}"/>
              </a:ext>
            </a:extLst>
          </p:cNvPr>
          <p:cNvPicPr>
            <a:picLocks noChangeAspect="1"/>
          </p:cNvPicPr>
          <p:nvPr/>
        </p:nvPicPr>
        <p:blipFill>
          <a:blip r:embed="rId3"/>
          <a:srcRect t="569" b="569"/>
          <a:stretch/>
        </p:blipFill>
        <p:spPr>
          <a:xfrm>
            <a:off x="7474589" y="0"/>
            <a:ext cx="4717411" cy="6858000"/>
          </a:xfrm>
          <a:prstGeom prst="rect">
            <a:avLst/>
          </a:prstGeom>
          <a:ln w="15875">
            <a:solidFill>
              <a:srgbClr val="FFC000"/>
            </a:solidFill>
          </a:ln>
        </p:spPr>
      </p:pic>
      <p:sp>
        <p:nvSpPr>
          <p:cNvPr id="4" name="TextBox 3">
            <a:extLst>
              <a:ext uri="{FF2B5EF4-FFF2-40B4-BE49-F238E27FC236}">
                <a16:creationId xmlns:a16="http://schemas.microsoft.com/office/drawing/2014/main" id="{E467827B-8A79-2289-D962-8893E077E2DB}"/>
              </a:ext>
            </a:extLst>
          </p:cNvPr>
          <p:cNvSpPr txBox="1"/>
          <p:nvPr/>
        </p:nvSpPr>
        <p:spPr>
          <a:xfrm>
            <a:off x="395378" y="6127727"/>
            <a:ext cx="6925732" cy="984885"/>
          </a:xfrm>
          <a:prstGeom prst="rect">
            <a:avLst/>
          </a:prstGeom>
          <a:noFill/>
        </p:spPr>
        <p:txBody>
          <a:bodyPr wrap="square">
            <a:spAutoFit/>
          </a:bodyPr>
          <a:lstStyle/>
          <a:p>
            <a:pPr algn="l">
              <a:spcAft>
                <a:spcPts val="1200"/>
              </a:spcAft>
            </a:pPr>
            <a:r>
              <a:rPr lang="en-GB" sz="1200" b="0" i="0" dirty="0">
                <a:solidFill>
                  <a:srgbClr val="222222"/>
                </a:solidFill>
                <a:effectLst/>
                <a:latin typeface="Arial" panose="020B0604020202020204" pitchFamily="34" charset="0"/>
                <a:cs typeface="Arial" panose="020B0604020202020204" pitchFamily="34" charset="0"/>
              </a:rPr>
              <a:t>Morrison, J.(2022) The Left Behind: Reimagining Britain’s Socially Excluded. Pluto Press: London. </a:t>
            </a:r>
          </a:p>
          <a:p>
            <a:br>
              <a:rPr lang="en-GB" dirty="0"/>
            </a:br>
            <a:endParaRPr lang="en-US" dirty="0"/>
          </a:p>
        </p:txBody>
      </p:sp>
    </p:spTree>
    <p:extLst>
      <p:ext uri="{BB962C8B-B14F-4D97-AF65-F5344CB8AC3E}">
        <p14:creationId xmlns:p14="http://schemas.microsoft.com/office/powerpoint/2010/main" val="1749583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D628526-4D01-31A2-B52F-E523D71810F8}"/>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C4779FD8-C8E6-BD33-C23A-46AC005996C1}"/>
              </a:ext>
            </a:extLst>
          </p:cNvPr>
          <p:cNvSpPr>
            <a:spLocks noGrp="1"/>
          </p:cNvSpPr>
          <p:nvPr>
            <p:ph type="title"/>
          </p:nvPr>
        </p:nvSpPr>
        <p:spPr>
          <a:xfrm>
            <a:off x="227292" y="-299303"/>
            <a:ext cx="10497312" cy="1179576"/>
          </a:xfrm>
        </p:spPr>
        <p:txBody>
          <a:bodyPr>
            <a:normAutofit/>
          </a:bodyPr>
          <a:lstStyle/>
          <a:p>
            <a:r>
              <a:rPr lang="en-GB" dirty="0">
                <a:solidFill>
                  <a:srgbClr val="FFC000"/>
                </a:solidFill>
              </a:rPr>
              <a:t>LEVELLING UP THE LEFT BEHIND</a:t>
            </a:r>
          </a:p>
        </p:txBody>
      </p:sp>
      <p:pic>
        <p:nvPicPr>
          <p:cNvPr id="8" name="Picture 7">
            <a:extLst>
              <a:ext uri="{FF2B5EF4-FFF2-40B4-BE49-F238E27FC236}">
                <a16:creationId xmlns:a16="http://schemas.microsoft.com/office/drawing/2014/main" id="{1451A67E-2DA0-7D45-5B0B-713A4B97FF0C}"/>
              </a:ext>
            </a:extLst>
          </p:cNvPr>
          <p:cNvPicPr>
            <a:picLocks noChangeAspect="1"/>
          </p:cNvPicPr>
          <p:nvPr/>
        </p:nvPicPr>
        <p:blipFill>
          <a:blip r:embed="rId3"/>
          <a:srcRect l="1895" r="1895"/>
          <a:stretch/>
        </p:blipFill>
        <p:spPr>
          <a:xfrm>
            <a:off x="7474589" y="0"/>
            <a:ext cx="4717411" cy="6858000"/>
          </a:xfrm>
          <a:prstGeom prst="rect">
            <a:avLst/>
          </a:prstGeom>
          <a:ln w="15875">
            <a:solidFill>
              <a:srgbClr val="FFC000"/>
            </a:solidFill>
          </a:ln>
        </p:spPr>
      </p:pic>
      <p:sp>
        <p:nvSpPr>
          <p:cNvPr id="4" name="Rectangle 3">
            <a:extLst>
              <a:ext uri="{FF2B5EF4-FFF2-40B4-BE49-F238E27FC236}">
                <a16:creationId xmlns:a16="http://schemas.microsoft.com/office/drawing/2014/main" id="{8A5C9367-CE8E-2CCD-0C19-EBF089A6D4A6}"/>
              </a:ext>
            </a:extLst>
          </p:cNvPr>
          <p:cNvSpPr/>
          <p:nvPr/>
        </p:nvSpPr>
        <p:spPr>
          <a:xfrm>
            <a:off x="-133424" y="2388431"/>
            <a:ext cx="7468502" cy="1747979"/>
          </a:xfrm>
          <a:prstGeom prst="rect">
            <a:avLst/>
          </a:prstGeom>
          <a:noFill/>
        </p:spPr>
        <p:txBody>
          <a:bodyPr wrap="square">
            <a:spAutoFit/>
          </a:bodyPr>
          <a:lstStyle/>
          <a:p>
            <a:pPr marL="457200" algn="just">
              <a:lnSpc>
                <a:spcPct val="200000"/>
              </a:lnSpc>
            </a:pPr>
            <a:r>
              <a:rPr lang="en-GB"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a:t>
            </a:r>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 will be bringing forward proposals to transform this country with better infrastructure, better education, better technology. If you ask yourselves what is this new government going to do, what is he going to do with his extraordinary majority, I will tell you … we are going to unite and level up.</a:t>
            </a:r>
            <a:endParaRPr lang="en-GB" sz="1200" dirty="0">
              <a:solidFill>
                <a:schemeClr val="bg1"/>
              </a:solidFill>
              <a:latin typeface="Century Gothic" panose="020B0502020202020204" pitchFamily="34" charset="0"/>
              <a:cs typeface="Arial" charset="0"/>
            </a:endParaRPr>
          </a:p>
        </p:txBody>
      </p:sp>
      <p:sp>
        <p:nvSpPr>
          <p:cNvPr id="5" name="Rectangle 4">
            <a:extLst>
              <a:ext uri="{FF2B5EF4-FFF2-40B4-BE49-F238E27FC236}">
                <a16:creationId xmlns:a16="http://schemas.microsoft.com/office/drawing/2014/main" id="{E4A10BBB-1EA7-2D20-C779-E5D27CDCB47F}"/>
              </a:ext>
            </a:extLst>
          </p:cNvPr>
          <p:cNvSpPr/>
          <p:nvPr/>
        </p:nvSpPr>
        <p:spPr>
          <a:xfrm>
            <a:off x="227292" y="290485"/>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6" name="Rectangle 5">
            <a:extLst>
              <a:ext uri="{FF2B5EF4-FFF2-40B4-BE49-F238E27FC236}">
                <a16:creationId xmlns:a16="http://schemas.microsoft.com/office/drawing/2014/main" id="{6C6471CA-6683-78E9-1989-AE6C88AC8C2B}"/>
              </a:ext>
            </a:extLst>
          </p:cNvPr>
          <p:cNvSpPr/>
          <p:nvPr/>
        </p:nvSpPr>
        <p:spPr>
          <a:xfrm>
            <a:off x="5490849" y="3858261"/>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DBDB997D-33A8-97D8-83DD-969661CB1934}"/>
              </a:ext>
            </a:extLst>
          </p:cNvPr>
          <p:cNvSpPr txBox="1"/>
          <p:nvPr/>
        </p:nvSpPr>
        <p:spPr>
          <a:xfrm>
            <a:off x="291446" y="6445823"/>
            <a:ext cx="6917634" cy="276999"/>
          </a:xfrm>
          <a:prstGeom prst="rect">
            <a:avLst/>
          </a:prstGeom>
          <a:noFill/>
        </p:spPr>
        <p:txBody>
          <a:bodyPr wrap="square">
            <a:spAutoFit/>
          </a:bodyPr>
          <a:lstStyle/>
          <a:p>
            <a:r>
              <a:rPr lang="en-GB"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Boris Johnson, speaking outside Downing Street,13 December 2019</a:t>
            </a:r>
            <a:endParaRPr lang="en-US" sz="1200" dirty="0"/>
          </a:p>
        </p:txBody>
      </p:sp>
    </p:spTree>
    <p:extLst>
      <p:ext uri="{BB962C8B-B14F-4D97-AF65-F5344CB8AC3E}">
        <p14:creationId xmlns:p14="http://schemas.microsoft.com/office/powerpoint/2010/main" val="258143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D6552A-DA9E-5C30-64CD-6CB1C22BF087}"/>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A753AEA2-E2CC-834B-36F8-26A92BFD5FD7}"/>
              </a:ext>
            </a:extLst>
          </p:cNvPr>
          <p:cNvSpPr>
            <a:spLocks noGrp="1"/>
          </p:cNvSpPr>
          <p:nvPr>
            <p:ph type="title"/>
          </p:nvPr>
        </p:nvSpPr>
        <p:spPr>
          <a:xfrm>
            <a:off x="331368" y="-133410"/>
            <a:ext cx="10497312" cy="1179576"/>
          </a:xfrm>
        </p:spPr>
        <p:txBody>
          <a:bodyPr>
            <a:normAutofit/>
          </a:bodyPr>
          <a:lstStyle/>
          <a:p>
            <a:r>
              <a:rPr lang="en-GB" dirty="0">
                <a:solidFill>
                  <a:srgbClr val="FFC000"/>
                </a:solidFill>
              </a:rPr>
              <a:t>CASE STUDY THREE: </a:t>
            </a:r>
            <a:br>
              <a:rPr lang="en-GB" dirty="0">
                <a:solidFill>
                  <a:srgbClr val="FFC000"/>
                </a:solidFill>
              </a:rPr>
            </a:br>
            <a:r>
              <a:rPr lang="en-GB" sz="2000" dirty="0">
                <a:solidFill>
                  <a:srgbClr val="FFC000"/>
                </a:solidFill>
              </a:rPr>
              <a:t>SOUTHAMPTON AND THE SOLENT</a:t>
            </a:r>
            <a:endParaRPr lang="en-GB" dirty="0">
              <a:solidFill>
                <a:srgbClr val="FFC000"/>
              </a:solidFill>
            </a:endParaRPr>
          </a:p>
        </p:txBody>
      </p:sp>
      <p:pic>
        <p:nvPicPr>
          <p:cNvPr id="8" name="Picture 7">
            <a:extLst>
              <a:ext uri="{FF2B5EF4-FFF2-40B4-BE49-F238E27FC236}">
                <a16:creationId xmlns:a16="http://schemas.microsoft.com/office/drawing/2014/main" id="{5B16A1A8-551B-B50A-638D-592BD0836F54}"/>
              </a:ext>
            </a:extLst>
          </p:cNvPr>
          <p:cNvPicPr>
            <a:picLocks noChangeAspect="1"/>
          </p:cNvPicPr>
          <p:nvPr/>
        </p:nvPicPr>
        <p:blipFill>
          <a:blip r:embed="rId3"/>
          <a:srcRect l="1808" r="38931"/>
          <a:stretch/>
        </p:blipFill>
        <p:spPr>
          <a:xfrm>
            <a:off x="6096000" y="0"/>
            <a:ext cx="6096000" cy="6858000"/>
          </a:xfrm>
          <a:prstGeom prst="rect">
            <a:avLst/>
          </a:prstGeom>
          <a:ln w="15875">
            <a:solidFill>
              <a:srgbClr val="FFC000"/>
            </a:solidFill>
          </a:ln>
        </p:spPr>
      </p:pic>
      <p:sp>
        <p:nvSpPr>
          <p:cNvPr id="4" name="Rectangle 3">
            <a:extLst>
              <a:ext uri="{FF2B5EF4-FFF2-40B4-BE49-F238E27FC236}">
                <a16:creationId xmlns:a16="http://schemas.microsoft.com/office/drawing/2014/main" id="{0505FD23-45F9-5538-CB85-C663E2376763}"/>
              </a:ext>
            </a:extLst>
          </p:cNvPr>
          <p:cNvSpPr/>
          <p:nvPr/>
        </p:nvSpPr>
        <p:spPr>
          <a:xfrm>
            <a:off x="-133424" y="2701783"/>
            <a:ext cx="5975424" cy="2631746"/>
          </a:xfrm>
          <a:prstGeom prst="rect">
            <a:avLst/>
          </a:prstGeom>
          <a:noFill/>
        </p:spPr>
        <p:txBody>
          <a:bodyPr wrap="square">
            <a:spAutoFit/>
          </a:bodyPr>
          <a:lstStyle/>
          <a:p>
            <a:pPr marL="457200" algn="just">
              <a:lnSpc>
                <a:spcPct val="150000"/>
              </a:lnSpc>
            </a:pPr>
            <a:r>
              <a:rPr lang="en-GB" sz="1600" dirty="0">
                <a:solidFill>
                  <a:schemeClr val="bg1"/>
                </a:solidFill>
                <a:latin typeface="Arial" panose="020B0604020202020204" pitchFamily="34" charset="0"/>
                <a:ea typeface="Aptos" panose="020B0004020202020204" pitchFamily="34" charset="0"/>
              </a:rPr>
              <a:t>T</a:t>
            </a:r>
            <a:r>
              <a:rPr lang="en-GB" sz="1600" dirty="0">
                <a:solidFill>
                  <a:schemeClr val="bg1"/>
                </a:solidFill>
                <a:effectLst/>
                <a:latin typeface="Arial" panose="020B0604020202020204" pitchFamily="34" charset="0"/>
                <a:ea typeface="Aptos" panose="020B0004020202020204" pitchFamily="34" charset="0"/>
              </a:rPr>
              <a:t>he basic organisational structure for planning and management in the Solent is highly fragmented. Many types of statutory and non-statutory authorities and agencies have a role to play, each with its own powers, objectives and priorities, and area of jurisdiction </a:t>
            </a:r>
          </a:p>
          <a:p>
            <a:pPr marL="457200" algn="just">
              <a:lnSpc>
                <a:spcPct val="150000"/>
              </a:lnSpc>
            </a:pPr>
            <a:endParaRPr lang="en-GB" sz="1600" dirty="0">
              <a:solidFill>
                <a:schemeClr val="bg1"/>
              </a:solidFill>
              <a:latin typeface="Arial" panose="020B0604020202020204" pitchFamily="34" charset="0"/>
              <a:ea typeface="Aptos" panose="020B0004020202020204" pitchFamily="34" charset="0"/>
            </a:endParaRPr>
          </a:p>
          <a:p>
            <a:pPr marL="457200" algn="just">
              <a:lnSpc>
                <a:spcPct val="150000"/>
              </a:lnSpc>
            </a:pPr>
            <a:r>
              <a:rPr lang="en-GB" sz="1600" dirty="0">
                <a:solidFill>
                  <a:schemeClr val="bg1"/>
                </a:solidFill>
                <a:effectLst/>
                <a:latin typeface="Arial" panose="020B0604020202020204" pitchFamily="34" charset="0"/>
                <a:ea typeface="Aptos" panose="020B0004020202020204" pitchFamily="34" charset="0"/>
              </a:rPr>
              <a:t>(2001, 159). </a:t>
            </a:r>
            <a:endParaRPr lang="en-GB" sz="1200" dirty="0">
              <a:solidFill>
                <a:schemeClr val="bg1"/>
              </a:solidFill>
              <a:latin typeface="Century Gothic" panose="020B0502020202020204" pitchFamily="34" charset="0"/>
              <a:cs typeface="Arial" charset="0"/>
            </a:endParaRPr>
          </a:p>
        </p:txBody>
      </p:sp>
      <p:sp>
        <p:nvSpPr>
          <p:cNvPr id="5" name="Rectangle 4">
            <a:extLst>
              <a:ext uri="{FF2B5EF4-FFF2-40B4-BE49-F238E27FC236}">
                <a16:creationId xmlns:a16="http://schemas.microsoft.com/office/drawing/2014/main" id="{9165734B-EF9A-6229-F604-A2E82E6FD3E0}"/>
              </a:ext>
            </a:extLst>
          </p:cNvPr>
          <p:cNvSpPr/>
          <p:nvPr/>
        </p:nvSpPr>
        <p:spPr>
          <a:xfrm>
            <a:off x="244078" y="603837"/>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6" name="Rectangle 5">
            <a:extLst>
              <a:ext uri="{FF2B5EF4-FFF2-40B4-BE49-F238E27FC236}">
                <a16:creationId xmlns:a16="http://schemas.microsoft.com/office/drawing/2014/main" id="{2E09F803-D428-9556-CB2C-A489239AF21B}"/>
              </a:ext>
            </a:extLst>
          </p:cNvPr>
          <p:cNvSpPr/>
          <p:nvPr/>
        </p:nvSpPr>
        <p:spPr>
          <a:xfrm>
            <a:off x="4073929" y="3925995"/>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45CD8475-F7F8-6CE4-541A-8AE6ABB9CDCF}"/>
              </a:ext>
            </a:extLst>
          </p:cNvPr>
          <p:cNvSpPr txBox="1"/>
          <p:nvPr/>
        </p:nvSpPr>
        <p:spPr>
          <a:xfrm>
            <a:off x="379252" y="6346497"/>
            <a:ext cx="5843750" cy="422488"/>
          </a:xfrm>
          <a:prstGeom prst="rect">
            <a:avLst/>
          </a:prstGeom>
          <a:noFill/>
        </p:spPr>
        <p:txBody>
          <a:bodyPr wrap="square" rtlCol="0">
            <a:spAutoFit/>
          </a:bodyPr>
          <a:lstStyle/>
          <a:p>
            <a:pPr algn="l">
              <a:lnSpc>
                <a:spcPts val="3075"/>
              </a:lnSpc>
            </a:pPr>
            <a:r>
              <a:rPr lang="en-GB"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Inder, A. (2001) ‘</a:t>
            </a:r>
            <a:r>
              <a:rPr lang="en-GB" sz="1100" b="0" i="0" dirty="0">
                <a:solidFill>
                  <a:schemeClr val="bg1"/>
                </a:solidFill>
                <a:effectLst/>
                <a:latin typeface="Arial" panose="020B0604020202020204" pitchFamily="34" charset="0"/>
                <a:cs typeface="Arial" panose="020B0604020202020204" pitchFamily="34" charset="0"/>
              </a:rPr>
              <a:t>Partnership in planning and management of the Solent, in Dixon-Gough, </a:t>
            </a:r>
            <a:endParaRPr lang="en-US" dirty="0"/>
          </a:p>
        </p:txBody>
      </p:sp>
    </p:spTree>
    <p:extLst>
      <p:ext uri="{BB962C8B-B14F-4D97-AF65-F5344CB8AC3E}">
        <p14:creationId xmlns:p14="http://schemas.microsoft.com/office/powerpoint/2010/main" val="100364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2252F4-034A-8170-2B3F-EA148E22351A}"/>
            </a:ext>
          </a:extLst>
        </p:cNvPr>
        <p:cNvGrpSpPr/>
        <p:nvPr/>
      </p:nvGrpSpPr>
      <p:grpSpPr>
        <a:xfrm>
          <a:off x="0" y="0"/>
          <a:ext cx="0" cy="0"/>
          <a:chOff x="0" y="0"/>
          <a:chExt cx="0" cy="0"/>
        </a:xfrm>
      </p:grpSpPr>
      <p:sp>
        <p:nvSpPr>
          <p:cNvPr id="31" name="Title 1">
            <a:extLst>
              <a:ext uri="{FF2B5EF4-FFF2-40B4-BE49-F238E27FC236}">
                <a16:creationId xmlns:a16="http://schemas.microsoft.com/office/drawing/2014/main" id="{CC893806-AE17-C821-86C1-12B5BA75B944}"/>
              </a:ext>
            </a:extLst>
          </p:cNvPr>
          <p:cNvSpPr>
            <a:spLocks noGrp="1"/>
          </p:cNvSpPr>
          <p:nvPr>
            <p:ph type="title"/>
          </p:nvPr>
        </p:nvSpPr>
        <p:spPr>
          <a:xfrm>
            <a:off x="331368" y="-133410"/>
            <a:ext cx="10497312" cy="1179576"/>
          </a:xfrm>
        </p:spPr>
        <p:txBody>
          <a:bodyPr>
            <a:normAutofit/>
          </a:bodyPr>
          <a:lstStyle/>
          <a:p>
            <a:r>
              <a:rPr lang="en-GB" dirty="0">
                <a:solidFill>
                  <a:srgbClr val="FFC000"/>
                </a:solidFill>
              </a:rPr>
              <a:t>CASE STUDY TWO: </a:t>
            </a:r>
            <a:br>
              <a:rPr lang="en-GB" dirty="0">
                <a:solidFill>
                  <a:srgbClr val="FFC000"/>
                </a:solidFill>
              </a:rPr>
            </a:br>
            <a:r>
              <a:rPr lang="en-GB" sz="2000" dirty="0">
                <a:solidFill>
                  <a:srgbClr val="FFC000"/>
                </a:solidFill>
              </a:rPr>
              <a:t>STOKE ON TRENT AND STAFFORDSHIRE</a:t>
            </a:r>
            <a:endParaRPr lang="en-GB" dirty="0">
              <a:solidFill>
                <a:srgbClr val="FFC000"/>
              </a:solidFill>
            </a:endParaRPr>
          </a:p>
        </p:txBody>
      </p:sp>
      <p:pic>
        <p:nvPicPr>
          <p:cNvPr id="8" name="Picture 7">
            <a:extLst>
              <a:ext uri="{FF2B5EF4-FFF2-40B4-BE49-F238E27FC236}">
                <a16:creationId xmlns:a16="http://schemas.microsoft.com/office/drawing/2014/main" id="{C2E9CDD9-4CF7-6944-31B8-F049A9D52F06}"/>
              </a:ext>
            </a:extLst>
          </p:cNvPr>
          <p:cNvPicPr>
            <a:picLocks noChangeAspect="1"/>
          </p:cNvPicPr>
          <p:nvPr/>
        </p:nvPicPr>
        <p:blipFill>
          <a:blip r:embed="rId3"/>
          <a:srcRect l="24777" r="24777"/>
          <a:stretch/>
        </p:blipFill>
        <p:spPr>
          <a:xfrm>
            <a:off x="6096000" y="0"/>
            <a:ext cx="6096000" cy="6858000"/>
          </a:xfrm>
          <a:prstGeom prst="rect">
            <a:avLst/>
          </a:prstGeom>
          <a:ln w="15875">
            <a:solidFill>
              <a:srgbClr val="FFC000"/>
            </a:solidFill>
          </a:ln>
        </p:spPr>
      </p:pic>
      <p:sp>
        <p:nvSpPr>
          <p:cNvPr id="4" name="Rectangle 3">
            <a:extLst>
              <a:ext uri="{FF2B5EF4-FFF2-40B4-BE49-F238E27FC236}">
                <a16:creationId xmlns:a16="http://schemas.microsoft.com/office/drawing/2014/main" id="{78EC8CA2-CDAF-7037-D9D8-ECFCB5A9CF1B}"/>
              </a:ext>
            </a:extLst>
          </p:cNvPr>
          <p:cNvSpPr/>
          <p:nvPr/>
        </p:nvSpPr>
        <p:spPr>
          <a:xfrm>
            <a:off x="-133424" y="2701783"/>
            <a:ext cx="5975424" cy="2308324"/>
          </a:xfrm>
          <a:prstGeom prst="rect">
            <a:avLst/>
          </a:prstGeom>
          <a:noFill/>
        </p:spPr>
        <p:txBody>
          <a:bodyPr wrap="square">
            <a:spAutoFit/>
          </a:bodyPr>
          <a:lstStyle/>
          <a:p>
            <a:pPr marL="457200" algn="just"/>
            <a:r>
              <a:rPr lang="en-GB" sz="1600" dirty="0">
                <a:solidFill>
                  <a:schemeClr val="bg1"/>
                </a:solidFill>
                <a:latin typeface="Arial" panose="020B0604020202020204" pitchFamily="34" charset="0"/>
                <a:ea typeface="Aptos" panose="020B0004020202020204" pitchFamily="34" charset="0"/>
              </a:rPr>
              <a:t>Silicon Stoke’ prospectus, set out the ambitions for the digital transformation of Stoke using £8.53m of government funding. Reimagined as a smart city, the Council had already established much of the infrastructure on which this city would be built: a 113km full-fibre network right across the city providing the opportunity for 5G connectivity, the introduction of a gaming hub, a full-fibre academy at Stoke-on-Trent College, as well as a new Digital Academy. </a:t>
            </a:r>
          </a:p>
        </p:txBody>
      </p:sp>
      <p:sp>
        <p:nvSpPr>
          <p:cNvPr id="5" name="Rectangle 4">
            <a:extLst>
              <a:ext uri="{FF2B5EF4-FFF2-40B4-BE49-F238E27FC236}">
                <a16:creationId xmlns:a16="http://schemas.microsoft.com/office/drawing/2014/main" id="{C72C344D-B883-3516-B882-FB7E2E520AD2}"/>
              </a:ext>
            </a:extLst>
          </p:cNvPr>
          <p:cNvSpPr/>
          <p:nvPr/>
        </p:nvSpPr>
        <p:spPr>
          <a:xfrm>
            <a:off x="244078" y="603837"/>
            <a:ext cx="1895071" cy="4195892"/>
          </a:xfrm>
          <a:prstGeom prst="rect">
            <a:avLst/>
          </a:prstGeom>
          <a:ln>
            <a:noFill/>
          </a:ln>
          <a:effectLst/>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endParaRPr lang="en-GB" sz="26666" dirty="0">
              <a:solidFill>
                <a:srgbClr val="FFC000"/>
              </a:solidFill>
              <a:effectLst>
                <a:innerShdw blurRad="63500" dist="50800" dir="13500000">
                  <a:prstClr val="black">
                    <a:alpha val="50000"/>
                  </a:prstClr>
                </a:innerShdw>
              </a:effectLst>
            </a:endParaRPr>
          </a:p>
        </p:txBody>
      </p:sp>
      <p:sp>
        <p:nvSpPr>
          <p:cNvPr id="6" name="Rectangle 5">
            <a:extLst>
              <a:ext uri="{FF2B5EF4-FFF2-40B4-BE49-F238E27FC236}">
                <a16:creationId xmlns:a16="http://schemas.microsoft.com/office/drawing/2014/main" id="{76076EB3-39CE-D5B0-2B06-19E16AB660B5}"/>
              </a:ext>
            </a:extLst>
          </p:cNvPr>
          <p:cNvSpPr/>
          <p:nvPr/>
        </p:nvSpPr>
        <p:spPr>
          <a:xfrm>
            <a:off x="4048529" y="4129195"/>
            <a:ext cx="1895071" cy="4195892"/>
          </a:xfrm>
          <a:prstGeom prst="rect">
            <a:avLst/>
          </a:prstGeom>
          <a:ln w="3175">
            <a:noFill/>
          </a:ln>
        </p:spPr>
        <p:txBody>
          <a:bodyPr wrap="none">
            <a:spAutoFit/>
          </a:bodyPr>
          <a:lstStyle/>
          <a:p>
            <a:r>
              <a:rPr lang="en-GB" sz="26666" dirty="0">
                <a:solidFill>
                  <a:srgbClr val="FFC000"/>
                </a:solidFill>
                <a:effectLst>
                  <a:innerShdw blurRad="63500" dist="50800" dir="13500000">
                    <a:prstClr val="black">
                      <a:alpha val="50000"/>
                    </a:prstClr>
                  </a:innerShdw>
                </a:effectLst>
                <a:latin typeface="Arial Black" panose="020B0A04020102020204" pitchFamily="34" charset="0"/>
                <a:cs typeface="Times New Roman" panose="02020603050405020304" pitchFamily="18" charset="0"/>
              </a:rPr>
              <a:t>”</a:t>
            </a:r>
          </a:p>
        </p:txBody>
      </p:sp>
      <p:sp>
        <p:nvSpPr>
          <p:cNvPr id="7" name="TextBox 6">
            <a:extLst>
              <a:ext uri="{FF2B5EF4-FFF2-40B4-BE49-F238E27FC236}">
                <a16:creationId xmlns:a16="http://schemas.microsoft.com/office/drawing/2014/main" id="{BA5A8DF0-AD32-6325-AC35-0FBFA02D9261}"/>
              </a:ext>
            </a:extLst>
          </p:cNvPr>
          <p:cNvSpPr txBox="1"/>
          <p:nvPr/>
        </p:nvSpPr>
        <p:spPr>
          <a:xfrm>
            <a:off x="318815" y="6404111"/>
            <a:ext cx="6917634" cy="307777"/>
          </a:xfrm>
          <a:prstGeom prst="rect">
            <a:avLst/>
          </a:prstGeom>
          <a:noFill/>
        </p:spPr>
        <p:txBody>
          <a:bodyPr wrap="square">
            <a:spAutoFit/>
          </a:bodyPr>
          <a:lstStyle/>
          <a:p>
            <a:r>
              <a:rPr lang="en-GB"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Silicon Stoke </a:t>
            </a:r>
            <a:endParaRPr lang="en-US" sz="1400" dirty="0"/>
          </a:p>
        </p:txBody>
      </p:sp>
    </p:spTree>
    <p:extLst>
      <p:ext uri="{BB962C8B-B14F-4D97-AF65-F5344CB8AC3E}">
        <p14:creationId xmlns:p14="http://schemas.microsoft.com/office/powerpoint/2010/main" val="1561180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Vapor Trail</Template>
  <TotalTime>24534</TotalTime>
  <Words>1311</Words>
  <Application>Microsoft Macintosh PowerPoint</Application>
  <PresentationFormat>Widescreen</PresentationFormat>
  <Paragraphs>91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Arial Black</vt:lpstr>
      <vt:lpstr>Calibri</vt:lpstr>
      <vt:lpstr>Century Gothic</vt:lpstr>
      <vt:lpstr>Mesh</vt:lpstr>
      <vt:lpstr>LEVELLING UP  THE SCREEN INDUSTRIES</vt:lpstr>
      <vt:lpstr>MAPPING THE PROJECT</vt:lpstr>
      <vt:lpstr>PowerPoint Presentation</vt:lpstr>
      <vt:lpstr>PowerPoint Presentation</vt:lpstr>
      <vt:lpstr>incremental ecosystems</vt:lpstr>
      <vt:lpstr>THE LEFT BEHIND</vt:lpstr>
      <vt:lpstr>LEVELLING UP THE LEFT BEHIND</vt:lpstr>
      <vt:lpstr>CASE STUDY THREE:  SOUTHAMPTON AND THE SOLENT</vt:lpstr>
      <vt:lpstr>CASE STUDY TWO:  STOKE ON TRENT AND STAFFORDSHIRE</vt:lpstr>
      <vt:lpstr>CASE STUDY ONE:  SUNDERLAND – CROWN WORKS STUDIO</vt:lpstr>
      <vt:lpstr>FINAL THOUGHTS</vt:lpstr>
      <vt:lpstr>LEVELLING UP  THE SCREEN INDUSTRIES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Mckenna</dc:creator>
  <cp:lastModifiedBy>Mark Mckenna</cp:lastModifiedBy>
  <cp:revision>40</cp:revision>
  <dcterms:created xsi:type="dcterms:W3CDTF">2024-06-12T14:20:50Z</dcterms:created>
  <dcterms:modified xsi:type="dcterms:W3CDTF">2025-02-10T18:06:51Z</dcterms:modified>
</cp:coreProperties>
</file>