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9"/>
  </p:notesMasterIdLst>
  <p:handoutMasterIdLst>
    <p:handoutMasterId r:id="rId30"/>
  </p:handoutMasterIdLst>
  <p:sldIdLst>
    <p:sldId id="1041" r:id="rId5"/>
    <p:sldId id="1042" r:id="rId6"/>
    <p:sldId id="1043" r:id="rId7"/>
    <p:sldId id="1044" r:id="rId8"/>
    <p:sldId id="1045" r:id="rId9"/>
    <p:sldId id="1046" r:id="rId10"/>
    <p:sldId id="1047" r:id="rId11"/>
    <p:sldId id="1050" r:id="rId12"/>
    <p:sldId id="1049" r:id="rId13"/>
    <p:sldId id="1052" r:id="rId14"/>
    <p:sldId id="1061" r:id="rId15"/>
    <p:sldId id="1051" r:id="rId16"/>
    <p:sldId id="1054" r:id="rId17"/>
    <p:sldId id="1053" r:id="rId18"/>
    <p:sldId id="1055" r:id="rId19"/>
    <p:sldId id="1058" r:id="rId20"/>
    <p:sldId id="1056" r:id="rId21"/>
    <p:sldId id="1057" r:id="rId22"/>
    <p:sldId id="1059" r:id="rId23"/>
    <p:sldId id="1062" r:id="rId24"/>
    <p:sldId id="1060" r:id="rId25"/>
    <p:sldId id="1063" r:id="rId26"/>
    <p:sldId id="1064" r:id="rId27"/>
    <p:sldId id="106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05131AAB-CF6A-4B66-A1F9-AF55651E805C}">
          <p14:sldIdLst>
            <p14:sldId id="1041"/>
            <p14:sldId id="1042"/>
            <p14:sldId id="1043"/>
            <p14:sldId id="1044"/>
            <p14:sldId id="1045"/>
            <p14:sldId id="1046"/>
            <p14:sldId id="1047"/>
            <p14:sldId id="1050"/>
            <p14:sldId id="1049"/>
            <p14:sldId id="1052"/>
            <p14:sldId id="1061"/>
            <p14:sldId id="1051"/>
            <p14:sldId id="1054"/>
            <p14:sldId id="1053"/>
            <p14:sldId id="1055"/>
            <p14:sldId id="1058"/>
            <p14:sldId id="1056"/>
            <p14:sldId id="1057"/>
            <p14:sldId id="1059"/>
            <p14:sldId id="1062"/>
            <p14:sldId id="1060"/>
            <p14:sldId id="1063"/>
            <p14:sldId id="1064"/>
            <p14:sldId id="106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22E40A-9AE4-89DB-02D2-AC7BC2D8B0D9}" name="RIPPON Oliver B" initials="RB" userId="S::obr1@staff.staffs.ac.uk::2970cbc9-a092-483d-9abc-0eddcb1fc224" providerId="AD"/>
  <p188:author id="{E42163C6-1BFF-83DB-48D0-5DBF46D0A044}" name="Oliver RIPPON" initials="OR" userId="Oliver RIPPO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0F"/>
    <a:srgbClr val="A40000"/>
    <a:srgbClr val="EE9F12"/>
    <a:srgbClr val="F3BA53"/>
    <a:srgbClr val="F0AD34"/>
    <a:srgbClr val="F2B800"/>
    <a:srgbClr val="003206"/>
    <a:srgbClr val="3496C5"/>
    <a:srgbClr val="89FF97"/>
    <a:srgbClr val="F1BC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21A582-42DF-48CA-A175-7630DEEA84DA}" v="26" dt="2025-05-19T09:35:31.5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1" autoAdjust="0"/>
    <p:restoredTop sz="94781" autoAdjust="0"/>
  </p:normalViewPr>
  <p:slideViewPr>
    <p:cSldViewPr snapToGrid="0">
      <p:cViewPr>
        <p:scale>
          <a:sx n="66" d="100"/>
          <a:sy n="66" d="100"/>
        </p:scale>
        <p:origin x="3888" y="195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ther Maccallum-Stewart" userId="S::em23@staff.staffs.ac.uk::3271b6f2-5aa0-459a-8535-19e76ae512e9" providerId="AD" clId="Web-{4E21A582-42DF-48CA-A175-7630DEEA84DA}"/>
    <pc:docChg chg="modSld">
      <pc:chgData name="Esther Maccallum-Stewart" userId="S::em23@staff.staffs.ac.uk::3271b6f2-5aa0-459a-8535-19e76ae512e9" providerId="AD" clId="Web-{4E21A582-42DF-48CA-A175-7630DEEA84DA}" dt="2025-05-19T09:35:29.988" v="11" actId="20577"/>
      <pc:docMkLst>
        <pc:docMk/>
      </pc:docMkLst>
      <pc:sldChg chg="modSp">
        <pc:chgData name="Esther Maccallum-Stewart" userId="S::em23@staff.staffs.ac.uk::3271b6f2-5aa0-459a-8535-19e76ae512e9" providerId="AD" clId="Web-{4E21A582-42DF-48CA-A175-7630DEEA84DA}" dt="2025-05-19T09:35:29.988" v="11" actId="20577"/>
        <pc:sldMkLst>
          <pc:docMk/>
          <pc:sldMk cId="444663161" sldId="1057"/>
        </pc:sldMkLst>
        <pc:spChg chg="mod">
          <ac:chgData name="Esther Maccallum-Stewart" userId="S::em23@staff.staffs.ac.uk::3271b6f2-5aa0-459a-8535-19e76ae512e9" providerId="AD" clId="Web-{4E21A582-42DF-48CA-A175-7630DEEA84DA}" dt="2025-05-19T09:35:29.988" v="11" actId="20577"/>
          <ac:spMkLst>
            <pc:docMk/>
            <pc:sldMk cId="444663161" sldId="1057"/>
            <ac:spMk id="27" creationId="{8C2E6D0A-1DED-C9B1-61A2-066E2EBFEFD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A3EAA0-42D0-44C3-88A3-2DD2E0506822}" type="datetimeFigureOut">
              <a:rPr lang="en-GB" smtClean="0"/>
              <a:t>19/05/2025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A5A16E9-C67C-46CC-B1F4-B4D9263C9D5A}" type="slidenum">
              <a:rPr lang="en-GB" smtClean="0"/>
              <a:t>‹#›</a:t>
            </a:fld>
            <a:endParaRPr lang="en-GB"/>
          </a:p>
        </p:txBody>
      </p:sp>
    </p:spTree>
    <p:extLst>
      <p:ext uri="{BB962C8B-B14F-4D97-AF65-F5344CB8AC3E}">
        <p14:creationId xmlns:p14="http://schemas.microsoft.com/office/powerpoint/2010/main" val="2786957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63A6A9-F7FB-40F9-A6EF-D79566C0BDEC}" type="datetimeFigureOut">
              <a:rPr lang="en-GB" smtClean="0"/>
              <a:t>19/05/2025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8F6583-F9F8-4635-95FE-FC57EE1259B8}" type="slidenum">
              <a:rPr lang="en-GB" smtClean="0"/>
              <a:t>‹#›</a:t>
            </a:fld>
            <a:endParaRPr lang="en-GB"/>
          </a:p>
        </p:txBody>
      </p:sp>
    </p:spTree>
    <p:extLst>
      <p:ext uri="{BB962C8B-B14F-4D97-AF65-F5344CB8AC3E}">
        <p14:creationId xmlns:p14="http://schemas.microsoft.com/office/powerpoint/2010/main" val="3645167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0080" y="2863631"/>
            <a:ext cx="10027920" cy="646331"/>
          </a:xfrm>
          <a:solidFill>
            <a:schemeClr val="accent1"/>
          </a:solidFill>
        </p:spPr>
        <p:txBody>
          <a:bodyPr wrap="none" lIns="90000" anchor="b">
            <a:sp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a:p>
        </p:txBody>
      </p:sp>
      <p:sp>
        <p:nvSpPr>
          <p:cNvPr id="3" name="Subtitle 2"/>
          <p:cNvSpPr>
            <a:spLocks noGrp="1"/>
          </p:cNvSpPr>
          <p:nvPr>
            <p:ph type="subTitle" idx="1" hasCustomPrompt="1"/>
          </p:nvPr>
        </p:nvSpPr>
        <p:spPr>
          <a:xfrm>
            <a:off x="648393" y="3602038"/>
            <a:ext cx="3961213" cy="414044"/>
          </a:xfrm>
          <a:solidFill>
            <a:schemeClr val="bg1"/>
          </a:solidFill>
        </p:spPr>
        <p:txBody>
          <a:bodyPr wrap="none">
            <a:spAutoFit/>
          </a:bodyPr>
          <a:lstStyle>
            <a:lvl1pPr marL="0" indent="0" algn="l">
              <a:buNone/>
              <a:tabLst>
                <a:tab pos="1346200" algn="l"/>
              </a:tabLst>
              <a:defRPr sz="20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r>
              <a:rPr lang="en-US"/>
              <a:t>Cinematics for Games Designers</a:t>
            </a:r>
            <a:endParaRPr lang="en-GB"/>
          </a:p>
        </p:txBody>
      </p:sp>
      <p:sp>
        <p:nvSpPr>
          <p:cNvPr id="5" name="Footer Placeholder 4"/>
          <p:cNvSpPr>
            <a:spLocks noGrp="1"/>
          </p:cNvSpPr>
          <p:nvPr>
            <p:ph type="ftr" sz="quarter" idx="11"/>
          </p:nvPr>
        </p:nvSpPr>
        <p:spPr/>
        <p:txBody>
          <a:bodyPr/>
          <a:lstStyle/>
          <a:p>
            <a:r>
              <a:rPr lang="en-GB">
                <a:solidFill>
                  <a:srgbClr val="898989"/>
                </a:solidFill>
              </a:rPr>
              <a:t>3C - Production</a:t>
            </a:r>
            <a:endParaRPr lang="en-GB"/>
          </a:p>
        </p:txBody>
      </p:sp>
      <p:sp>
        <p:nvSpPr>
          <p:cNvPr id="13" name="Slide Number Placeholder 5"/>
          <p:cNvSpPr>
            <a:spLocks noGrp="1"/>
          </p:cNvSpPr>
          <p:nvPr>
            <p:ph type="sldNum" sz="quarter" idx="12"/>
          </p:nvPr>
        </p:nvSpPr>
        <p:spPr>
          <a:xfrm>
            <a:off x="8610616" y="6355885"/>
            <a:ext cx="2743200" cy="365125"/>
          </a:xfrm>
        </p:spPr>
        <p:txBody>
          <a:bodyPr/>
          <a:lstStyle/>
          <a:p>
            <a:fld id="{21C5D830-FC1E-4257-A8C9-800695176662}" type="slidenum">
              <a:rPr lang="en-GB" smtClean="0"/>
              <a:t>‹#›</a:t>
            </a:fld>
            <a:endParaRPr lang="en-GB"/>
          </a:p>
        </p:txBody>
      </p:sp>
      <p:pic>
        <p:nvPicPr>
          <p:cNvPr id="19" name="Picture 2" descr="F:\Staffs Uni\Resources\Staffs Uni Red Logo Print Version.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464000" y="-1115"/>
            <a:ext cx="1296000" cy="136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66662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9788" y="1032770"/>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1862051"/>
            <a:ext cx="5157787" cy="4327612"/>
          </a:xfrm>
        </p:spPr>
        <p:txBody>
          <a:bodyPr vert="horz" lIns="91440" tIns="90000" rIns="91440" bIns="45720" rtlCol="0">
            <a:normAutofit/>
          </a:bodyPr>
          <a:lstStyle>
            <a:lvl1pPr>
              <a:defRPr lang="en-US" sz="1800" smtClean="0"/>
            </a:lvl1pPr>
            <a:lvl2pPr>
              <a:defRPr lang="en-US" sz="1600" smtClean="0"/>
            </a:lvl2pPr>
            <a:lvl3pPr>
              <a:defRPr lang="en-US" sz="1400" smtClean="0"/>
            </a:lvl3pPr>
            <a:lvl4pPr>
              <a:defRPr lang="en-US" sz="1200" smtClean="0"/>
            </a:lvl4pPr>
            <a:lvl5pPr>
              <a:defRPr lang="en-GB"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hasCustomPrompt="1"/>
          </p:nvPr>
        </p:nvSpPr>
        <p:spPr>
          <a:xfrm>
            <a:off x="6172200" y="1032770"/>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1862051"/>
            <a:ext cx="5183188" cy="4327612"/>
          </a:xfrm>
        </p:spPr>
        <p:txBody>
          <a:bodyPr vert="horz" lIns="91440" tIns="90000" rIns="91440" bIns="45720" rtlCol="0">
            <a:normAutofit/>
          </a:bodyPr>
          <a:lstStyle>
            <a:lvl1pPr>
              <a:defRPr lang="en-US" sz="1800" dirty="0" smtClean="0"/>
            </a:lvl1pPr>
            <a:lvl2pPr>
              <a:defRPr lang="en-US" sz="1600" dirty="0" smtClean="0"/>
            </a:lvl2pPr>
            <a:lvl3pPr>
              <a:defRPr lang="en-US" sz="1400" dirty="0" smtClean="0"/>
            </a:lvl3pPr>
            <a:lvl4pPr>
              <a:defRPr lang="en-US" sz="1200" dirty="0" smtClean="0"/>
            </a:lvl4pPr>
            <a:lvl5pPr>
              <a:defRPr lang="en-GB"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r>
              <a:rPr lang="en-US"/>
              <a:t>Cinematics for Games Designers</a:t>
            </a:r>
            <a:endParaRPr lang="en-GB"/>
          </a:p>
        </p:txBody>
      </p:sp>
      <p:sp>
        <p:nvSpPr>
          <p:cNvPr id="8" name="Footer Placeholder 7"/>
          <p:cNvSpPr>
            <a:spLocks noGrp="1"/>
          </p:cNvSpPr>
          <p:nvPr>
            <p:ph type="ftr" sz="quarter" idx="11"/>
          </p:nvPr>
        </p:nvSpPr>
        <p:spPr/>
        <p:txBody>
          <a:bodyPr/>
          <a:lstStyle/>
          <a:p>
            <a:r>
              <a:rPr lang="en-GB">
                <a:solidFill>
                  <a:srgbClr val="898989"/>
                </a:solidFill>
              </a:rPr>
              <a:t>3C - Production</a:t>
            </a:r>
            <a:endParaRPr lang="en-GB"/>
          </a:p>
        </p:txBody>
      </p:sp>
      <p:sp>
        <p:nvSpPr>
          <p:cNvPr id="9" name="Slide Number Placeholder 8"/>
          <p:cNvSpPr>
            <a:spLocks noGrp="1"/>
          </p:cNvSpPr>
          <p:nvPr>
            <p:ph type="sldNum" sz="quarter" idx="12"/>
          </p:nvPr>
        </p:nvSpPr>
        <p:spPr/>
        <p:txBody>
          <a:bodyPr/>
          <a:lstStyle/>
          <a:p>
            <a:fld id="{21C5D830-FC1E-4257-A8C9-800695176662}" type="slidenum">
              <a:rPr lang="en-GB" smtClean="0"/>
              <a:t>‹#›</a:t>
            </a:fld>
            <a:endParaRPr lang="en-GB"/>
          </a:p>
        </p:txBody>
      </p:sp>
      <p:sp>
        <p:nvSpPr>
          <p:cNvPr id="10" name="Title 1"/>
          <p:cNvSpPr>
            <a:spLocks noGrp="1"/>
          </p:cNvSpPr>
          <p:nvPr>
            <p:ph type="title" hasCustomPrompt="1"/>
          </p:nvPr>
        </p:nvSpPr>
        <p:spPr>
          <a:xfrm>
            <a:off x="0" y="365126"/>
            <a:ext cx="11353800" cy="646331"/>
          </a:xfrm>
        </p:spPr>
        <p:txBody>
          <a:bodyPr/>
          <a:lstStyle/>
          <a:p>
            <a:r>
              <a:rPr lang="en-US"/>
              <a:t>CLICK TO EDIT MASTER TITLE STYLE</a:t>
            </a:r>
            <a:endParaRPr lang="en-GB"/>
          </a:p>
        </p:txBody>
      </p:sp>
      <p:pic>
        <p:nvPicPr>
          <p:cNvPr id="11" name="Picture 2" descr="F:\Staffs Uni\Resources\Staffs Uni Red Logo Print Version.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464000" y="-1115"/>
            <a:ext cx="1296000" cy="136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004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RED">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9788" y="1032770"/>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1862051"/>
            <a:ext cx="5157787" cy="4327612"/>
          </a:xfrm>
        </p:spPr>
        <p:txBody>
          <a:bodyPr vert="horz" lIns="91440" tIns="90000" rIns="91440" bIns="45720" rtlCol="0">
            <a:normAutofit/>
          </a:bodyPr>
          <a:lstStyle>
            <a:lvl1pPr>
              <a:defRPr lang="en-US" sz="1800" smtClean="0"/>
            </a:lvl1pPr>
            <a:lvl2pPr>
              <a:defRPr lang="en-US" sz="1600" smtClean="0"/>
            </a:lvl2pPr>
            <a:lvl3pPr>
              <a:defRPr lang="en-US" sz="1400" smtClean="0"/>
            </a:lvl3pPr>
            <a:lvl4pPr>
              <a:defRPr lang="en-US" sz="1200" smtClean="0"/>
            </a:lvl4pPr>
            <a:lvl5pPr>
              <a:defRPr lang="en-GB"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hasCustomPrompt="1"/>
          </p:nvPr>
        </p:nvSpPr>
        <p:spPr>
          <a:xfrm>
            <a:off x="6172200" y="1032770"/>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1862051"/>
            <a:ext cx="5183188" cy="4327612"/>
          </a:xfrm>
        </p:spPr>
        <p:txBody>
          <a:bodyPr vert="horz" lIns="91440" tIns="90000" rIns="91440" bIns="45720" rtlCol="0">
            <a:normAutofit/>
          </a:bodyPr>
          <a:lstStyle>
            <a:lvl1pPr>
              <a:defRPr lang="en-US" sz="1800" dirty="0" smtClean="0"/>
            </a:lvl1pPr>
            <a:lvl2pPr>
              <a:defRPr lang="en-US" sz="1600" dirty="0" smtClean="0"/>
            </a:lvl2pPr>
            <a:lvl3pPr>
              <a:defRPr lang="en-US" sz="1400" dirty="0" smtClean="0"/>
            </a:lvl3pPr>
            <a:lvl4pPr>
              <a:defRPr lang="en-US" sz="1200" dirty="0" smtClean="0"/>
            </a:lvl4pPr>
            <a:lvl5pPr>
              <a:defRPr lang="en-GB"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r>
              <a:rPr lang="en-US"/>
              <a:t>Cinematics for Games Designers</a:t>
            </a:r>
            <a:endParaRPr lang="en-GB"/>
          </a:p>
        </p:txBody>
      </p:sp>
      <p:sp>
        <p:nvSpPr>
          <p:cNvPr id="8" name="Footer Placeholder 7"/>
          <p:cNvSpPr>
            <a:spLocks noGrp="1"/>
          </p:cNvSpPr>
          <p:nvPr>
            <p:ph type="ftr" sz="quarter" idx="11"/>
          </p:nvPr>
        </p:nvSpPr>
        <p:spPr/>
        <p:txBody>
          <a:bodyPr/>
          <a:lstStyle/>
          <a:p>
            <a:r>
              <a:rPr lang="en-GB">
                <a:solidFill>
                  <a:srgbClr val="898989"/>
                </a:solidFill>
              </a:rPr>
              <a:t>3C - Production</a:t>
            </a:r>
            <a:endParaRPr lang="en-GB"/>
          </a:p>
        </p:txBody>
      </p:sp>
      <p:sp>
        <p:nvSpPr>
          <p:cNvPr id="9" name="Slide Number Placeholder 8"/>
          <p:cNvSpPr>
            <a:spLocks noGrp="1"/>
          </p:cNvSpPr>
          <p:nvPr>
            <p:ph type="sldNum" sz="quarter" idx="12"/>
          </p:nvPr>
        </p:nvSpPr>
        <p:spPr/>
        <p:txBody>
          <a:bodyPr/>
          <a:lstStyle/>
          <a:p>
            <a:fld id="{21C5D830-FC1E-4257-A8C9-800695176662}" type="slidenum">
              <a:rPr lang="en-GB" smtClean="0"/>
              <a:t>‹#›</a:t>
            </a:fld>
            <a:endParaRPr lang="en-GB"/>
          </a:p>
        </p:txBody>
      </p:sp>
      <p:sp>
        <p:nvSpPr>
          <p:cNvPr id="10" name="Title 1"/>
          <p:cNvSpPr>
            <a:spLocks noGrp="1"/>
          </p:cNvSpPr>
          <p:nvPr>
            <p:ph type="title" hasCustomPrompt="1"/>
          </p:nvPr>
        </p:nvSpPr>
        <p:spPr>
          <a:xfrm>
            <a:off x="0" y="365126"/>
            <a:ext cx="11353800" cy="646331"/>
          </a:xfrm>
          <a:solidFill>
            <a:srgbClr val="D70925"/>
          </a:solidFill>
        </p:spPr>
        <p:txBody>
          <a:bodyPr/>
          <a:lstStyle>
            <a:lvl1pPr>
              <a:defRPr>
                <a:solidFill>
                  <a:schemeClr val="bg1"/>
                </a:solidFill>
              </a:defRPr>
            </a:lvl1pPr>
          </a:lstStyle>
          <a:p>
            <a:r>
              <a:rPr lang="en-US"/>
              <a:t>CLICK TO EDIT MASTER TITLE STYLE</a:t>
            </a:r>
            <a:endParaRPr lang="en-GB"/>
          </a:p>
        </p:txBody>
      </p:sp>
      <p:pic>
        <p:nvPicPr>
          <p:cNvPr id="11" name="Picture 2" descr="F:\Staffs Uni\Resources\Staffs Uni Red Logo Print Version.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464000" y="-1115"/>
            <a:ext cx="1296000" cy="136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301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a:t>Cinematics for Games Designers</a:t>
            </a:r>
            <a:endParaRPr lang="en-GB"/>
          </a:p>
        </p:txBody>
      </p:sp>
      <p:sp>
        <p:nvSpPr>
          <p:cNvPr id="4" name="Footer Placeholder 3"/>
          <p:cNvSpPr>
            <a:spLocks noGrp="1"/>
          </p:cNvSpPr>
          <p:nvPr>
            <p:ph type="ftr" sz="quarter" idx="11"/>
          </p:nvPr>
        </p:nvSpPr>
        <p:spPr/>
        <p:txBody>
          <a:bodyPr/>
          <a:lstStyle/>
          <a:p>
            <a:r>
              <a:rPr lang="en-GB">
                <a:solidFill>
                  <a:srgbClr val="898989"/>
                </a:solidFill>
              </a:rPr>
              <a:t>3C - Production</a:t>
            </a:r>
            <a:endParaRPr lang="en-GB"/>
          </a:p>
        </p:txBody>
      </p:sp>
      <p:sp>
        <p:nvSpPr>
          <p:cNvPr id="5" name="Slide Number Placeholder 4"/>
          <p:cNvSpPr>
            <a:spLocks noGrp="1"/>
          </p:cNvSpPr>
          <p:nvPr>
            <p:ph type="sldNum" sz="quarter" idx="12"/>
          </p:nvPr>
        </p:nvSpPr>
        <p:spPr/>
        <p:txBody>
          <a:bodyPr/>
          <a:lstStyle/>
          <a:p>
            <a:fld id="{21C5D830-FC1E-4257-A8C9-800695176662}" type="slidenum">
              <a:rPr lang="en-GB" smtClean="0"/>
              <a:t>‹#›</a:t>
            </a:fld>
            <a:endParaRPr lang="en-GB"/>
          </a:p>
        </p:txBody>
      </p:sp>
      <p:pic>
        <p:nvPicPr>
          <p:cNvPr id="6" name="Picture 2" descr="F:\Staffs Uni\Resources\Staffs Uni Red Logo Print Version.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464000" y="-1115"/>
            <a:ext cx="1296000" cy="136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282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RED">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rgbClr val="D70925"/>
          </a:solidFill>
        </p:spPr>
        <p:txBody>
          <a:bodyPr/>
          <a:lstStyle>
            <a:lvl1pPr>
              <a:defRPr>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a:t>Cinematics for Games Designers</a:t>
            </a:r>
            <a:endParaRPr lang="en-GB"/>
          </a:p>
        </p:txBody>
      </p:sp>
      <p:sp>
        <p:nvSpPr>
          <p:cNvPr id="4" name="Footer Placeholder 3"/>
          <p:cNvSpPr>
            <a:spLocks noGrp="1"/>
          </p:cNvSpPr>
          <p:nvPr>
            <p:ph type="ftr" sz="quarter" idx="11"/>
          </p:nvPr>
        </p:nvSpPr>
        <p:spPr/>
        <p:txBody>
          <a:bodyPr/>
          <a:lstStyle/>
          <a:p>
            <a:r>
              <a:rPr lang="en-GB">
                <a:solidFill>
                  <a:srgbClr val="898989"/>
                </a:solidFill>
              </a:rPr>
              <a:t>3C - Production</a:t>
            </a:r>
            <a:endParaRPr lang="en-GB"/>
          </a:p>
        </p:txBody>
      </p:sp>
      <p:sp>
        <p:nvSpPr>
          <p:cNvPr id="5" name="Slide Number Placeholder 4"/>
          <p:cNvSpPr>
            <a:spLocks noGrp="1"/>
          </p:cNvSpPr>
          <p:nvPr>
            <p:ph type="sldNum" sz="quarter" idx="12"/>
          </p:nvPr>
        </p:nvSpPr>
        <p:spPr/>
        <p:txBody>
          <a:bodyPr/>
          <a:lstStyle/>
          <a:p>
            <a:fld id="{21C5D830-FC1E-4257-A8C9-800695176662}" type="slidenum">
              <a:rPr lang="en-GB" smtClean="0"/>
              <a:t>‹#›</a:t>
            </a:fld>
            <a:endParaRPr lang="en-GB"/>
          </a:p>
        </p:txBody>
      </p:sp>
      <p:pic>
        <p:nvPicPr>
          <p:cNvPr id="6" name="Picture 2" descr="F:\Staffs Uni\Resources\Staffs Uni Red Logo Print Version.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464000" y="-1115"/>
            <a:ext cx="1296000" cy="136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651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Cinematics for Games Designers</a:t>
            </a:r>
            <a:endParaRPr lang="en-GB"/>
          </a:p>
        </p:txBody>
      </p:sp>
      <p:sp>
        <p:nvSpPr>
          <p:cNvPr id="3" name="Footer Placeholder 2"/>
          <p:cNvSpPr>
            <a:spLocks noGrp="1"/>
          </p:cNvSpPr>
          <p:nvPr>
            <p:ph type="ftr" sz="quarter" idx="11"/>
          </p:nvPr>
        </p:nvSpPr>
        <p:spPr/>
        <p:txBody>
          <a:bodyPr/>
          <a:lstStyle/>
          <a:p>
            <a:r>
              <a:rPr lang="en-GB">
                <a:solidFill>
                  <a:srgbClr val="898989"/>
                </a:solidFill>
              </a:rPr>
              <a:t>3C - Production</a:t>
            </a:r>
            <a:endParaRPr lang="en-GB"/>
          </a:p>
        </p:txBody>
      </p:sp>
      <p:sp>
        <p:nvSpPr>
          <p:cNvPr id="4" name="Slide Number Placeholder 3"/>
          <p:cNvSpPr>
            <a:spLocks noGrp="1"/>
          </p:cNvSpPr>
          <p:nvPr>
            <p:ph type="sldNum" sz="quarter" idx="12"/>
          </p:nvPr>
        </p:nvSpPr>
        <p:spPr/>
        <p:txBody>
          <a:bodyPr/>
          <a:lstStyle/>
          <a:p>
            <a:fld id="{21C5D830-FC1E-4257-A8C9-800695176662}" type="slidenum">
              <a:rPr lang="en-GB" smtClean="0"/>
              <a:t>‹#›</a:t>
            </a:fld>
            <a:endParaRPr lang="en-GB"/>
          </a:p>
        </p:txBody>
      </p:sp>
      <p:pic>
        <p:nvPicPr>
          <p:cNvPr id="5" name="Picture 2" descr="F:\Staffs Uni\Resources\Staffs Uni Red Logo Print Version.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464000" y="-1115"/>
            <a:ext cx="1296000" cy="136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034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457200"/>
            <a:ext cx="4772967" cy="1421928"/>
          </a:xfrm>
        </p:spPr>
        <p:txBody>
          <a:bodyPr wrap="square" anchor="t" anchorCtr="0">
            <a:spAutoFit/>
          </a:bodyPr>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457201"/>
            <a:ext cx="6172200" cy="5403850"/>
          </a:xfrm>
        </p:spPr>
        <p:txBody>
          <a:bodyPr vert="horz" lIns="91440" tIns="9000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Cinematics for Games Designers</a:t>
            </a:r>
            <a:endParaRPr lang="en-GB"/>
          </a:p>
        </p:txBody>
      </p:sp>
      <p:sp>
        <p:nvSpPr>
          <p:cNvPr id="6" name="Footer Placeholder 5"/>
          <p:cNvSpPr>
            <a:spLocks noGrp="1"/>
          </p:cNvSpPr>
          <p:nvPr>
            <p:ph type="ftr" sz="quarter" idx="11"/>
          </p:nvPr>
        </p:nvSpPr>
        <p:spPr/>
        <p:txBody>
          <a:bodyPr/>
          <a:lstStyle/>
          <a:p>
            <a:r>
              <a:rPr lang="en-GB">
                <a:solidFill>
                  <a:srgbClr val="898989"/>
                </a:solidFill>
              </a:rPr>
              <a:t>3C - Production</a:t>
            </a:r>
            <a:endParaRPr lang="en-GB"/>
          </a:p>
        </p:txBody>
      </p:sp>
      <p:sp>
        <p:nvSpPr>
          <p:cNvPr id="7" name="Slide Number Placeholder 6"/>
          <p:cNvSpPr>
            <a:spLocks noGrp="1"/>
          </p:cNvSpPr>
          <p:nvPr>
            <p:ph type="sldNum" sz="quarter" idx="12"/>
          </p:nvPr>
        </p:nvSpPr>
        <p:spPr/>
        <p:txBody>
          <a:bodyPr/>
          <a:lstStyle/>
          <a:p>
            <a:fld id="{21C5D830-FC1E-4257-A8C9-800695176662}" type="slidenum">
              <a:rPr lang="en-GB" smtClean="0"/>
              <a:t>‹#›</a:t>
            </a:fld>
            <a:endParaRPr lang="en-GB"/>
          </a:p>
        </p:txBody>
      </p:sp>
      <p:pic>
        <p:nvPicPr>
          <p:cNvPr id="8" name="Picture 2" descr="F:\Staffs Uni\Resources\Staffs Uni Red Logo Print Version.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464000" y="-1115"/>
            <a:ext cx="1296000" cy="136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222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RE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457201"/>
            <a:ext cx="6172200" cy="5403850"/>
          </a:xfrm>
        </p:spPr>
        <p:txBody>
          <a:bodyPr vert="horz" lIns="91440" tIns="9000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Cinematics for Games Designers</a:t>
            </a:r>
            <a:endParaRPr lang="en-GB"/>
          </a:p>
        </p:txBody>
      </p:sp>
      <p:sp>
        <p:nvSpPr>
          <p:cNvPr id="6" name="Footer Placeholder 5"/>
          <p:cNvSpPr>
            <a:spLocks noGrp="1"/>
          </p:cNvSpPr>
          <p:nvPr>
            <p:ph type="ftr" sz="quarter" idx="11"/>
          </p:nvPr>
        </p:nvSpPr>
        <p:spPr/>
        <p:txBody>
          <a:bodyPr/>
          <a:lstStyle/>
          <a:p>
            <a:r>
              <a:rPr lang="en-GB">
                <a:solidFill>
                  <a:srgbClr val="898989"/>
                </a:solidFill>
              </a:rPr>
              <a:t>3C - Production</a:t>
            </a:r>
            <a:endParaRPr lang="en-GB"/>
          </a:p>
        </p:txBody>
      </p:sp>
      <p:sp>
        <p:nvSpPr>
          <p:cNvPr id="7" name="Slide Number Placeholder 6"/>
          <p:cNvSpPr>
            <a:spLocks noGrp="1"/>
          </p:cNvSpPr>
          <p:nvPr>
            <p:ph type="sldNum" sz="quarter" idx="12"/>
          </p:nvPr>
        </p:nvSpPr>
        <p:spPr/>
        <p:txBody>
          <a:bodyPr/>
          <a:lstStyle/>
          <a:p>
            <a:fld id="{21C5D830-FC1E-4257-A8C9-800695176662}" type="slidenum">
              <a:rPr lang="en-GB" smtClean="0"/>
              <a:t>‹#›</a:t>
            </a:fld>
            <a:endParaRPr lang="en-GB"/>
          </a:p>
        </p:txBody>
      </p:sp>
      <p:pic>
        <p:nvPicPr>
          <p:cNvPr id="8" name="Picture 2" descr="F:\Staffs Uni\Resources\Staffs Uni Red Logo Print Version.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464000" y="-1115"/>
            <a:ext cx="1296000" cy="136303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a:xfrm>
            <a:off x="0" y="457200"/>
            <a:ext cx="4772967" cy="1421928"/>
          </a:xfrm>
          <a:solidFill>
            <a:srgbClr val="D70925"/>
          </a:solidFill>
        </p:spPr>
        <p:txBody>
          <a:bodyPr wrap="square" anchor="t" anchorCtr="0">
            <a:spAutoFit/>
          </a:bodyPr>
          <a:lstStyle>
            <a:lvl1pPr>
              <a:defRPr sz="32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26647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465513"/>
            <a:ext cx="6172200" cy="53955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Cinematics for Games Designers</a:t>
            </a:r>
            <a:endParaRPr lang="en-GB"/>
          </a:p>
        </p:txBody>
      </p:sp>
      <p:sp>
        <p:nvSpPr>
          <p:cNvPr id="6" name="Footer Placeholder 5"/>
          <p:cNvSpPr>
            <a:spLocks noGrp="1"/>
          </p:cNvSpPr>
          <p:nvPr>
            <p:ph type="ftr" sz="quarter" idx="11"/>
          </p:nvPr>
        </p:nvSpPr>
        <p:spPr/>
        <p:txBody>
          <a:bodyPr/>
          <a:lstStyle/>
          <a:p>
            <a:r>
              <a:rPr lang="en-GB">
                <a:solidFill>
                  <a:srgbClr val="898989"/>
                </a:solidFill>
              </a:rPr>
              <a:t>3C - Production</a:t>
            </a:r>
            <a:endParaRPr lang="en-GB"/>
          </a:p>
        </p:txBody>
      </p:sp>
      <p:sp>
        <p:nvSpPr>
          <p:cNvPr id="7" name="Slide Number Placeholder 6"/>
          <p:cNvSpPr>
            <a:spLocks noGrp="1"/>
          </p:cNvSpPr>
          <p:nvPr>
            <p:ph type="sldNum" sz="quarter" idx="12"/>
          </p:nvPr>
        </p:nvSpPr>
        <p:spPr/>
        <p:txBody>
          <a:bodyPr/>
          <a:lstStyle/>
          <a:p>
            <a:fld id="{21C5D830-FC1E-4257-A8C9-800695176662}" type="slidenum">
              <a:rPr lang="en-GB" smtClean="0"/>
              <a:t>‹#›</a:t>
            </a:fld>
            <a:endParaRPr lang="en-GB"/>
          </a:p>
        </p:txBody>
      </p:sp>
      <p:pic>
        <p:nvPicPr>
          <p:cNvPr id="9" name="Picture 2" descr="F:\Staffs Uni\Resources\Staffs Uni Red Logo Print Version.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464000" y="-1115"/>
            <a:ext cx="1296000" cy="1363035"/>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title" hasCustomPrompt="1"/>
          </p:nvPr>
        </p:nvSpPr>
        <p:spPr>
          <a:xfrm>
            <a:off x="0" y="457200"/>
            <a:ext cx="4772967" cy="1421928"/>
          </a:xfrm>
        </p:spPr>
        <p:txBody>
          <a:bodyPr wrap="square" anchor="t" anchorCtr="0">
            <a:spAutoFit/>
          </a:bodyPr>
          <a:lstStyle>
            <a:lvl1pPr>
              <a:defRPr sz="3200"/>
            </a:lvl1pPr>
          </a:lstStyle>
          <a:p>
            <a:r>
              <a:rPr lang="en-US"/>
              <a:t>CLICK TO EDIT MASTER TITLE STYLE</a:t>
            </a:r>
            <a:endParaRPr lang="en-GB"/>
          </a:p>
        </p:txBody>
      </p:sp>
    </p:spTree>
    <p:extLst>
      <p:ext uri="{BB962C8B-B14F-4D97-AF65-F5344CB8AC3E}">
        <p14:creationId xmlns:p14="http://schemas.microsoft.com/office/powerpoint/2010/main" val="3337730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RED">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465513"/>
            <a:ext cx="6172200" cy="53955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Cinematics for Games Designers</a:t>
            </a:r>
            <a:endParaRPr lang="en-GB"/>
          </a:p>
        </p:txBody>
      </p:sp>
      <p:sp>
        <p:nvSpPr>
          <p:cNvPr id="6" name="Footer Placeholder 5"/>
          <p:cNvSpPr>
            <a:spLocks noGrp="1"/>
          </p:cNvSpPr>
          <p:nvPr>
            <p:ph type="ftr" sz="quarter" idx="11"/>
          </p:nvPr>
        </p:nvSpPr>
        <p:spPr/>
        <p:txBody>
          <a:bodyPr/>
          <a:lstStyle/>
          <a:p>
            <a:r>
              <a:rPr lang="en-GB">
                <a:solidFill>
                  <a:srgbClr val="898989"/>
                </a:solidFill>
              </a:rPr>
              <a:t>3C - Production</a:t>
            </a:r>
            <a:endParaRPr lang="en-GB"/>
          </a:p>
        </p:txBody>
      </p:sp>
      <p:sp>
        <p:nvSpPr>
          <p:cNvPr id="7" name="Slide Number Placeholder 6"/>
          <p:cNvSpPr>
            <a:spLocks noGrp="1"/>
          </p:cNvSpPr>
          <p:nvPr>
            <p:ph type="sldNum" sz="quarter" idx="12"/>
          </p:nvPr>
        </p:nvSpPr>
        <p:spPr/>
        <p:txBody>
          <a:bodyPr/>
          <a:lstStyle/>
          <a:p>
            <a:fld id="{21C5D830-FC1E-4257-A8C9-800695176662}" type="slidenum">
              <a:rPr lang="en-GB" smtClean="0"/>
              <a:t>‹#›</a:t>
            </a:fld>
            <a:endParaRPr lang="en-GB"/>
          </a:p>
        </p:txBody>
      </p:sp>
      <p:pic>
        <p:nvPicPr>
          <p:cNvPr id="9" name="Picture 2" descr="F:\Staffs Uni\Resources\Staffs Uni Red Logo Print Version.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464000" y="-1115"/>
            <a:ext cx="1296000" cy="1363035"/>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title" hasCustomPrompt="1"/>
          </p:nvPr>
        </p:nvSpPr>
        <p:spPr>
          <a:xfrm>
            <a:off x="0" y="457200"/>
            <a:ext cx="4772967" cy="1421928"/>
          </a:xfrm>
          <a:solidFill>
            <a:srgbClr val="D70925"/>
          </a:solidFill>
        </p:spPr>
        <p:txBody>
          <a:bodyPr wrap="square" anchor="t" anchorCtr="0">
            <a:spAutoFit/>
          </a:bodyPr>
          <a:lstStyle>
            <a:lvl1pPr>
              <a:defRPr sz="32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593030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mp; Content">
    <p:spTree>
      <p:nvGrpSpPr>
        <p:cNvPr id="1" name=""/>
        <p:cNvGrpSpPr/>
        <p:nvPr/>
      </p:nvGrpSpPr>
      <p:grpSpPr>
        <a:xfrm>
          <a:off x="0" y="0"/>
          <a:ext cx="0" cy="0"/>
          <a:chOff x="0" y="0"/>
          <a:chExt cx="0" cy="0"/>
        </a:xfrm>
      </p:grpSpPr>
      <p:sp>
        <p:nvSpPr>
          <p:cNvPr id="8" name="Rounded Rectangle 7"/>
          <p:cNvSpPr/>
          <p:nvPr userDrawn="1"/>
        </p:nvSpPr>
        <p:spPr>
          <a:xfrm>
            <a:off x="0" y="6352450"/>
            <a:ext cx="12240000" cy="360040"/>
          </a:xfrm>
          <a:prstGeom prst="roundRect">
            <a:avLst>
              <a:gd name="adj" fmla="val 0"/>
            </a:avLst>
          </a:prstGeom>
          <a:solidFill>
            <a:schemeClr val="bg2"/>
          </a:solidFill>
          <a:ln>
            <a:noFill/>
          </a:ln>
          <a:effectLst>
            <a:outerShdw blurRad="50800" dist="38100" dir="2700000" algn="tl"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anchor="ctr"/>
          <a:lstStyle/>
          <a:p>
            <a:pPr algn="ctr">
              <a:defRPr/>
            </a:pPr>
            <a:endParaRPr lang="en-GB"/>
          </a:p>
        </p:txBody>
      </p:sp>
      <p:sp>
        <p:nvSpPr>
          <p:cNvPr id="4" name="Rounded Rectangle 3"/>
          <p:cNvSpPr/>
          <p:nvPr userDrawn="1"/>
        </p:nvSpPr>
        <p:spPr>
          <a:xfrm>
            <a:off x="-190500" y="314326"/>
            <a:ext cx="11811000" cy="754063"/>
          </a:xfrm>
          <a:prstGeom prst="roundRect">
            <a:avLst/>
          </a:prstGeom>
          <a:solidFill>
            <a:schemeClr val="bg2"/>
          </a:solidFill>
          <a:ln>
            <a:noFill/>
          </a:ln>
          <a:effectLst>
            <a:outerShdw blurRad="50800" dist="38100" dir="2700000" algn="tl"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anchor="ctr"/>
          <a:lstStyle/>
          <a:p>
            <a:pPr algn="ctr">
              <a:defRPr/>
            </a:pPr>
            <a:endParaRPr lang="en-GB"/>
          </a:p>
        </p:txBody>
      </p:sp>
      <p:sp>
        <p:nvSpPr>
          <p:cNvPr id="2" name="Title 1"/>
          <p:cNvSpPr>
            <a:spLocks noGrp="1"/>
          </p:cNvSpPr>
          <p:nvPr>
            <p:ph type="title"/>
          </p:nvPr>
        </p:nvSpPr>
        <p:spPr>
          <a:xfrm>
            <a:off x="609600" y="342374"/>
            <a:ext cx="7737458" cy="535531"/>
          </a:xfrm>
        </p:spPr>
        <p:txBody>
          <a:bodyPr/>
          <a:lstStyle>
            <a:lvl1pPr algn="l">
              <a:defRPr sz="3200" b="1">
                <a:solidFill>
                  <a:schemeClr val="accent2"/>
                </a:solidFill>
                <a:latin typeface="Verdana"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1268760"/>
            <a:ext cx="10972800" cy="4857403"/>
          </a:xfrm>
          <a:noFill/>
        </p:spPr>
        <p:txBody>
          <a:bodyPr/>
          <a:lstStyle>
            <a:lvl1pPr>
              <a:defRPr sz="2000" b="0">
                <a:solidFill>
                  <a:schemeClr val="tx1"/>
                </a:solidFill>
                <a:latin typeface="Verdana" pitchFamily="34" charset="0"/>
              </a:defRPr>
            </a:lvl1pPr>
            <a:lvl2pPr>
              <a:defRPr sz="2000" b="0">
                <a:solidFill>
                  <a:schemeClr val="tx1"/>
                </a:solidFill>
                <a:latin typeface="Verdana" pitchFamily="34" charset="0"/>
              </a:defRPr>
            </a:lvl2pPr>
            <a:lvl3pPr>
              <a:defRPr sz="1800" b="0">
                <a:solidFill>
                  <a:schemeClr val="tx1"/>
                </a:solidFill>
                <a:latin typeface="Verdana" pitchFamily="34" charset="0"/>
              </a:defRPr>
            </a:lvl3pPr>
            <a:lvl4pPr>
              <a:defRPr sz="1600" b="0">
                <a:solidFill>
                  <a:schemeClr val="tx1"/>
                </a:solidFill>
                <a:latin typeface="Verdana" pitchFamily="34" charset="0"/>
              </a:defRPr>
            </a:lvl4pPr>
            <a:lvl5pPr>
              <a:defRPr sz="1600" b="0">
                <a:solidFill>
                  <a:schemeClr val="tx1"/>
                </a:solidFill>
                <a:latin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solidFill>
                  <a:schemeClr val="accent2"/>
                </a:solidFill>
              </a:defRPr>
            </a:lvl1pPr>
          </a:lstStyle>
          <a:p>
            <a:pPr>
              <a:defRPr/>
            </a:pPr>
            <a:r>
              <a:rPr lang="en-US"/>
              <a:t>Cinematics for Games Designers</a:t>
            </a:r>
          </a:p>
        </p:txBody>
      </p:sp>
      <p:sp>
        <p:nvSpPr>
          <p:cNvPr id="6" name="Footer Placeholder 4"/>
          <p:cNvSpPr>
            <a:spLocks noGrp="1"/>
          </p:cNvSpPr>
          <p:nvPr>
            <p:ph type="ftr" sz="quarter" idx="11"/>
          </p:nvPr>
        </p:nvSpPr>
        <p:spPr>
          <a:xfrm>
            <a:off x="2831638" y="6356351"/>
            <a:ext cx="6528725" cy="365125"/>
          </a:xfrm>
        </p:spPr>
        <p:txBody>
          <a:bodyPr/>
          <a:lstStyle>
            <a:lvl1pPr>
              <a:defRPr>
                <a:solidFill>
                  <a:srgbClr val="FF0000"/>
                </a:solidFill>
              </a:defRPr>
            </a:lvl1pPr>
          </a:lstStyle>
          <a:p>
            <a:r>
              <a:rPr lang="en-GB"/>
              <a:t>3C - Production</a:t>
            </a:r>
          </a:p>
        </p:txBody>
      </p:sp>
      <p:sp>
        <p:nvSpPr>
          <p:cNvPr id="7" name="Slide Number Placeholder 5"/>
          <p:cNvSpPr>
            <a:spLocks noGrp="1"/>
          </p:cNvSpPr>
          <p:nvPr>
            <p:ph type="sldNum" sz="quarter" idx="12"/>
          </p:nvPr>
        </p:nvSpPr>
        <p:spPr/>
        <p:txBody>
          <a:bodyPr/>
          <a:lstStyle>
            <a:lvl1pPr>
              <a:defRPr>
                <a:solidFill>
                  <a:schemeClr val="accent2"/>
                </a:solidFill>
              </a:defRPr>
            </a:lvl1pPr>
          </a:lstStyle>
          <a:p>
            <a:pPr>
              <a:defRPr/>
            </a:pPr>
            <a:fld id="{F866B0D5-0E35-445D-BE34-D036ECAA882F}" type="slidenum">
              <a:rPr lang="en-GB" smtClean="0"/>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r>
              <a:rPr lang="en-US"/>
              <a:t>Cinematics for Games Designers</a:t>
            </a:r>
            <a:endParaRPr lang="en-GB"/>
          </a:p>
        </p:txBody>
      </p:sp>
      <p:sp>
        <p:nvSpPr>
          <p:cNvPr id="4" name="Footer Placeholder 3"/>
          <p:cNvSpPr>
            <a:spLocks noGrp="1"/>
          </p:cNvSpPr>
          <p:nvPr>
            <p:ph type="ftr" sz="quarter" idx="11"/>
          </p:nvPr>
        </p:nvSpPr>
        <p:spPr/>
        <p:txBody>
          <a:bodyPr/>
          <a:lstStyle/>
          <a:p>
            <a:r>
              <a:rPr lang="en-GB">
                <a:solidFill>
                  <a:srgbClr val="898989"/>
                </a:solidFill>
              </a:rPr>
              <a:t>3C - Production</a:t>
            </a:r>
            <a:endParaRPr lang="en-GB"/>
          </a:p>
        </p:txBody>
      </p:sp>
      <p:sp>
        <p:nvSpPr>
          <p:cNvPr id="5" name="Slide Number Placeholder 4"/>
          <p:cNvSpPr>
            <a:spLocks noGrp="1"/>
          </p:cNvSpPr>
          <p:nvPr>
            <p:ph type="sldNum" sz="quarter" idx="12"/>
          </p:nvPr>
        </p:nvSpPr>
        <p:spPr/>
        <p:txBody>
          <a:bodyPr/>
          <a:lstStyle/>
          <a:p>
            <a:fld id="{21C5D830-FC1E-4257-A8C9-800695176662}" type="slidenum">
              <a:rPr lang="en-GB" smtClean="0"/>
              <a:t>‹#›</a:t>
            </a:fld>
            <a:endParaRPr lang="en-GB"/>
          </a:p>
        </p:txBody>
      </p:sp>
      <p:sp>
        <p:nvSpPr>
          <p:cNvPr id="7" name="Content Placeholder 2"/>
          <p:cNvSpPr>
            <a:spLocks noGrp="1"/>
          </p:cNvSpPr>
          <p:nvPr>
            <p:ph idx="1"/>
          </p:nvPr>
        </p:nvSpPr>
        <p:spPr>
          <a:xfrm>
            <a:off x="838200" y="1080655"/>
            <a:ext cx="10515600" cy="509630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2" descr="F:\Staffs Uni\Resources\Staffs Uni Red Logo Print Version.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464000" y="-1115"/>
            <a:ext cx="1296000" cy="136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291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2E490-B903-44BB-8A4F-43CC2B36A374}"/>
              </a:ext>
            </a:extLst>
          </p:cNvPr>
          <p:cNvSpPr>
            <a:spLocks noGrp="1"/>
          </p:cNvSpPr>
          <p:nvPr>
            <p:ph type="title" hasCustomPrompt="1"/>
          </p:nvPr>
        </p:nvSpPr>
        <p:spPr>
          <a:xfrm>
            <a:off x="0" y="3429000"/>
            <a:ext cx="4097038" cy="535531"/>
          </a:xfrm>
          <a:solidFill>
            <a:schemeClr val="accent1"/>
          </a:solidFill>
        </p:spPr>
        <p:txBody>
          <a:bodyPr/>
          <a:lstStyle>
            <a:lvl1pPr>
              <a:defRPr>
                <a:solidFill>
                  <a:schemeClr val="bg1"/>
                </a:solidFill>
              </a:defRPr>
            </a:lvl1pPr>
          </a:lstStyle>
          <a:p>
            <a:r>
              <a:rPr lang="en-US"/>
              <a:t>Section Header</a:t>
            </a:r>
            <a:endParaRPr lang="en-GB"/>
          </a:p>
        </p:txBody>
      </p:sp>
      <p:sp>
        <p:nvSpPr>
          <p:cNvPr id="3" name="Date Placeholder 2">
            <a:extLst>
              <a:ext uri="{FF2B5EF4-FFF2-40B4-BE49-F238E27FC236}">
                <a16:creationId xmlns:a16="http://schemas.microsoft.com/office/drawing/2014/main" id="{30641572-DC8A-47F9-A888-CB095070A518}"/>
              </a:ext>
            </a:extLst>
          </p:cNvPr>
          <p:cNvSpPr>
            <a:spLocks noGrp="1"/>
          </p:cNvSpPr>
          <p:nvPr>
            <p:ph type="dt" sz="half" idx="10"/>
          </p:nvPr>
        </p:nvSpPr>
        <p:spPr/>
        <p:txBody>
          <a:bodyPr/>
          <a:lstStyle/>
          <a:p>
            <a:r>
              <a:rPr lang="en-US"/>
              <a:t>Cinematics for Games Designers</a:t>
            </a:r>
            <a:endParaRPr lang="en-GB"/>
          </a:p>
        </p:txBody>
      </p:sp>
      <p:sp>
        <p:nvSpPr>
          <p:cNvPr id="4" name="Footer Placeholder 3">
            <a:extLst>
              <a:ext uri="{FF2B5EF4-FFF2-40B4-BE49-F238E27FC236}">
                <a16:creationId xmlns:a16="http://schemas.microsoft.com/office/drawing/2014/main" id="{55D26E2B-A885-47BB-82B4-91BE686F98F8}"/>
              </a:ext>
            </a:extLst>
          </p:cNvPr>
          <p:cNvSpPr>
            <a:spLocks noGrp="1"/>
          </p:cNvSpPr>
          <p:nvPr>
            <p:ph type="ftr" sz="quarter" idx="11"/>
          </p:nvPr>
        </p:nvSpPr>
        <p:spPr/>
        <p:txBody>
          <a:bodyPr/>
          <a:lstStyle/>
          <a:p>
            <a:r>
              <a:rPr lang="en-GB">
                <a:solidFill>
                  <a:srgbClr val="898989"/>
                </a:solidFill>
              </a:rPr>
              <a:t>3C - Production</a:t>
            </a:r>
            <a:endParaRPr lang="en-GB"/>
          </a:p>
        </p:txBody>
      </p:sp>
      <p:sp>
        <p:nvSpPr>
          <p:cNvPr id="5" name="Slide Number Placeholder 4">
            <a:extLst>
              <a:ext uri="{FF2B5EF4-FFF2-40B4-BE49-F238E27FC236}">
                <a16:creationId xmlns:a16="http://schemas.microsoft.com/office/drawing/2014/main" id="{C461752D-1CB1-438A-AD4C-9FF30F5C7ECE}"/>
              </a:ext>
            </a:extLst>
          </p:cNvPr>
          <p:cNvSpPr>
            <a:spLocks noGrp="1"/>
          </p:cNvSpPr>
          <p:nvPr>
            <p:ph type="sldNum" sz="quarter" idx="12"/>
          </p:nvPr>
        </p:nvSpPr>
        <p:spPr/>
        <p:txBody>
          <a:bodyPr/>
          <a:lstStyle/>
          <a:p>
            <a:fld id="{21C5D830-FC1E-4257-A8C9-800695176662}" type="slidenum">
              <a:rPr lang="en-GB" smtClean="0"/>
              <a:t>‹#›</a:t>
            </a:fld>
            <a:endParaRPr lang="en-GB"/>
          </a:p>
        </p:txBody>
      </p:sp>
      <p:sp>
        <p:nvSpPr>
          <p:cNvPr id="8" name="Content Placeholder 5">
            <a:extLst>
              <a:ext uri="{FF2B5EF4-FFF2-40B4-BE49-F238E27FC236}">
                <a16:creationId xmlns:a16="http://schemas.microsoft.com/office/drawing/2014/main" id="{B732DA93-0855-43E6-A96D-880FC109BBFE}"/>
              </a:ext>
            </a:extLst>
          </p:cNvPr>
          <p:cNvSpPr>
            <a:spLocks noGrp="1"/>
          </p:cNvSpPr>
          <p:nvPr>
            <p:ph idx="1" hasCustomPrompt="1"/>
          </p:nvPr>
        </p:nvSpPr>
        <p:spPr>
          <a:xfrm>
            <a:off x="438150" y="4204765"/>
            <a:ext cx="10915650" cy="1363035"/>
          </a:xfrm>
          <a:solidFill>
            <a:srgbClr val="232123"/>
          </a:solidFill>
        </p:spPr>
        <p:txBody>
          <a:bodyPr/>
          <a:lstStyle>
            <a:lvl1pPr>
              <a:defRPr/>
            </a:lvl1pPr>
          </a:lstStyle>
          <a:p>
            <a:r>
              <a:rPr lang="en-GB"/>
              <a:t>Include any relevant details here</a:t>
            </a:r>
          </a:p>
          <a:p>
            <a:endParaRPr lang="en-GB"/>
          </a:p>
        </p:txBody>
      </p:sp>
      <p:pic>
        <p:nvPicPr>
          <p:cNvPr id="9" name="Picture 2" descr="F:\Staffs Uni\Resources\Staffs Uni Red Logo Print Version.png">
            <a:extLst>
              <a:ext uri="{FF2B5EF4-FFF2-40B4-BE49-F238E27FC236}">
                <a16:creationId xmlns:a16="http://schemas.microsoft.com/office/drawing/2014/main" id="{5FD81839-CD61-4F92-8218-54E79847022E}"/>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464000" y="-1115"/>
            <a:ext cx="1296000" cy="136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891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nstratio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B7D0A-EB42-488C-82B6-CFE4C32A655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5CF93C1-E337-4A6C-A630-1D1E8C837980}"/>
              </a:ext>
            </a:extLst>
          </p:cNvPr>
          <p:cNvSpPr>
            <a:spLocks noGrp="1"/>
          </p:cNvSpPr>
          <p:nvPr>
            <p:ph type="dt" sz="half" idx="10"/>
          </p:nvPr>
        </p:nvSpPr>
        <p:spPr/>
        <p:txBody>
          <a:bodyPr/>
          <a:lstStyle/>
          <a:p>
            <a:r>
              <a:rPr lang="en-US"/>
              <a:t>Cinematics for Games Designers</a:t>
            </a:r>
            <a:endParaRPr lang="en-GB"/>
          </a:p>
        </p:txBody>
      </p:sp>
      <p:sp>
        <p:nvSpPr>
          <p:cNvPr id="4" name="Footer Placeholder 3">
            <a:extLst>
              <a:ext uri="{FF2B5EF4-FFF2-40B4-BE49-F238E27FC236}">
                <a16:creationId xmlns:a16="http://schemas.microsoft.com/office/drawing/2014/main" id="{8B3B7C90-CC4F-48BC-A9DA-0BF57AB0BDA3}"/>
              </a:ext>
            </a:extLst>
          </p:cNvPr>
          <p:cNvSpPr>
            <a:spLocks noGrp="1"/>
          </p:cNvSpPr>
          <p:nvPr>
            <p:ph type="ftr" sz="quarter" idx="11"/>
          </p:nvPr>
        </p:nvSpPr>
        <p:spPr/>
        <p:txBody>
          <a:bodyPr/>
          <a:lstStyle/>
          <a:p>
            <a:r>
              <a:rPr lang="en-GB">
                <a:solidFill>
                  <a:srgbClr val="898989"/>
                </a:solidFill>
              </a:rPr>
              <a:t>3C - Production</a:t>
            </a:r>
            <a:endParaRPr lang="en-GB"/>
          </a:p>
        </p:txBody>
      </p:sp>
      <p:sp>
        <p:nvSpPr>
          <p:cNvPr id="5" name="Slide Number Placeholder 4">
            <a:extLst>
              <a:ext uri="{FF2B5EF4-FFF2-40B4-BE49-F238E27FC236}">
                <a16:creationId xmlns:a16="http://schemas.microsoft.com/office/drawing/2014/main" id="{1829EB21-D52E-4D78-9B7A-06526435D386}"/>
              </a:ext>
            </a:extLst>
          </p:cNvPr>
          <p:cNvSpPr>
            <a:spLocks noGrp="1"/>
          </p:cNvSpPr>
          <p:nvPr>
            <p:ph type="sldNum" sz="quarter" idx="12"/>
          </p:nvPr>
        </p:nvSpPr>
        <p:spPr/>
        <p:txBody>
          <a:bodyPr/>
          <a:lstStyle/>
          <a:p>
            <a:fld id="{21C5D830-FC1E-4257-A8C9-800695176662}" type="slidenum">
              <a:rPr lang="en-GB" smtClean="0"/>
              <a:t>‹#›</a:t>
            </a:fld>
            <a:endParaRPr lang="en-GB"/>
          </a:p>
        </p:txBody>
      </p:sp>
    </p:spTree>
    <p:extLst>
      <p:ext uri="{BB962C8B-B14F-4D97-AF65-F5344CB8AC3E}">
        <p14:creationId xmlns:p14="http://schemas.microsoft.com/office/powerpoint/2010/main" val="3042061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xt Week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EEF4F-89D9-437C-A469-D162ABE0E049}"/>
              </a:ext>
            </a:extLst>
          </p:cNvPr>
          <p:cNvSpPr>
            <a:spLocks noGrp="1"/>
          </p:cNvSpPr>
          <p:nvPr>
            <p:ph type="title" hasCustomPrompt="1"/>
          </p:nvPr>
        </p:nvSpPr>
        <p:spPr>
          <a:xfrm>
            <a:off x="0" y="505802"/>
            <a:ext cx="12192000" cy="535531"/>
          </a:xfrm>
          <a:solidFill>
            <a:schemeClr val="accent1"/>
          </a:solidFill>
        </p:spPr>
        <p:txBody>
          <a:bodyPr>
            <a:noAutofit/>
          </a:bodyPr>
          <a:lstStyle>
            <a:lvl1pPr algn="ctr">
              <a:defRPr>
                <a:solidFill>
                  <a:schemeClr val="bg1"/>
                </a:solidFill>
              </a:defRPr>
            </a:lvl1pPr>
          </a:lstStyle>
          <a:p>
            <a:r>
              <a:rPr lang="en-US"/>
              <a:t>Next Week: Insert Subject here </a:t>
            </a:r>
            <a:endParaRPr lang="en-GB"/>
          </a:p>
        </p:txBody>
      </p:sp>
      <p:sp>
        <p:nvSpPr>
          <p:cNvPr id="3" name="Date Placeholder 2">
            <a:extLst>
              <a:ext uri="{FF2B5EF4-FFF2-40B4-BE49-F238E27FC236}">
                <a16:creationId xmlns:a16="http://schemas.microsoft.com/office/drawing/2014/main" id="{5F48BF2C-DB97-4BC3-9E90-F1EAD51C9402}"/>
              </a:ext>
            </a:extLst>
          </p:cNvPr>
          <p:cNvSpPr>
            <a:spLocks noGrp="1"/>
          </p:cNvSpPr>
          <p:nvPr>
            <p:ph type="dt" sz="half" idx="10"/>
          </p:nvPr>
        </p:nvSpPr>
        <p:spPr/>
        <p:txBody>
          <a:bodyPr/>
          <a:lstStyle/>
          <a:p>
            <a:r>
              <a:rPr lang="en-US"/>
              <a:t>Cinematics for Games Designers</a:t>
            </a:r>
            <a:endParaRPr lang="en-GB"/>
          </a:p>
        </p:txBody>
      </p:sp>
      <p:sp>
        <p:nvSpPr>
          <p:cNvPr id="4" name="Footer Placeholder 3">
            <a:extLst>
              <a:ext uri="{FF2B5EF4-FFF2-40B4-BE49-F238E27FC236}">
                <a16:creationId xmlns:a16="http://schemas.microsoft.com/office/drawing/2014/main" id="{75009480-3056-4001-8CF6-0677F87351DC}"/>
              </a:ext>
            </a:extLst>
          </p:cNvPr>
          <p:cNvSpPr>
            <a:spLocks noGrp="1"/>
          </p:cNvSpPr>
          <p:nvPr>
            <p:ph type="ftr" sz="quarter" idx="11"/>
          </p:nvPr>
        </p:nvSpPr>
        <p:spPr/>
        <p:txBody>
          <a:bodyPr/>
          <a:lstStyle/>
          <a:p>
            <a:r>
              <a:rPr lang="en-GB">
                <a:solidFill>
                  <a:srgbClr val="898989"/>
                </a:solidFill>
              </a:rPr>
              <a:t>3C - Production</a:t>
            </a:r>
            <a:endParaRPr lang="en-GB"/>
          </a:p>
        </p:txBody>
      </p:sp>
      <p:sp>
        <p:nvSpPr>
          <p:cNvPr id="5" name="Slide Number Placeholder 4">
            <a:extLst>
              <a:ext uri="{FF2B5EF4-FFF2-40B4-BE49-F238E27FC236}">
                <a16:creationId xmlns:a16="http://schemas.microsoft.com/office/drawing/2014/main" id="{3B12786F-FD32-4909-8938-DD3A70894A11}"/>
              </a:ext>
            </a:extLst>
          </p:cNvPr>
          <p:cNvSpPr>
            <a:spLocks noGrp="1"/>
          </p:cNvSpPr>
          <p:nvPr>
            <p:ph type="sldNum" sz="quarter" idx="12"/>
          </p:nvPr>
        </p:nvSpPr>
        <p:spPr/>
        <p:txBody>
          <a:bodyPr/>
          <a:lstStyle/>
          <a:p>
            <a:fld id="{21C5D830-FC1E-4257-A8C9-800695176662}" type="slidenum">
              <a:rPr lang="en-GB" smtClean="0"/>
              <a:t>‹#›</a:t>
            </a:fld>
            <a:endParaRPr lang="en-GB"/>
          </a:p>
        </p:txBody>
      </p:sp>
    </p:spTree>
    <p:extLst>
      <p:ext uri="{BB962C8B-B14F-4D97-AF65-F5344CB8AC3E}">
        <p14:creationId xmlns:p14="http://schemas.microsoft.com/office/powerpoint/2010/main" val="688446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RED">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rgbClr val="D70925"/>
          </a:solidFill>
        </p:spPr>
        <p:txBody>
          <a:bodyPr/>
          <a:lstStyle>
            <a:lvl1pPr>
              <a:defRPr>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a:t>Cinematics for Games Designers</a:t>
            </a:r>
            <a:endParaRPr lang="en-GB"/>
          </a:p>
        </p:txBody>
      </p:sp>
      <p:sp>
        <p:nvSpPr>
          <p:cNvPr id="4" name="Footer Placeholder 3"/>
          <p:cNvSpPr>
            <a:spLocks noGrp="1"/>
          </p:cNvSpPr>
          <p:nvPr>
            <p:ph type="ftr" sz="quarter" idx="11"/>
          </p:nvPr>
        </p:nvSpPr>
        <p:spPr/>
        <p:txBody>
          <a:bodyPr/>
          <a:lstStyle/>
          <a:p>
            <a:r>
              <a:rPr lang="en-GB">
                <a:solidFill>
                  <a:srgbClr val="898989"/>
                </a:solidFill>
              </a:rPr>
              <a:t>3C - Production</a:t>
            </a:r>
            <a:endParaRPr lang="en-GB"/>
          </a:p>
        </p:txBody>
      </p:sp>
      <p:sp>
        <p:nvSpPr>
          <p:cNvPr id="5" name="Slide Number Placeholder 4"/>
          <p:cNvSpPr>
            <a:spLocks noGrp="1"/>
          </p:cNvSpPr>
          <p:nvPr>
            <p:ph type="sldNum" sz="quarter" idx="12"/>
          </p:nvPr>
        </p:nvSpPr>
        <p:spPr/>
        <p:txBody>
          <a:bodyPr/>
          <a:lstStyle/>
          <a:p>
            <a:fld id="{21C5D830-FC1E-4257-A8C9-800695176662}" type="slidenum">
              <a:rPr lang="en-GB" smtClean="0"/>
              <a:t>‹#›</a:t>
            </a:fld>
            <a:endParaRPr lang="en-GB"/>
          </a:p>
        </p:txBody>
      </p:sp>
      <p:sp>
        <p:nvSpPr>
          <p:cNvPr id="7" name="Content Placeholder 2"/>
          <p:cNvSpPr>
            <a:spLocks noGrp="1"/>
          </p:cNvSpPr>
          <p:nvPr>
            <p:ph idx="1"/>
          </p:nvPr>
        </p:nvSpPr>
        <p:spPr>
          <a:xfrm>
            <a:off x="838200" y="1080655"/>
            <a:ext cx="10515600" cy="509630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2" descr="F:\Staffs Uni\Resources\Staffs Uni Red Logo Print Version.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464000" y="-1115"/>
            <a:ext cx="1296000" cy="136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545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3916144"/>
            <a:ext cx="9713065" cy="646331"/>
          </a:xfrm>
          <a:solidFill>
            <a:srgbClr val="D70925"/>
          </a:solidFill>
        </p:spPr>
        <p:txBody>
          <a:bodyPr vert="horz" wrap="none" lIns="90000" tIns="45720" rIns="91440" bIns="45720" rtlCol="0" anchor="b">
            <a:spAutoFit/>
          </a:bodyPr>
          <a:lstStyle>
            <a:lvl1pPr>
              <a:defRPr lang="en-GB">
                <a:solidFill>
                  <a:schemeClr val="bg1"/>
                </a:solidFill>
              </a:defRPr>
            </a:lvl1pPr>
          </a:lstStyle>
          <a:p>
            <a:pPr lvl="0"/>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vert="horz" lIns="91440" tIns="45720" rIns="91440" bIns="45720" rtlCol="0">
            <a:normAutofit/>
          </a:bodyPr>
          <a:lstStyle>
            <a:lvl1pPr>
              <a:defRPr lang="en-US" sz="2000" smtClean="0">
                <a:latin typeface="Tahoma" panose="020B0604030504040204" pitchFamily="34" charset="0"/>
                <a:ea typeface="Tahoma" panose="020B0604030504040204" pitchFamily="34" charset="0"/>
                <a:cs typeface="Tahoma" panose="020B0604030504040204" pitchFamily="34" charset="0"/>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r>
              <a:rPr lang="en-US"/>
              <a:t>Cinematics for Games Designers</a:t>
            </a:r>
            <a:endParaRPr lang="en-GB"/>
          </a:p>
        </p:txBody>
      </p:sp>
      <p:sp>
        <p:nvSpPr>
          <p:cNvPr id="5" name="Footer Placeholder 4"/>
          <p:cNvSpPr>
            <a:spLocks noGrp="1"/>
          </p:cNvSpPr>
          <p:nvPr>
            <p:ph type="ftr" sz="quarter" idx="11"/>
          </p:nvPr>
        </p:nvSpPr>
        <p:spPr/>
        <p:txBody>
          <a:bodyPr/>
          <a:lstStyle/>
          <a:p>
            <a:r>
              <a:rPr lang="en-GB">
                <a:solidFill>
                  <a:srgbClr val="898989"/>
                </a:solidFill>
              </a:rPr>
              <a:t>3C - Production</a:t>
            </a:r>
            <a:endParaRPr lang="en-GB"/>
          </a:p>
        </p:txBody>
      </p:sp>
      <p:sp>
        <p:nvSpPr>
          <p:cNvPr id="6" name="Slide Number Placeholder 5"/>
          <p:cNvSpPr>
            <a:spLocks noGrp="1"/>
          </p:cNvSpPr>
          <p:nvPr>
            <p:ph type="sldNum" sz="quarter" idx="12"/>
          </p:nvPr>
        </p:nvSpPr>
        <p:spPr/>
        <p:txBody>
          <a:bodyPr/>
          <a:lstStyle/>
          <a:p>
            <a:fld id="{21C5D830-FC1E-4257-A8C9-800695176662}" type="slidenum">
              <a:rPr lang="en-GB" smtClean="0"/>
              <a:t>‹#›</a:t>
            </a:fld>
            <a:endParaRPr lang="en-GB"/>
          </a:p>
        </p:txBody>
      </p:sp>
      <p:pic>
        <p:nvPicPr>
          <p:cNvPr id="7" name="Picture 2" descr="F:\Staffs Uni\Resources\Staffs Uni Red Logo Print Version.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464000" y="-1115"/>
            <a:ext cx="1296000" cy="136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928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080655"/>
            <a:ext cx="5181600" cy="5096308"/>
          </a:xfrm>
        </p:spPr>
        <p:txBody>
          <a:bodyPr vert="horz" lIns="91440" tIns="9000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080655"/>
            <a:ext cx="5181600" cy="5096308"/>
          </a:xfrm>
        </p:spPr>
        <p:txBody>
          <a:bodyPr vert="horz" lIns="91440" tIns="90000" rIns="91440" bIns="45720" rtlCol="0">
            <a:norm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US"/>
              <a:t>Cinematics for Games Designers</a:t>
            </a:r>
            <a:endParaRPr lang="en-GB"/>
          </a:p>
        </p:txBody>
      </p:sp>
      <p:sp>
        <p:nvSpPr>
          <p:cNvPr id="6" name="Footer Placeholder 5"/>
          <p:cNvSpPr>
            <a:spLocks noGrp="1"/>
          </p:cNvSpPr>
          <p:nvPr>
            <p:ph type="ftr" sz="quarter" idx="11"/>
          </p:nvPr>
        </p:nvSpPr>
        <p:spPr/>
        <p:txBody>
          <a:bodyPr/>
          <a:lstStyle/>
          <a:p>
            <a:r>
              <a:rPr lang="en-GB">
                <a:solidFill>
                  <a:srgbClr val="898989"/>
                </a:solidFill>
              </a:rPr>
              <a:t>3C - Production</a:t>
            </a:r>
            <a:endParaRPr lang="en-GB"/>
          </a:p>
        </p:txBody>
      </p:sp>
      <p:sp>
        <p:nvSpPr>
          <p:cNvPr id="7" name="Slide Number Placeholder 6"/>
          <p:cNvSpPr>
            <a:spLocks noGrp="1"/>
          </p:cNvSpPr>
          <p:nvPr>
            <p:ph type="sldNum" sz="quarter" idx="12"/>
          </p:nvPr>
        </p:nvSpPr>
        <p:spPr/>
        <p:txBody>
          <a:bodyPr/>
          <a:lstStyle/>
          <a:p>
            <a:fld id="{21C5D830-FC1E-4257-A8C9-800695176662}" type="slidenum">
              <a:rPr lang="en-GB" smtClean="0"/>
              <a:t>‹#›</a:t>
            </a:fld>
            <a:endParaRPr lang="en-GB"/>
          </a:p>
        </p:txBody>
      </p:sp>
      <p:pic>
        <p:nvPicPr>
          <p:cNvPr id="9" name="Picture 2" descr="F:\Staffs Uni\Resources\Staffs Uni Red Logo Print Version.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464000" y="-1115"/>
            <a:ext cx="1296000" cy="136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452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RED">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rgbClr val="D70925"/>
          </a:solidFill>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838200" y="1080655"/>
            <a:ext cx="5181600" cy="5096308"/>
          </a:xfrm>
        </p:spPr>
        <p:txBody>
          <a:bodyPr vert="horz" lIns="91440" tIns="9000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080655"/>
            <a:ext cx="5181600" cy="5096308"/>
          </a:xfrm>
        </p:spPr>
        <p:txBody>
          <a:bodyPr vert="horz" lIns="91440" tIns="90000" rIns="91440" bIns="45720" rtlCol="0">
            <a:norm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US"/>
              <a:t>Cinematics for Games Designers</a:t>
            </a:r>
            <a:endParaRPr lang="en-GB"/>
          </a:p>
        </p:txBody>
      </p:sp>
      <p:sp>
        <p:nvSpPr>
          <p:cNvPr id="6" name="Footer Placeholder 5"/>
          <p:cNvSpPr>
            <a:spLocks noGrp="1"/>
          </p:cNvSpPr>
          <p:nvPr>
            <p:ph type="ftr" sz="quarter" idx="11"/>
          </p:nvPr>
        </p:nvSpPr>
        <p:spPr/>
        <p:txBody>
          <a:bodyPr/>
          <a:lstStyle/>
          <a:p>
            <a:r>
              <a:rPr lang="en-GB">
                <a:solidFill>
                  <a:srgbClr val="898989"/>
                </a:solidFill>
              </a:rPr>
              <a:t>3C - Production</a:t>
            </a:r>
            <a:endParaRPr lang="en-GB"/>
          </a:p>
        </p:txBody>
      </p:sp>
      <p:sp>
        <p:nvSpPr>
          <p:cNvPr id="7" name="Slide Number Placeholder 6"/>
          <p:cNvSpPr>
            <a:spLocks noGrp="1"/>
          </p:cNvSpPr>
          <p:nvPr>
            <p:ph type="sldNum" sz="quarter" idx="12"/>
          </p:nvPr>
        </p:nvSpPr>
        <p:spPr/>
        <p:txBody>
          <a:bodyPr/>
          <a:lstStyle/>
          <a:p>
            <a:fld id="{21C5D830-FC1E-4257-A8C9-800695176662}" type="slidenum">
              <a:rPr lang="en-GB" smtClean="0"/>
              <a:t>‹#›</a:t>
            </a:fld>
            <a:endParaRPr lang="en-GB"/>
          </a:p>
        </p:txBody>
      </p:sp>
      <p:pic>
        <p:nvPicPr>
          <p:cNvPr id="8" name="Picture 2" descr="F:\Staffs Uni\Resources\Staffs Uni Red Logo Print Version.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464000" y="-1115"/>
            <a:ext cx="1296000" cy="136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8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grayscl/>
            <a:extLst>
              <a:ext uri="{BEBA8EAE-BF5A-486C-A8C5-ECC9F3942E4B}">
                <a14:imgProps xmlns:a14="http://schemas.microsoft.com/office/drawing/2010/main">
                  <a14:imgLayer r:embed="rId22">
                    <a14:imgEffect>
                      <a14:colorTemperature colorTemp="4700"/>
                    </a14:imgEffect>
                  </a14:imgLayer>
                </a14:imgProps>
              </a:ext>
            </a:extLst>
          </a:blip>
          <a:srcRect/>
          <a:stretch>
            <a:fillRect l="-4000" r="-4000"/>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6331016"/>
            <a:ext cx="12192000" cy="4981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0" y="6364198"/>
            <a:ext cx="12192000" cy="498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0" y="365126"/>
            <a:ext cx="8593462" cy="535531"/>
          </a:xfrm>
          <a:prstGeom prst="rect">
            <a:avLst/>
          </a:prstGeom>
          <a:solidFill>
            <a:schemeClr val="bg1"/>
          </a:solidFill>
        </p:spPr>
        <p:txBody>
          <a:bodyPr vert="horz" wrap="none" lIns="864000" tIns="45720" rIns="91440" bIns="45720" rtlCol="0" anchor="t">
            <a:spAutoFit/>
          </a:bodyPr>
          <a:lstStyle/>
          <a:p>
            <a:r>
              <a:rPr lang="en-US"/>
              <a:t>CLICK TO EDIT MASTER TITLE STYLE</a:t>
            </a:r>
            <a:endParaRPr lang="en-GB"/>
          </a:p>
        </p:txBody>
      </p:sp>
      <p:sp>
        <p:nvSpPr>
          <p:cNvPr id="3" name="Text Placeholder 2"/>
          <p:cNvSpPr>
            <a:spLocks noGrp="1"/>
          </p:cNvSpPr>
          <p:nvPr>
            <p:ph type="body" idx="1"/>
          </p:nvPr>
        </p:nvSpPr>
        <p:spPr>
          <a:xfrm>
            <a:off x="838200" y="1080655"/>
            <a:ext cx="10515600" cy="5096308"/>
          </a:xfrm>
          <a:prstGeom prst="rect">
            <a:avLst/>
          </a:prstGeom>
        </p:spPr>
        <p:txBody>
          <a:bodyPr vert="horz" lIns="91440" tIns="9000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Cinematics for Games Designers</a:t>
            </a:r>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solidFill>
                  <a:srgbClr val="898989"/>
                </a:solidFill>
              </a:rPr>
              <a:t>3C - Production</a:t>
            </a: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C5D830-FC1E-4257-A8C9-800695176662}" type="slidenum">
              <a:rPr lang="en-GB" smtClean="0"/>
              <a:t>‹#›</a:t>
            </a:fld>
            <a:endParaRPr lang="en-GB"/>
          </a:p>
        </p:txBody>
      </p:sp>
    </p:spTree>
    <p:extLst>
      <p:ext uri="{BB962C8B-B14F-4D97-AF65-F5344CB8AC3E}">
        <p14:creationId xmlns:p14="http://schemas.microsoft.com/office/powerpoint/2010/main" val="13159759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2" r:id="rId3"/>
    <p:sldLayoutId id="2147483670" r:id="rId4"/>
    <p:sldLayoutId id="2147483671" r:id="rId5"/>
    <p:sldLayoutId id="2147483661" r:id="rId6"/>
    <p:sldLayoutId id="2147483651" r:id="rId7"/>
    <p:sldLayoutId id="2147483652" r:id="rId8"/>
    <p:sldLayoutId id="2147483662" r:id="rId9"/>
    <p:sldLayoutId id="2147483653" r:id="rId10"/>
    <p:sldLayoutId id="2147483663" r:id="rId11"/>
    <p:sldLayoutId id="2147483654" r:id="rId12"/>
    <p:sldLayoutId id="2147483664" r:id="rId13"/>
    <p:sldLayoutId id="2147483655" r:id="rId14"/>
    <p:sldLayoutId id="2147483656" r:id="rId15"/>
    <p:sldLayoutId id="2147483665" r:id="rId16"/>
    <p:sldLayoutId id="2147483657" r:id="rId17"/>
    <p:sldLayoutId id="2147483666" r:id="rId18"/>
    <p:sldLayoutId id="2147483669" r:id="rId19"/>
  </p:sldLayoutIdLst>
  <p:hf hdr="0"/>
  <p:txStyles>
    <p:titleStyle>
      <a:lvl1pPr algn="l" defTabSz="914400" rtl="0" eaLnBrk="1" latinLnBrk="0" hangingPunct="1">
        <a:lnSpc>
          <a:spcPct val="90000"/>
        </a:lnSpc>
        <a:spcBef>
          <a:spcPct val="0"/>
        </a:spcBef>
        <a:buNone/>
        <a:defRPr sz="3200" b="1" kern="1200">
          <a:solidFill>
            <a:sysClr val="windowText" lastClr="000000"/>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microsoft.com/office/2007/relationships/hdphoto" Target="../media/hdphoto2.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3" Type="http://schemas.microsoft.com/office/2007/relationships/hdphoto" Target="../media/hdphoto2.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8" Type="http://schemas.openxmlformats.org/officeDocument/2006/relationships/image" Target="../media/image11.jpeg"/><Relationship Id="rId3" Type="http://schemas.microsoft.com/office/2007/relationships/hdphoto" Target="../media/hdphoto2.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8" Type="http://schemas.openxmlformats.org/officeDocument/2006/relationships/image" Target="../media/image11.jpeg"/><Relationship Id="rId3" Type="http://schemas.microsoft.com/office/2007/relationships/hdphoto" Target="../media/hdphoto2.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2.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microsoft.com/office/2007/relationships/hdphoto" Target="../media/hdphoto2.wdp"/><Relationship Id="rId7" Type="http://schemas.openxmlformats.org/officeDocument/2006/relationships/image" Target="../media/image7.png"/><Relationship Id="rId12" Type="http://schemas.openxmlformats.org/officeDocument/2006/relationships/image" Target="../media/image17.png"/><Relationship Id="rId2" Type="http://schemas.openxmlformats.org/officeDocument/2006/relationships/image" Target="../media/image3.png"/><Relationship Id="rId16"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6.jpeg"/><Relationship Id="rId5" Type="http://schemas.openxmlformats.org/officeDocument/2006/relationships/image" Target="../media/image5.jpeg"/><Relationship Id="rId15" Type="http://schemas.openxmlformats.org/officeDocument/2006/relationships/image" Target="../media/image20.jpeg"/><Relationship Id="rId10" Type="http://schemas.openxmlformats.org/officeDocument/2006/relationships/image" Target="../media/image15.jpeg"/><Relationship Id="rId4" Type="http://schemas.openxmlformats.org/officeDocument/2006/relationships/image" Target="../media/image4.jpeg"/><Relationship Id="rId9" Type="http://schemas.openxmlformats.org/officeDocument/2006/relationships/image" Target="../media/image14.jpeg"/><Relationship Id="rId14" Type="http://schemas.openxmlformats.org/officeDocument/2006/relationships/image" Target="../media/image19.jpeg"/></Relationships>
</file>

<file path=ppt/slides/_rels/slide17.xml.rels><?xml version="1.0" encoding="UTF-8" standalone="yes"?>
<Relationships xmlns="http://schemas.openxmlformats.org/package/2006/relationships"><Relationship Id="rId8" Type="http://schemas.openxmlformats.org/officeDocument/2006/relationships/image" Target="../media/image13.jpeg"/><Relationship Id="rId3" Type="http://schemas.microsoft.com/office/2007/relationships/hdphoto" Target="../media/hdphoto2.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9.jpeg"/><Relationship Id="rId4" Type="http://schemas.openxmlformats.org/officeDocument/2006/relationships/image" Target="../media/image4.jpeg"/><Relationship Id="rId9" Type="http://schemas.openxmlformats.org/officeDocument/2006/relationships/image" Target="../media/image22.jpeg"/></Relationships>
</file>

<file path=ppt/slides/_rels/slide18.xml.rels><?xml version="1.0" encoding="UTF-8" standalone="yes"?>
<Relationships xmlns="http://schemas.openxmlformats.org/package/2006/relationships"><Relationship Id="rId8" Type="http://schemas.openxmlformats.org/officeDocument/2006/relationships/image" Target="../media/image13.jpeg"/><Relationship Id="rId3" Type="http://schemas.microsoft.com/office/2007/relationships/hdphoto" Target="../media/hdphoto2.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9.jpeg"/><Relationship Id="rId4" Type="http://schemas.openxmlformats.org/officeDocument/2006/relationships/image" Target="../media/image4.jpeg"/><Relationship Id="rId9"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5.jpe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microsoft.com/office/2007/relationships/hdphoto" Target="../media/hdphoto2.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microsoft.com/office/2007/relationships/hdphoto" Target="../media/hdphoto2.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microsoft.com/office/2007/relationships/hdphoto" Target="../media/hdphoto2.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microsoft.com/office/2007/relationships/hdphoto" Target="../media/hdphoto2.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lien isolation (revisit) - Finished Projects - Blender Artists Community">
            <a:extLst>
              <a:ext uri="{FF2B5EF4-FFF2-40B4-BE49-F238E27FC236}">
                <a16:creationId xmlns:a16="http://schemas.microsoft.com/office/drawing/2014/main" id="{47A04829-0575-077D-3F0A-3DF6D90424B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9637" t="2937" r="9637" b="2937"/>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17A75EB-95D9-2AB2-3761-E979CD9E4531}"/>
              </a:ext>
            </a:extLst>
          </p:cNvPr>
          <p:cNvSpPr>
            <a:spLocks/>
          </p:cNvSpPr>
          <p:nvPr/>
        </p:nvSpPr>
        <p:spPr>
          <a:xfrm>
            <a:off x="-7095" y="0"/>
            <a:ext cx="12199095" cy="6902451"/>
          </a:xfrm>
          <a:prstGeom prst="rect">
            <a:avLst/>
          </a:prstGeom>
          <a:solidFill>
            <a:srgbClr val="A40000">
              <a:alpha val="207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Static Overlay Images – Browse 12,616 Stock Photos, Vectors, and Video |  Adobe Stock">
            <a:extLst>
              <a:ext uri="{FF2B5EF4-FFF2-40B4-BE49-F238E27FC236}">
                <a16:creationId xmlns:a16="http://schemas.microsoft.com/office/drawing/2014/main" id="{DDEB864B-DAB4-7C9B-F4CD-2614C04A9037}"/>
              </a:ext>
            </a:extLst>
          </p:cNvPr>
          <p:cNvPicPr>
            <a:picLocks noChangeAspect="1"/>
          </p:cNvPicPr>
          <p:nvPr/>
        </p:nvPicPr>
        <p:blipFill>
          <a:blip r:embed="rId4">
            <a:alphaModFix amt="5000"/>
            <a:extLst>
              <a:ext uri="{28A0092B-C50C-407E-A947-70E740481C1C}">
                <a14:useLocalDpi xmlns:a14="http://schemas.microsoft.com/office/drawing/2010/main" val="0"/>
              </a:ext>
            </a:extLst>
          </a:blip>
          <a:srcRect/>
          <a:stretch>
            <a:fillRect/>
          </a:stretch>
        </p:blipFill>
        <p:spPr bwMode="auto">
          <a:xfrm>
            <a:off x="-216756" y="-250722"/>
            <a:ext cx="12618415" cy="74038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atic Overlay Images – Browse 12,616 Stock Photos, Vectors, and Video |  Adobe Stock">
            <a:extLst>
              <a:ext uri="{FF2B5EF4-FFF2-40B4-BE49-F238E27FC236}">
                <a16:creationId xmlns:a16="http://schemas.microsoft.com/office/drawing/2014/main" id="{2F1DCF31-4C16-4B1C-E83A-B7CAAF079903}"/>
              </a:ext>
            </a:extLst>
          </p:cNvPr>
          <p:cNvPicPr>
            <a:picLocks noGrp="1" noRot="1" noChangeAspect="1" noMove="1" noResize="1" noEditPoints="1" noAdjustHandles="1" noChangeArrowheads="1" noChangeShapeType="1" noCrop="1"/>
          </p:cNvPicPr>
          <p:nvPr/>
        </p:nvPicPr>
        <p:blipFill rotWithShape="1">
          <a:blip r:embed="rId5">
            <a:alphaModFix amt="20000"/>
            <a:extLst>
              <a:ext uri="{28A0092B-C50C-407E-A947-70E740481C1C}">
                <a14:useLocalDpi xmlns:a14="http://schemas.microsoft.com/office/drawing/2010/main" val="0"/>
              </a:ext>
            </a:extLst>
          </a:blip>
          <a:srcRect l="4033" t="7280" r="2508" b="16094"/>
          <a:stretch/>
        </p:blipFill>
        <p:spPr bwMode="auto">
          <a:xfrm>
            <a:off x="-7095" y="-139891"/>
            <a:ext cx="12527291" cy="69555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EE95CA7-49CD-0498-AB77-69C796426F84}"/>
              </a:ext>
            </a:extLst>
          </p:cNvPr>
          <p:cNvSpPr txBox="1"/>
          <p:nvPr/>
        </p:nvSpPr>
        <p:spPr>
          <a:xfrm>
            <a:off x="269782" y="3167390"/>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//TENSION  IN TTRPGS: </a:t>
            </a:r>
            <a:r>
              <a:rPr lang="en-GB" sz="2800" dirty="0">
                <a:solidFill>
                  <a:schemeClr val="bg1"/>
                </a:solidFill>
                <a:latin typeface="Aptos Narrow" panose="020B0004020202020204" pitchFamily="34" charset="0"/>
              </a:rPr>
              <a:t>TOO TERRIFYING TO TRY?</a:t>
            </a:r>
          </a:p>
        </p:txBody>
      </p:sp>
      <p:sp>
        <p:nvSpPr>
          <p:cNvPr id="8" name="TextBox 7">
            <a:extLst>
              <a:ext uri="{FF2B5EF4-FFF2-40B4-BE49-F238E27FC236}">
                <a16:creationId xmlns:a16="http://schemas.microsoft.com/office/drawing/2014/main" id="{5C1CBB8F-0092-0A82-9E09-9E3FD9E5C6D0}"/>
              </a:ext>
            </a:extLst>
          </p:cNvPr>
          <p:cNvSpPr txBox="1"/>
          <p:nvPr/>
        </p:nvSpPr>
        <p:spPr>
          <a:xfrm>
            <a:off x="329049" y="9797342"/>
            <a:ext cx="2388751"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//BEN </a:t>
            </a:r>
            <a:r>
              <a:rPr lang="en-GB" sz="2800" dirty="0">
                <a:solidFill>
                  <a:schemeClr val="bg1"/>
                </a:solidFill>
                <a:latin typeface="Aptos Narrow" panose="020B0004020202020204" pitchFamily="34" charset="0"/>
              </a:rPr>
              <a:t>RIMMER</a:t>
            </a:r>
          </a:p>
        </p:txBody>
      </p:sp>
      <p:sp>
        <p:nvSpPr>
          <p:cNvPr id="9" name="TextBox 8">
            <a:extLst>
              <a:ext uri="{FF2B5EF4-FFF2-40B4-BE49-F238E27FC236}">
                <a16:creationId xmlns:a16="http://schemas.microsoft.com/office/drawing/2014/main" id="{C93D089A-74F8-4372-ACB0-248E4EAFC07C}"/>
              </a:ext>
            </a:extLst>
          </p:cNvPr>
          <p:cNvSpPr txBox="1"/>
          <p:nvPr/>
        </p:nvSpPr>
        <p:spPr>
          <a:xfrm>
            <a:off x="6602848" y="9797342"/>
            <a:ext cx="5065369"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//ESTHER </a:t>
            </a:r>
            <a:r>
              <a:rPr lang="en-GB" sz="2800" dirty="0">
                <a:solidFill>
                  <a:schemeClr val="bg1"/>
                </a:solidFill>
                <a:latin typeface="Aptos Narrow" panose="020B0004020202020204" pitchFamily="34" charset="0"/>
              </a:rPr>
              <a:t>MACCALLUM-STEWART</a:t>
            </a:r>
          </a:p>
        </p:txBody>
      </p:sp>
    </p:spTree>
    <p:extLst>
      <p:ext uri="{BB962C8B-B14F-4D97-AF65-F5344CB8AC3E}">
        <p14:creationId xmlns:p14="http://schemas.microsoft.com/office/powerpoint/2010/main" val="2163211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B3724-3A7F-73AD-D300-79C6D66C86DD}"/>
            </a:ext>
          </a:extLst>
        </p:cNvPr>
        <p:cNvGrpSpPr/>
        <p:nvPr/>
      </p:nvGrpSpPr>
      <p:grpSpPr>
        <a:xfrm>
          <a:off x="0" y="0"/>
          <a:ext cx="0" cy="0"/>
          <a:chOff x="0" y="0"/>
          <a:chExt cx="0" cy="0"/>
        </a:xfrm>
      </p:grpSpPr>
      <p:pic>
        <p:nvPicPr>
          <p:cNvPr id="2" name="Picture 2" descr="Alien isolation (revisit) - Finished Projects - Blender Artists Community">
            <a:extLst>
              <a:ext uri="{FF2B5EF4-FFF2-40B4-BE49-F238E27FC236}">
                <a16:creationId xmlns:a16="http://schemas.microsoft.com/office/drawing/2014/main" id="{5A175585-271A-A2B7-1C47-919B02D5909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9637" t="2937" r="9637" b="2937"/>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E3C8491-8B49-E750-DE11-ED2CD63F8AA8}"/>
              </a:ext>
            </a:extLst>
          </p:cNvPr>
          <p:cNvSpPr>
            <a:spLocks/>
          </p:cNvSpPr>
          <p:nvPr/>
        </p:nvSpPr>
        <p:spPr>
          <a:xfrm>
            <a:off x="-7095" y="0"/>
            <a:ext cx="12199095" cy="6902451"/>
          </a:xfrm>
          <a:prstGeom prst="rect">
            <a:avLst/>
          </a:prstGeom>
          <a:solidFill>
            <a:srgbClr val="A40000">
              <a:alpha val="207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Static Overlay Images – Browse 12,616 Stock Photos, Vectors, and Video |  Adobe Stock">
            <a:extLst>
              <a:ext uri="{FF2B5EF4-FFF2-40B4-BE49-F238E27FC236}">
                <a16:creationId xmlns:a16="http://schemas.microsoft.com/office/drawing/2014/main" id="{E372FDDC-B390-1243-B763-499C780F5D33}"/>
              </a:ext>
            </a:extLst>
          </p:cNvPr>
          <p:cNvPicPr>
            <a:picLocks noChangeAspect="1"/>
          </p:cNvPicPr>
          <p:nvPr/>
        </p:nvPicPr>
        <p:blipFill>
          <a:blip r:embed="rId4">
            <a:alphaModFix amt="5000"/>
            <a:extLst>
              <a:ext uri="{28A0092B-C50C-407E-A947-70E740481C1C}">
                <a14:useLocalDpi xmlns:a14="http://schemas.microsoft.com/office/drawing/2010/main" val="0"/>
              </a:ext>
            </a:extLst>
          </a:blip>
          <a:srcRect/>
          <a:stretch>
            <a:fillRect/>
          </a:stretch>
        </p:blipFill>
        <p:spPr bwMode="auto">
          <a:xfrm>
            <a:off x="-216756" y="-250722"/>
            <a:ext cx="12618415" cy="74038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atic Overlay Images – Browse 12,616 Stock Photos, Vectors, and Video |  Adobe Stock">
            <a:extLst>
              <a:ext uri="{FF2B5EF4-FFF2-40B4-BE49-F238E27FC236}">
                <a16:creationId xmlns:a16="http://schemas.microsoft.com/office/drawing/2014/main" id="{3CBD15BB-78B2-60B1-C902-D7D1770323A9}"/>
              </a:ext>
            </a:extLst>
          </p:cNvPr>
          <p:cNvPicPr>
            <a:picLocks noGrp="1" noRot="1" noChangeAspect="1" noMove="1" noResize="1" noEditPoints="1" noAdjustHandles="1" noChangeArrowheads="1" noChangeShapeType="1" noCrop="1"/>
          </p:cNvPicPr>
          <p:nvPr/>
        </p:nvPicPr>
        <p:blipFill rotWithShape="1">
          <a:blip r:embed="rId5">
            <a:alphaModFix amt="20000"/>
            <a:extLst>
              <a:ext uri="{28A0092B-C50C-407E-A947-70E740481C1C}">
                <a14:useLocalDpi xmlns:a14="http://schemas.microsoft.com/office/drawing/2010/main" val="0"/>
              </a:ext>
            </a:extLst>
          </a:blip>
          <a:srcRect l="4033" t="7280" r="2508" b="16094"/>
          <a:stretch/>
        </p:blipFill>
        <p:spPr bwMode="auto">
          <a:xfrm>
            <a:off x="-7095" y="-139891"/>
            <a:ext cx="12527291" cy="69555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2034E0B-3747-3DF7-3275-8CDE4C238FFC}"/>
              </a:ext>
            </a:extLst>
          </p:cNvPr>
          <p:cNvSpPr txBox="1"/>
          <p:nvPr/>
        </p:nvSpPr>
        <p:spPr>
          <a:xfrm>
            <a:off x="-7494154" y="1930402"/>
            <a:ext cx="7375617"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Video </a:t>
            </a:r>
            <a:r>
              <a:rPr lang="en-GB" sz="2800" dirty="0">
                <a:solidFill>
                  <a:schemeClr val="bg1"/>
                </a:solidFill>
                <a:latin typeface="Aptos Narrow" panose="020B0004020202020204" pitchFamily="34" charset="0"/>
              </a:rPr>
              <a:t>games historically steal from different horror medium to manifest horror </a:t>
            </a:r>
          </a:p>
        </p:txBody>
      </p:sp>
      <p:sp>
        <p:nvSpPr>
          <p:cNvPr id="4" name="TextBox 3">
            <a:extLst>
              <a:ext uri="{FF2B5EF4-FFF2-40B4-BE49-F238E27FC236}">
                <a16:creationId xmlns:a16="http://schemas.microsoft.com/office/drawing/2014/main" id="{DEDBDB26-AB1E-7936-AA8A-5A832CB24FB3}"/>
              </a:ext>
            </a:extLst>
          </p:cNvPr>
          <p:cNvSpPr txBox="1"/>
          <p:nvPr/>
        </p:nvSpPr>
        <p:spPr>
          <a:xfrm>
            <a:off x="309791" y="-1090967"/>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//WHAT </a:t>
            </a:r>
            <a:r>
              <a:rPr lang="en-GB" sz="2800" dirty="0">
                <a:solidFill>
                  <a:schemeClr val="bg1"/>
                </a:solidFill>
                <a:latin typeface="Aptos Narrow" panose="020B0004020202020204" pitchFamily="34" charset="0"/>
              </a:rPr>
              <a:t>MAKES THEM TICK?</a:t>
            </a:r>
          </a:p>
        </p:txBody>
      </p:sp>
      <p:sp>
        <p:nvSpPr>
          <p:cNvPr id="13" name="TextBox 12">
            <a:extLst>
              <a:ext uri="{FF2B5EF4-FFF2-40B4-BE49-F238E27FC236}">
                <a16:creationId xmlns:a16="http://schemas.microsoft.com/office/drawing/2014/main" id="{86186F5E-07B4-29F0-5C0A-923E0E666042}"/>
              </a:ext>
            </a:extLst>
          </p:cNvPr>
          <p:cNvSpPr txBox="1"/>
          <p:nvPr/>
        </p:nvSpPr>
        <p:spPr>
          <a:xfrm>
            <a:off x="-7494154" y="2995340"/>
            <a:ext cx="7375617"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They </a:t>
            </a:r>
            <a:r>
              <a:rPr lang="en-GB" sz="2800" dirty="0">
                <a:solidFill>
                  <a:schemeClr val="bg1"/>
                </a:solidFill>
                <a:latin typeface="Aptos Narrow" panose="020B0004020202020204" pitchFamily="34" charset="0"/>
              </a:rPr>
              <a:t>do this because its effective however video games and films have one major difference.</a:t>
            </a:r>
          </a:p>
        </p:txBody>
      </p:sp>
      <p:sp>
        <p:nvSpPr>
          <p:cNvPr id="14" name="TextBox 13">
            <a:extLst>
              <a:ext uri="{FF2B5EF4-FFF2-40B4-BE49-F238E27FC236}">
                <a16:creationId xmlns:a16="http://schemas.microsoft.com/office/drawing/2014/main" id="{17E60E49-9C8B-F9DA-1FB6-25D1F590DC0A}"/>
              </a:ext>
            </a:extLst>
          </p:cNvPr>
          <p:cNvSpPr txBox="1"/>
          <p:nvPr/>
        </p:nvSpPr>
        <p:spPr>
          <a:xfrm>
            <a:off x="-7494155" y="4143622"/>
            <a:ext cx="7375617"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Video </a:t>
            </a:r>
            <a:r>
              <a:rPr lang="en-GB" sz="2800" dirty="0">
                <a:solidFill>
                  <a:schemeClr val="bg1"/>
                </a:solidFill>
                <a:latin typeface="Aptos Narrow" panose="020B0004020202020204" pitchFamily="34" charset="0"/>
              </a:rPr>
              <a:t>Games are interactive.</a:t>
            </a:r>
          </a:p>
        </p:txBody>
      </p:sp>
      <p:pic>
        <p:nvPicPr>
          <p:cNvPr id="15" name="Picture 2" descr="Free League | Alien RPG | Role Playing Game | Ages 14+ | 1+ Players :  Amazon.co.uk: PC &amp; Video Games">
            <a:extLst>
              <a:ext uri="{FF2B5EF4-FFF2-40B4-BE49-F238E27FC236}">
                <a16:creationId xmlns:a16="http://schemas.microsoft.com/office/drawing/2014/main" id="{1C406201-433D-AF2D-7351-4A80FFD75D9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5016" y="4325377"/>
            <a:ext cx="1748375" cy="23669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Mothership (role-playing game) - Wikipedia">
            <a:extLst>
              <a:ext uri="{FF2B5EF4-FFF2-40B4-BE49-F238E27FC236}">
                <a16:creationId xmlns:a16="http://schemas.microsoft.com/office/drawing/2014/main" id="{6756FAE4-8FC2-7103-CED9-13EA06F8C9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73780" y="4221246"/>
            <a:ext cx="1669580" cy="258451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72A57B59-0E6C-1966-1A80-2DC9BD878D10}"/>
              </a:ext>
            </a:extLst>
          </p:cNvPr>
          <p:cNvSpPr txBox="1"/>
          <p:nvPr/>
        </p:nvSpPr>
        <p:spPr>
          <a:xfrm>
            <a:off x="20527334" y="3646450"/>
            <a:ext cx="2939084"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a:t>
            </a:r>
            <a:r>
              <a:rPr lang="en-GB" sz="2800" b="1" dirty="0">
                <a:solidFill>
                  <a:schemeClr val="bg1"/>
                </a:solidFill>
                <a:latin typeface="Aptos Narrow" panose="020B0004020202020204" pitchFamily="34" charset="0"/>
              </a:rPr>
              <a:t>DEATH IN SPACE</a:t>
            </a:r>
            <a:endParaRPr lang="en-GB" sz="2800" dirty="0">
              <a:solidFill>
                <a:schemeClr val="bg1"/>
              </a:solidFill>
              <a:latin typeface="Aptos Narrow" panose="020B0004020202020204" pitchFamily="34" charset="0"/>
            </a:endParaRPr>
          </a:p>
        </p:txBody>
      </p:sp>
      <p:sp>
        <p:nvSpPr>
          <p:cNvPr id="5" name="TextBox 4">
            <a:extLst>
              <a:ext uri="{FF2B5EF4-FFF2-40B4-BE49-F238E27FC236}">
                <a16:creationId xmlns:a16="http://schemas.microsoft.com/office/drawing/2014/main" id="{9582989E-88A4-952B-64AA-764611410CA3}"/>
              </a:ext>
            </a:extLst>
          </p:cNvPr>
          <p:cNvSpPr txBox="1"/>
          <p:nvPr/>
        </p:nvSpPr>
        <p:spPr>
          <a:xfrm>
            <a:off x="364067" y="-1614188"/>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//INTO THE FRAY </a:t>
            </a:r>
            <a:r>
              <a:rPr lang="en-GB" sz="2800" dirty="0">
                <a:solidFill>
                  <a:schemeClr val="bg1"/>
                </a:solidFill>
                <a:latin typeface="Aptos Narrow" panose="020B0004020202020204" pitchFamily="34" charset="0"/>
              </a:rPr>
              <a:t>TO MAKE PLAY WITH FEAR</a:t>
            </a:r>
          </a:p>
        </p:txBody>
      </p:sp>
      <p:sp>
        <p:nvSpPr>
          <p:cNvPr id="10" name="TextBox 9">
            <a:extLst>
              <a:ext uri="{FF2B5EF4-FFF2-40B4-BE49-F238E27FC236}">
                <a16:creationId xmlns:a16="http://schemas.microsoft.com/office/drawing/2014/main" id="{35458A1B-6C3F-8238-F5B5-99E9194369BA}"/>
              </a:ext>
            </a:extLst>
          </p:cNvPr>
          <p:cNvSpPr txBox="1"/>
          <p:nvPr/>
        </p:nvSpPr>
        <p:spPr>
          <a:xfrm>
            <a:off x="364067" y="294589"/>
            <a:ext cx="7375617"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When</a:t>
            </a:r>
            <a:r>
              <a:rPr lang="en-GB" sz="2800" dirty="0">
                <a:solidFill>
                  <a:schemeClr val="bg1"/>
                </a:solidFill>
                <a:latin typeface="Aptos Narrow" panose="020B0004020202020204" pitchFamily="34" charset="0"/>
              </a:rPr>
              <a:t> you play pretend – how do you create fear?</a:t>
            </a:r>
          </a:p>
        </p:txBody>
      </p:sp>
      <p:sp>
        <p:nvSpPr>
          <p:cNvPr id="3" name="TextBox 2">
            <a:extLst>
              <a:ext uri="{FF2B5EF4-FFF2-40B4-BE49-F238E27FC236}">
                <a16:creationId xmlns:a16="http://schemas.microsoft.com/office/drawing/2014/main" id="{CDCDB3D0-C297-E0F1-022D-54A1335B8F3E}"/>
              </a:ext>
            </a:extLst>
          </p:cNvPr>
          <p:cNvSpPr txBox="1"/>
          <p:nvPr/>
        </p:nvSpPr>
        <p:spPr>
          <a:xfrm>
            <a:off x="12611322" y="873224"/>
            <a:ext cx="7375617"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Horror </a:t>
            </a:r>
            <a:r>
              <a:rPr lang="en-GB" sz="2800" dirty="0">
                <a:solidFill>
                  <a:schemeClr val="bg1"/>
                </a:solidFill>
                <a:latin typeface="Aptos Narrow" panose="020B0004020202020204" pitchFamily="34" charset="0"/>
              </a:rPr>
              <a:t>video games often rely on overused tropes. </a:t>
            </a:r>
          </a:p>
        </p:txBody>
      </p:sp>
      <p:sp>
        <p:nvSpPr>
          <p:cNvPr id="6" name="TextBox 5">
            <a:extLst>
              <a:ext uri="{FF2B5EF4-FFF2-40B4-BE49-F238E27FC236}">
                <a16:creationId xmlns:a16="http://schemas.microsoft.com/office/drawing/2014/main" id="{402062FE-6AB5-49FB-474E-32D4FF2D98EA}"/>
              </a:ext>
            </a:extLst>
          </p:cNvPr>
          <p:cNvSpPr txBox="1"/>
          <p:nvPr/>
        </p:nvSpPr>
        <p:spPr>
          <a:xfrm>
            <a:off x="12611321" y="1361727"/>
            <a:ext cx="7375617" cy="1815882"/>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Freudian </a:t>
            </a:r>
            <a:r>
              <a:rPr lang="en-GB" sz="2800" dirty="0">
                <a:solidFill>
                  <a:schemeClr val="bg1"/>
                </a:solidFill>
                <a:latin typeface="Aptos Narrow" panose="020B0004020202020204" pitchFamily="34" charset="0"/>
              </a:rPr>
              <a:t>or Jungian archetypes of sex as monsters as seen in Resident Evil countless times, notably in 7 where the mother becomes an insectoid monster with an overgrowth between her legs.</a:t>
            </a:r>
          </a:p>
        </p:txBody>
      </p:sp>
      <p:sp>
        <p:nvSpPr>
          <p:cNvPr id="11" name="TextBox 10">
            <a:extLst>
              <a:ext uri="{FF2B5EF4-FFF2-40B4-BE49-F238E27FC236}">
                <a16:creationId xmlns:a16="http://schemas.microsoft.com/office/drawing/2014/main" id="{DAA5782A-F47D-4417-1145-E58FBAC84C48}"/>
              </a:ext>
            </a:extLst>
          </p:cNvPr>
          <p:cNvSpPr txBox="1"/>
          <p:nvPr/>
        </p:nvSpPr>
        <p:spPr>
          <a:xfrm>
            <a:off x="12611320" y="3180756"/>
            <a:ext cx="7375617" cy="1384995"/>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Silent </a:t>
            </a:r>
            <a:r>
              <a:rPr lang="en-GB" sz="2800" dirty="0">
                <a:solidFill>
                  <a:schemeClr val="bg1"/>
                </a:solidFill>
                <a:latin typeface="Aptos Narrow" panose="020B0004020202020204" pitchFamily="34" charset="0"/>
              </a:rPr>
              <a:t>Hill 2 works to invoke the uncanny with the character Maria, who has both large yet thin eyes, off pale skin and mouth which is too wide. </a:t>
            </a:r>
          </a:p>
        </p:txBody>
      </p:sp>
      <p:sp>
        <p:nvSpPr>
          <p:cNvPr id="17" name="TextBox 16">
            <a:extLst>
              <a:ext uri="{FF2B5EF4-FFF2-40B4-BE49-F238E27FC236}">
                <a16:creationId xmlns:a16="http://schemas.microsoft.com/office/drawing/2014/main" id="{E8215467-9965-96F7-EB4B-E9B334B3B3BE}"/>
              </a:ext>
            </a:extLst>
          </p:cNvPr>
          <p:cNvSpPr txBox="1"/>
          <p:nvPr/>
        </p:nvSpPr>
        <p:spPr>
          <a:xfrm>
            <a:off x="364067" y="919390"/>
            <a:ext cx="7375617" cy="1384995"/>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Its easy, </a:t>
            </a:r>
            <a:r>
              <a:rPr lang="en-GB" sz="2800" dirty="0">
                <a:solidFill>
                  <a:schemeClr val="bg1"/>
                </a:solidFill>
                <a:latin typeface="Aptos Narrow" panose="020B0004020202020204" pitchFamily="34" charset="0"/>
              </a:rPr>
              <a:t>just create a violent sex monster that you know is coming to eat you in Dungeons and Dragons and you’ve made a horror game!</a:t>
            </a:r>
          </a:p>
        </p:txBody>
      </p:sp>
      <p:sp>
        <p:nvSpPr>
          <p:cNvPr id="8" name="TextBox 7">
            <a:extLst>
              <a:ext uri="{FF2B5EF4-FFF2-40B4-BE49-F238E27FC236}">
                <a16:creationId xmlns:a16="http://schemas.microsoft.com/office/drawing/2014/main" id="{B23244E1-BF59-F84F-9538-398A8CB5D660}"/>
              </a:ext>
            </a:extLst>
          </p:cNvPr>
          <p:cNvSpPr txBox="1"/>
          <p:nvPr/>
        </p:nvSpPr>
        <p:spPr>
          <a:xfrm>
            <a:off x="12611319" y="4600917"/>
            <a:ext cx="7375617" cy="1815882"/>
          </a:xfrm>
          <a:prstGeom prst="rect">
            <a:avLst/>
          </a:prstGeom>
          <a:noFill/>
        </p:spPr>
        <p:txBody>
          <a:bodyPr wrap="square" rtlCol="0">
            <a:spAutoFit/>
          </a:bodyPr>
          <a:lstStyle/>
          <a:p>
            <a:r>
              <a:rPr lang="en-GB" sz="2800" b="1" dirty="0" err="1">
                <a:solidFill>
                  <a:srgbClr val="007E0F"/>
                </a:solidFill>
                <a:latin typeface="Aptos Narrow" panose="020B0004020202020204" pitchFamily="34" charset="0"/>
              </a:rPr>
              <a:t>Krywinska</a:t>
            </a:r>
            <a:r>
              <a:rPr lang="en-GB" sz="2800" b="1" dirty="0">
                <a:solidFill>
                  <a:srgbClr val="007E0F"/>
                </a:solidFill>
                <a:latin typeface="Aptos Narrow" panose="020B0004020202020204" pitchFamily="34" charset="0"/>
              </a:rPr>
              <a:t> </a:t>
            </a:r>
            <a:r>
              <a:rPr lang="en-GB" sz="2800" dirty="0">
                <a:solidFill>
                  <a:schemeClr val="bg1"/>
                </a:solidFill>
                <a:latin typeface="Aptos Narrow" panose="020B0004020202020204" pitchFamily="34" charset="0"/>
              </a:rPr>
              <a:t>(2002) and Costikyan (2005) argued that informing the player of incoming threats creates uncertainty and adds layers of fear within games. </a:t>
            </a:r>
          </a:p>
        </p:txBody>
      </p:sp>
      <p:pic>
        <p:nvPicPr>
          <p:cNvPr id="3074" name="Picture 2" descr="face palm by dancerher on DeviantArt">
            <a:extLst>
              <a:ext uri="{FF2B5EF4-FFF2-40B4-BE49-F238E27FC236}">
                <a16:creationId xmlns:a16="http://schemas.microsoft.com/office/drawing/2014/main" id="{A535B7F9-A5F2-2923-E364-45E35951487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53874" y="1190681"/>
            <a:ext cx="3795488" cy="470353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D3039CF6-1A18-B318-D01D-46DE0A5ADFEC}"/>
              </a:ext>
            </a:extLst>
          </p:cNvPr>
          <p:cNvSpPr txBox="1"/>
          <p:nvPr/>
        </p:nvSpPr>
        <p:spPr>
          <a:xfrm>
            <a:off x="371162" y="7870217"/>
            <a:ext cx="7375617" cy="1384995"/>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A </a:t>
            </a:r>
            <a:r>
              <a:rPr lang="en-GB" sz="2800" dirty="0">
                <a:solidFill>
                  <a:schemeClr val="bg1"/>
                </a:solidFill>
                <a:latin typeface="Aptos Narrow" panose="020B0004020202020204" pitchFamily="34" charset="0"/>
              </a:rPr>
              <a:t>horror game is more than scary looking monsters. Its all about creating emotions. Which Perron explored in 2009.  </a:t>
            </a:r>
          </a:p>
        </p:txBody>
      </p:sp>
    </p:spTree>
    <p:extLst>
      <p:ext uri="{BB962C8B-B14F-4D97-AF65-F5344CB8AC3E}">
        <p14:creationId xmlns:p14="http://schemas.microsoft.com/office/powerpoint/2010/main" val="27039711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A989D-E04E-99EB-285E-171D414B9DA8}"/>
            </a:ext>
          </a:extLst>
        </p:cNvPr>
        <p:cNvGrpSpPr/>
        <p:nvPr/>
      </p:nvGrpSpPr>
      <p:grpSpPr>
        <a:xfrm>
          <a:off x="0" y="0"/>
          <a:ext cx="0" cy="0"/>
          <a:chOff x="0" y="0"/>
          <a:chExt cx="0" cy="0"/>
        </a:xfrm>
      </p:grpSpPr>
      <p:pic>
        <p:nvPicPr>
          <p:cNvPr id="2" name="Picture 2" descr="Alien isolation (revisit) - Finished Projects - Blender Artists Community">
            <a:extLst>
              <a:ext uri="{FF2B5EF4-FFF2-40B4-BE49-F238E27FC236}">
                <a16:creationId xmlns:a16="http://schemas.microsoft.com/office/drawing/2014/main" id="{DA210413-631C-2349-5E4D-FDCEF97F982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9637" t="2937" r="9637" b="2937"/>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89699B2-3D80-E822-3D3C-C696488397A2}"/>
              </a:ext>
            </a:extLst>
          </p:cNvPr>
          <p:cNvSpPr>
            <a:spLocks/>
          </p:cNvSpPr>
          <p:nvPr/>
        </p:nvSpPr>
        <p:spPr>
          <a:xfrm>
            <a:off x="-7095" y="0"/>
            <a:ext cx="12199095" cy="6902451"/>
          </a:xfrm>
          <a:prstGeom prst="rect">
            <a:avLst/>
          </a:prstGeom>
          <a:solidFill>
            <a:srgbClr val="A40000">
              <a:alpha val="207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Static Overlay Images – Browse 12,616 Stock Photos, Vectors, and Video |  Adobe Stock">
            <a:extLst>
              <a:ext uri="{FF2B5EF4-FFF2-40B4-BE49-F238E27FC236}">
                <a16:creationId xmlns:a16="http://schemas.microsoft.com/office/drawing/2014/main" id="{46763B03-7F2E-774D-6CE7-3569402222AC}"/>
              </a:ext>
            </a:extLst>
          </p:cNvPr>
          <p:cNvPicPr>
            <a:picLocks noChangeAspect="1"/>
          </p:cNvPicPr>
          <p:nvPr/>
        </p:nvPicPr>
        <p:blipFill>
          <a:blip r:embed="rId4">
            <a:alphaModFix amt="5000"/>
            <a:extLst>
              <a:ext uri="{28A0092B-C50C-407E-A947-70E740481C1C}">
                <a14:useLocalDpi xmlns:a14="http://schemas.microsoft.com/office/drawing/2010/main" val="0"/>
              </a:ext>
            </a:extLst>
          </a:blip>
          <a:srcRect/>
          <a:stretch>
            <a:fillRect/>
          </a:stretch>
        </p:blipFill>
        <p:spPr bwMode="auto">
          <a:xfrm>
            <a:off x="-216756" y="-250722"/>
            <a:ext cx="12618415" cy="74038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atic Overlay Images – Browse 12,616 Stock Photos, Vectors, and Video |  Adobe Stock">
            <a:extLst>
              <a:ext uri="{FF2B5EF4-FFF2-40B4-BE49-F238E27FC236}">
                <a16:creationId xmlns:a16="http://schemas.microsoft.com/office/drawing/2014/main" id="{CDFF2EA9-9B61-C4F8-9D8D-E8871F654007}"/>
              </a:ext>
            </a:extLst>
          </p:cNvPr>
          <p:cNvPicPr>
            <a:picLocks noGrp="1" noRot="1" noChangeAspect="1" noMove="1" noResize="1" noEditPoints="1" noAdjustHandles="1" noChangeArrowheads="1" noChangeShapeType="1" noCrop="1"/>
          </p:cNvPicPr>
          <p:nvPr/>
        </p:nvPicPr>
        <p:blipFill rotWithShape="1">
          <a:blip r:embed="rId5">
            <a:alphaModFix amt="20000"/>
            <a:extLst>
              <a:ext uri="{28A0092B-C50C-407E-A947-70E740481C1C}">
                <a14:useLocalDpi xmlns:a14="http://schemas.microsoft.com/office/drawing/2010/main" val="0"/>
              </a:ext>
            </a:extLst>
          </a:blip>
          <a:srcRect l="4033" t="7280" r="2508" b="16094"/>
          <a:stretch/>
        </p:blipFill>
        <p:spPr bwMode="auto">
          <a:xfrm>
            <a:off x="-7095" y="-139891"/>
            <a:ext cx="12527291" cy="69555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57EE12C-7434-D77E-1A79-3EBE3F2C395D}"/>
              </a:ext>
            </a:extLst>
          </p:cNvPr>
          <p:cNvSpPr txBox="1"/>
          <p:nvPr/>
        </p:nvSpPr>
        <p:spPr>
          <a:xfrm>
            <a:off x="-7494154" y="1930402"/>
            <a:ext cx="7375617"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Video </a:t>
            </a:r>
            <a:r>
              <a:rPr lang="en-GB" sz="2800" dirty="0">
                <a:solidFill>
                  <a:schemeClr val="bg1"/>
                </a:solidFill>
                <a:latin typeface="Aptos Narrow" panose="020B0004020202020204" pitchFamily="34" charset="0"/>
              </a:rPr>
              <a:t>games historically steal from different horror medium to manifest horror </a:t>
            </a:r>
          </a:p>
        </p:txBody>
      </p:sp>
      <p:sp>
        <p:nvSpPr>
          <p:cNvPr id="4" name="TextBox 3">
            <a:extLst>
              <a:ext uri="{FF2B5EF4-FFF2-40B4-BE49-F238E27FC236}">
                <a16:creationId xmlns:a16="http://schemas.microsoft.com/office/drawing/2014/main" id="{A43C1155-A339-9DE4-A903-D72A6FE79656}"/>
              </a:ext>
            </a:extLst>
          </p:cNvPr>
          <p:cNvSpPr txBox="1"/>
          <p:nvPr/>
        </p:nvSpPr>
        <p:spPr>
          <a:xfrm>
            <a:off x="309791" y="-1090967"/>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//WHAT </a:t>
            </a:r>
            <a:r>
              <a:rPr lang="en-GB" sz="2800" dirty="0">
                <a:solidFill>
                  <a:schemeClr val="bg1"/>
                </a:solidFill>
                <a:latin typeface="Aptos Narrow" panose="020B0004020202020204" pitchFamily="34" charset="0"/>
              </a:rPr>
              <a:t>MAKES THEM TICK?</a:t>
            </a:r>
          </a:p>
        </p:txBody>
      </p:sp>
      <p:sp>
        <p:nvSpPr>
          <p:cNvPr id="13" name="TextBox 12">
            <a:extLst>
              <a:ext uri="{FF2B5EF4-FFF2-40B4-BE49-F238E27FC236}">
                <a16:creationId xmlns:a16="http://schemas.microsoft.com/office/drawing/2014/main" id="{A3BA282D-1B82-9B11-2450-B2596A31A055}"/>
              </a:ext>
            </a:extLst>
          </p:cNvPr>
          <p:cNvSpPr txBox="1"/>
          <p:nvPr/>
        </p:nvSpPr>
        <p:spPr>
          <a:xfrm>
            <a:off x="-7494154" y="2995340"/>
            <a:ext cx="7375617"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They </a:t>
            </a:r>
            <a:r>
              <a:rPr lang="en-GB" sz="2800" dirty="0">
                <a:solidFill>
                  <a:schemeClr val="bg1"/>
                </a:solidFill>
                <a:latin typeface="Aptos Narrow" panose="020B0004020202020204" pitchFamily="34" charset="0"/>
              </a:rPr>
              <a:t>do this because its effective however video games and films have one major difference.</a:t>
            </a:r>
          </a:p>
        </p:txBody>
      </p:sp>
      <p:sp>
        <p:nvSpPr>
          <p:cNvPr id="14" name="TextBox 13">
            <a:extLst>
              <a:ext uri="{FF2B5EF4-FFF2-40B4-BE49-F238E27FC236}">
                <a16:creationId xmlns:a16="http://schemas.microsoft.com/office/drawing/2014/main" id="{BEBF9CA1-EC43-492A-2336-CD7F5A6410B5}"/>
              </a:ext>
            </a:extLst>
          </p:cNvPr>
          <p:cNvSpPr txBox="1"/>
          <p:nvPr/>
        </p:nvSpPr>
        <p:spPr>
          <a:xfrm>
            <a:off x="-7494155" y="4143622"/>
            <a:ext cx="7375617"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Video </a:t>
            </a:r>
            <a:r>
              <a:rPr lang="en-GB" sz="2800" dirty="0">
                <a:solidFill>
                  <a:schemeClr val="bg1"/>
                </a:solidFill>
                <a:latin typeface="Aptos Narrow" panose="020B0004020202020204" pitchFamily="34" charset="0"/>
              </a:rPr>
              <a:t>Games are interactive.</a:t>
            </a:r>
          </a:p>
        </p:txBody>
      </p:sp>
      <p:pic>
        <p:nvPicPr>
          <p:cNvPr id="15" name="Picture 2" descr="Free League | Alien RPG | Role Playing Game | Ages 14+ | 1+ Players :  Amazon.co.uk: PC &amp; Video Games">
            <a:extLst>
              <a:ext uri="{FF2B5EF4-FFF2-40B4-BE49-F238E27FC236}">
                <a16:creationId xmlns:a16="http://schemas.microsoft.com/office/drawing/2014/main" id="{2318AB90-D01F-E454-1E62-8357B18AD49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5016" y="4325377"/>
            <a:ext cx="1748375" cy="23669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Mothership (role-playing game) - Wikipedia">
            <a:extLst>
              <a:ext uri="{FF2B5EF4-FFF2-40B4-BE49-F238E27FC236}">
                <a16:creationId xmlns:a16="http://schemas.microsoft.com/office/drawing/2014/main" id="{6F711C8B-A064-967E-B153-388F6D7C1D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73780" y="4221246"/>
            <a:ext cx="1669580" cy="258451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99B2AFE1-6589-8476-D58B-C45B3424C3EC}"/>
              </a:ext>
            </a:extLst>
          </p:cNvPr>
          <p:cNvSpPr txBox="1"/>
          <p:nvPr/>
        </p:nvSpPr>
        <p:spPr>
          <a:xfrm>
            <a:off x="20527334" y="3646450"/>
            <a:ext cx="2939084"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a:t>
            </a:r>
            <a:r>
              <a:rPr lang="en-GB" sz="2800" b="1" dirty="0">
                <a:solidFill>
                  <a:schemeClr val="bg1"/>
                </a:solidFill>
                <a:latin typeface="Aptos Narrow" panose="020B0004020202020204" pitchFamily="34" charset="0"/>
              </a:rPr>
              <a:t>DEATH IN SPACE</a:t>
            </a:r>
            <a:endParaRPr lang="en-GB" sz="2800" dirty="0">
              <a:solidFill>
                <a:schemeClr val="bg1"/>
              </a:solidFill>
              <a:latin typeface="Aptos Narrow" panose="020B0004020202020204" pitchFamily="34" charset="0"/>
            </a:endParaRPr>
          </a:p>
        </p:txBody>
      </p:sp>
      <p:sp>
        <p:nvSpPr>
          <p:cNvPr id="5" name="TextBox 4">
            <a:extLst>
              <a:ext uri="{FF2B5EF4-FFF2-40B4-BE49-F238E27FC236}">
                <a16:creationId xmlns:a16="http://schemas.microsoft.com/office/drawing/2014/main" id="{8278FB4B-C588-593B-DB8F-ECEB6BCB005F}"/>
              </a:ext>
            </a:extLst>
          </p:cNvPr>
          <p:cNvSpPr txBox="1"/>
          <p:nvPr/>
        </p:nvSpPr>
        <p:spPr>
          <a:xfrm>
            <a:off x="364067" y="-1614188"/>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//INTO THE FRAY </a:t>
            </a:r>
            <a:r>
              <a:rPr lang="en-GB" sz="2800" dirty="0">
                <a:solidFill>
                  <a:schemeClr val="bg1"/>
                </a:solidFill>
                <a:latin typeface="Aptos Narrow" panose="020B0004020202020204" pitchFamily="34" charset="0"/>
              </a:rPr>
              <a:t>TO MAKE PLAY WITH FEAR</a:t>
            </a:r>
          </a:p>
        </p:txBody>
      </p:sp>
      <p:sp>
        <p:nvSpPr>
          <p:cNvPr id="10" name="TextBox 9">
            <a:extLst>
              <a:ext uri="{FF2B5EF4-FFF2-40B4-BE49-F238E27FC236}">
                <a16:creationId xmlns:a16="http://schemas.microsoft.com/office/drawing/2014/main" id="{B4677BFF-0EC3-5644-D59E-E5FF9157113B}"/>
              </a:ext>
            </a:extLst>
          </p:cNvPr>
          <p:cNvSpPr txBox="1"/>
          <p:nvPr/>
        </p:nvSpPr>
        <p:spPr>
          <a:xfrm>
            <a:off x="364067" y="-2737368"/>
            <a:ext cx="7375617"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When</a:t>
            </a:r>
            <a:r>
              <a:rPr lang="en-GB" sz="2800" dirty="0">
                <a:solidFill>
                  <a:schemeClr val="bg1"/>
                </a:solidFill>
                <a:latin typeface="Aptos Narrow" panose="020B0004020202020204" pitchFamily="34" charset="0"/>
              </a:rPr>
              <a:t> you play pretend – how do you create fear?</a:t>
            </a:r>
          </a:p>
        </p:txBody>
      </p:sp>
      <p:sp>
        <p:nvSpPr>
          <p:cNvPr id="3" name="TextBox 2">
            <a:extLst>
              <a:ext uri="{FF2B5EF4-FFF2-40B4-BE49-F238E27FC236}">
                <a16:creationId xmlns:a16="http://schemas.microsoft.com/office/drawing/2014/main" id="{2350C594-52AB-F0D8-B82E-02A7F0F18BFF}"/>
              </a:ext>
            </a:extLst>
          </p:cNvPr>
          <p:cNvSpPr txBox="1"/>
          <p:nvPr/>
        </p:nvSpPr>
        <p:spPr>
          <a:xfrm>
            <a:off x="12611322" y="873224"/>
            <a:ext cx="7375617"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Horror </a:t>
            </a:r>
            <a:r>
              <a:rPr lang="en-GB" sz="2800" dirty="0">
                <a:solidFill>
                  <a:schemeClr val="bg1"/>
                </a:solidFill>
                <a:latin typeface="Aptos Narrow" panose="020B0004020202020204" pitchFamily="34" charset="0"/>
              </a:rPr>
              <a:t>video games often rely on overused tropes. </a:t>
            </a:r>
          </a:p>
        </p:txBody>
      </p:sp>
      <p:sp>
        <p:nvSpPr>
          <p:cNvPr id="6" name="TextBox 5">
            <a:extLst>
              <a:ext uri="{FF2B5EF4-FFF2-40B4-BE49-F238E27FC236}">
                <a16:creationId xmlns:a16="http://schemas.microsoft.com/office/drawing/2014/main" id="{1F1E99D1-F7AD-057D-87C4-D11D654A07C4}"/>
              </a:ext>
            </a:extLst>
          </p:cNvPr>
          <p:cNvSpPr txBox="1"/>
          <p:nvPr/>
        </p:nvSpPr>
        <p:spPr>
          <a:xfrm>
            <a:off x="12611321" y="1361727"/>
            <a:ext cx="7375617" cy="1815882"/>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Freudian </a:t>
            </a:r>
            <a:r>
              <a:rPr lang="en-GB" sz="2800" dirty="0">
                <a:solidFill>
                  <a:schemeClr val="bg1"/>
                </a:solidFill>
                <a:latin typeface="Aptos Narrow" panose="020B0004020202020204" pitchFamily="34" charset="0"/>
              </a:rPr>
              <a:t>or Jungian archetypes of sex as monsters as seen in Resident Evil countless times, notably in 7 where the mother becomes an insectoid monster with an overgrowth between her legs.</a:t>
            </a:r>
          </a:p>
        </p:txBody>
      </p:sp>
      <p:sp>
        <p:nvSpPr>
          <p:cNvPr id="11" name="TextBox 10">
            <a:extLst>
              <a:ext uri="{FF2B5EF4-FFF2-40B4-BE49-F238E27FC236}">
                <a16:creationId xmlns:a16="http://schemas.microsoft.com/office/drawing/2014/main" id="{B11A0ABB-FDC1-1FAD-F6DA-BCA9F3F20439}"/>
              </a:ext>
            </a:extLst>
          </p:cNvPr>
          <p:cNvSpPr txBox="1"/>
          <p:nvPr/>
        </p:nvSpPr>
        <p:spPr>
          <a:xfrm>
            <a:off x="12611320" y="3180756"/>
            <a:ext cx="7375617" cy="1384995"/>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Silent </a:t>
            </a:r>
            <a:r>
              <a:rPr lang="en-GB" sz="2800" dirty="0">
                <a:solidFill>
                  <a:schemeClr val="bg1"/>
                </a:solidFill>
                <a:latin typeface="Aptos Narrow" panose="020B0004020202020204" pitchFamily="34" charset="0"/>
              </a:rPr>
              <a:t>Hill 2 works to invoke the uncanny with the character Maria, who has both large yet thin eyes, off pale skin and mouth which is too wide. </a:t>
            </a:r>
          </a:p>
        </p:txBody>
      </p:sp>
      <p:sp>
        <p:nvSpPr>
          <p:cNvPr id="17" name="TextBox 16">
            <a:extLst>
              <a:ext uri="{FF2B5EF4-FFF2-40B4-BE49-F238E27FC236}">
                <a16:creationId xmlns:a16="http://schemas.microsoft.com/office/drawing/2014/main" id="{BA6F970E-1729-E386-6458-97EF8BA173DF}"/>
              </a:ext>
            </a:extLst>
          </p:cNvPr>
          <p:cNvSpPr txBox="1"/>
          <p:nvPr/>
        </p:nvSpPr>
        <p:spPr>
          <a:xfrm>
            <a:off x="364067" y="-2112567"/>
            <a:ext cx="7375617" cy="1384995"/>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Its easy, </a:t>
            </a:r>
            <a:r>
              <a:rPr lang="en-GB" sz="2800" dirty="0">
                <a:solidFill>
                  <a:schemeClr val="bg1"/>
                </a:solidFill>
                <a:latin typeface="Aptos Narrow" panose="020B0004020202020204" pitchFamily="34" charset="0"/>
              </a:rPr>
              <a:t>just create a violent sex monster that you know is coming to eat you in Dungeons and Dragons and you’ve made a horror game!</a:t>
            </a:r>
          </a:p>
        </p:txBody>
      </p:sp>
      <p:sp>
        <p:nvSpPr>
          <p:cNvPr id="8" name="TextBox 7">
            <a:extLst>
              <a:ext uri="{FF2B5EF4-FFF2-40B4-BE49-F238E27FC236}">
                <a16:creationId xmlns:a16="http://schemas.microsoft.com/office/drawing/2014/main" id="{201374C0-E47A-4A8C-9DD0-D7D22D4D5993}"/>
              </a:ext>
            </a:extLst>
          </p:cNvPr>
          <p:cNvSpPr txBox="1"/>
          <p:nvPr/>
        </p:nvSpPr>
        <p:spPr>
          <a:xfrm>
            <a:off x="12611319" y="4600917"/>
            <a:ext cx="7375617" cy="1815882"/>
          </a:xfrm>
          <a:prstGeom prst="rect">
            <a:avLst/>
          </a:prstGeom>
          <a:noFill/>
        </p:spPr>
        <p:txBody>
          <a:bodyPr wrap="square" rtlCol="0">
            <a:spAutoFit/>
          </a:bodyPr>
          <a:lstStyle/>
          <a:p>
            <a:r>
              <a:rPr lang="en-GB" sz="2800" b="1" dirty="0" err="1">
                <a:solidFill>
                  <a:srgbClr val="007E0F"/>
                </a:solidFill>
                <a:latin typeface="Aptos Narrow" panose="020B0004020202020204" pitchFamily="34" charset="0"/>
              </a:rPr>
              <a:t>Krywinska</a:t>
            </a:r>
            <a:r>
              <a:rPr lang="en-GB" sz="2800" b="1" dirty="0">
                <a:solidFill>
                  <a:srgbClr val="007E0F"/>
                </a:solidFill>
                <a:latin typeface="Aptos Narrow" panose="020B0004020202020204" pitchFamily="34" charset="0"/>
              </a:rPr>
              <a:t> </a:t>
            </a:r>
            <a:r>
              <a:rPr lang="en-GB" sz="2800" dirty="0">
                <a:solidFill>
                  <a:schemeClr val="bg1"/>
                </a:solidFill>
                <a:latin typeface="Aptos Narrow" panose="020B0004020202020204" pitchFamily="34" charset="0"/>
              </a:rPr>
              <a:t>(2002) and Costikyan (2005) argued that informing the player of incoming threats creates uncertainty and adds layers of fear within games. </a:t>
            </a:r>
          </a:p>
        </p:txBody>
      </p:sp>
      <p:sp>
        <p:nvSpPr>
          <p:cNvPr id="12" name="TextBox 11">
            <a:extLst>
              <a:ext uri="{FF2B5EF4-FFF2-40B4-BE49-F238E27FC236}">
                <a16:creationId xmlns:a16="http://schemas.microsoft.com/office/drawing/2014/main" id="{17F5853E-4DA9-4B12-81C4-E6710ED7DE34}"/>
              </a:ext>
            </a:extLst>
          </p:cNvPr>
          <p:cNvSpPr txBox="1"/>
          <p:nvPr/>
        </p:nvSpPr>
        <p:spPr>
          <a:xfrm>
            <a:off x="371162" y="442336"/>
            <a:ext cx="7375617" cy="1384995"/>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A </a:t>
            </a:r>
            <a:r>
              <a:rPr lang="en-GB" sz="2800" dirty="0">
                <a:solidFill>
                  <a:schemeClr val="bg1"/>
                </a:solidFill>
                <a:latin typeface="Aptos Narrow" panose="020B0004020202020204" pitchFamily="34" charset="0"/>
              </a:rPr>
              <a:t>horror game is more than scary looking monsters. Its all about creating emotions. Which Perron explored in 2009.  </a:t>
            </a:r>
          </a:p>
        </p:txBody>
      </p:sp>
      <p:pic>
        <p:nvPicPr>
          <p:cNvPr id="18" name="Picture 2" descr="face palm by dancerher on DeviantArt">
            <a:extLst>
              <a:ext uri="{FF2B5EF4-FFF2-40B4-BE49-F238E27FC236}">
                <a16:creationId xmlns:a16="http://schemas.microsoft.com/office/drawing/2014/main" id="{ABDF5E92-6C75-12D8-8D0C-9214C15049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53874" y="7153172"/>
            <a:ext cx="3795488" cy="470353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9DBE99B-97CE-8C21-6D3A-DDAA1733BFD9}"/>
              </a:ext>
            </a:extLst>
          </p:cNvPr>
          <p:cNvSpPr txBox="1"/>
          <p:nvPr/>
        </p:nvSpPr>
        <p:spPr>
          <a:xfrm>
            <a:off x="192189" y="7794310"/>
            <a:ext cx="11294534"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Games </a:t>
            </a:r>
            <a:r>
              <a:rPr lang="en-GB" sz="2800" dirty="0">
                <a:solidFill>
                  <a:schemeClr val="bg1"/>
                </a:solidFill>
                <a:latin typeface="Aptos Narrow" panose="020B0004020202020204" pitchFamily="34" charset="0"/>
              </a:rPr>
              <a:t>are a rich source from which to elicit emotional reactions from the player. When engaging in play, the player has something to lose.</a:t>
            </a:r>
          </a:p>
        </p:txBody>
      </p:sp>
    </p:spTree>
    <p:extLst>
      <p:ext uri="{BB962C8B-B14F-4D97-AF65-F5344CB8AC3E}">
        <p14:creationId xmlns:p14="http://schemas.microsoft.com/office/powerpoint/2010/main" val="1430580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231DF-5FFD-6F5C-AC4D-0B20BB7B4E0C}"/>
            </a:ext>
          </a:extLst>
        </p:cNvPr>
        <p:cNvGrpSpPr/>
        <p:nvPr/>
      </p:nvGrpSpPr>
      <p:grpSpPr>
        <a:xfrm>
          <a:off x="0" y="0"/>
          <a:ext cx="0" cy="0"/>
          <a:chOff x="0" y="0"/>
          <a:chExt cx="0" cy="0"/>
        </a:xfrm>
      </p:grpSpPr>
      <p:pic>
        <p:nvPicPr>
          <p:cNvPr id="2" name="Picture 2" descr="Alien isolation (revisit) - Finished Projects - Blender Artists Community">
            <a:extLst>
              <a:ext uri="{FF2B5EF4-FFF2-40B4-BE49-F238E27FC236}">
                <a16:creationId xmlns:a16="http://schemas.microsoft.com/office/drawing/2014/main" id="{EAA0D775-E717-006F-2250-F80593AAFB4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9637" t="2937" r="9637" b="2937"/>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BCB32F8-DD33-8807-DA25-3A9914F618B2}"/>
              </a:ext>
            </a:extLst>
          </p:cNvPr>
          <p:cNvSpPr>
            <a:spLocks/>
          </p:cNvSpPr>
          <p:nvPr/>
        </p:nvSpPr>
        <p:spPr>
          <a:xfrm>
            <a:off x="-7095" y="0"/>
            <a:ext cx="12199095" cy="6902451"/>
          </a:xfrm>
          <a:prstGeom prst="rect">
            <a:avLst/>
          </a:prstGeom>
          <a:solidFill>
            <a:srgbClr val="A40000">
              <a:alpha val="207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Static Overlay Images – Browse 12,616 Stock Photos, Vectors, and Video |  Adobe Stock">
            <a:extLst>
              <a:ext uri="{FF2B5EF4-FFF2-40B4-BE49-F238E27FC236}">
                <a16:creationId xmlns:a16="http://schemas.microsoft.com/office/drawing/2014/main" id="{18D83896-9E94-4B89-9A14-8C959531B946}"/>
              </a:ext>
            </a:extLst>
          </p:cNvPr>
          <p:cNvPicPr>
            <a:picLocks noChangeAspect="1"/>
          </p:cNvPicPr>
          <p:nvPr/>
        </p:nvPicPr>
        <p:blipFill>
          <a:blip r:embed="rId4">
            <a:alphaModFix amt="5000"/>
            <a:extLst>
              <a:ext uri="{28A0092B-C50C-407E-A947-70E740481C1C}">
                <a14:useLocalDpi xmlns:a14="http://schemas.microsoft.com/office/drawing/2010/main" val="0"/>
              </a:ext>
            </a:extLst>
          </a:blip>
          <a:srcRect/>
          <a:stretch>
            <a:fillRect/>
          </a:stretch>
        </p:blipFill>
        <p:spPr bwMode="auto">
          <a:xfrm>
            <a:off x="-216756" y="-250722"/>
            <a:ext cx="12618415" cy="74038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atic Overlay Images – Browse 12,616 Stock Photos, Vectors, and Video |  Adobe Stock">
            <a:extLst>
              <a:ext uri="{FF2B5EF4-FFF2-40B4-BE49-F238E27FC236}">
                <a16:creationId xmlns:a16="http://schemas.microsoft.com/office/drawing/2014/main" id="{E1ADA094-FDE8-D468-326B-42AFF0560E14}"/>
              </a:ext>
            </a:extLst>
          </p:cNvPr>
          <p:cNvPicPr>
            <a:picLocks noGrp="1" noRot="1" noChangeAspect="1" noMove="1" noResize="1" noEditPoints="1" noAdjustHandles="1" noChangeArrowheads="1" noChangeShapeType="1" noCrop="1"/>
          </p:cNvPicPr>
          <p:nvPr/>
        </p:nvPicPr>
        <p:blipFill rotWithShape="1">
          <a:blip r:embed="rId5">
            <a:alphaModFix amt="20000"/>
            <a:extLst>
              <a:ext uri="{28A0092B-C50C-407E-A947-70E740481C1C}">
                <a14:useLocalDpi xmlns:a14="http://schemas.microsoft.com/office/drawing/2010/main" val="0"/>
              </a:ext>
            </a:extLst>
          </a:blip>
          <a:srcRect l="4033" t="7280" r="2508" b="16094"/>
          <a:stretch/>
        </p:blipFill>
        <p:spPr bwMode="auto">
          <a:xfrm>
            <a:off x="-7095" y="-139891"/>
            <a:ext cx="12527291" cy="69555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3FA2C47-B4E1-3BF0-A559-4251578D1A18}"/>
              </a:ext>
            </a:extLst>
          </p:cNvPr>
          <p:cNvSpPr txBox="1"/>
          <p:nvPr/>
        </p:nvSpPr>
        <p:spPr>
          <a:xfrm>
            <a:off x="-7494154" y="1930402"/>
            <a:ext cx="7375617"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Video </a:t>
            </a:r>
            <a:r>
              <a:rPr lang="en-GB" sz="2800" dirty="0">
                <a:solidFill>
                  <a:schemeClr val="bg1"/>
                </a:solidFill>
                <a:latin typeface="Aptos Narrow" panose="020B0004020202020204" pitchFamily="34" charset="0"/>
              </a:rPr>
              <a:t>games historically steal from different horror medium to manifest horror </a:t>
            </a:r>
          </a:p>
        </p:txBody>
      </p:sp>
      <p:sp>
        <p:nvSpPr>
          <p:cNvPr id="4" name="TextBox 3">
            <a:extLst>
              <a:ext uri="{FF2B5EF4-FFF2-40B4-BE49-F238E27FC236}">
                <a16:creationId xmlns:a16="http://schemas.microsoft.com/office/drawing/2014/main" id="{6FF6B6FB-D4E6-1B17-D3A7-06B6241233DC}"/>
              </a:ext>
            </a:extLst>
          </p:cNvPr>
          <p:cNvSpPr txBox="1"/>
          <p:nvPr/>
        </p:nvSpPr>
        <p:spPr>
          <a:xfrm>
            <a:off x="309791" y="-1090967"/>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//WHAT </a:t>
            </a:r>
            <a:r>
              <a:rPr lang="en-GB" sz="2800" dirty="0">
                <a:solidFill>
                  <a:schemeClr val="bg1"/>
                </a:solidFill>
                <a:latin typeface="Aptos Narrow" panose="020B0004020202020204" pitchFamily="34" charset="0"/>
              </a:rPr>
              <a:t>MAKES THEM TICK?</a:t>
            </a:r>
          </a:p>
        </p:txBody>
      </p:sp>
      <p:sp>
        <p:nvSpPr>
          <p:cNvPr id="13" name="TextBox 12">
            <a:extLst>
              <a:ext uri="{FF2B5EF4-FFF2-40B4-BE49-F238E27FC236}">
                <a16:creationId xmlns:a16="http://schemas.microsoft.com/office/drawing/2014/main" id="{F03BA8C5-3B63-85E6-D1AF-888A65D78D6F}"/>
              </a:ext>
            </a:extLst>
          </p:cNvPr>
          <p:cNvSpPr txBox="1"/>
          <p:nvPr/>
        </p:nvSpPr>
        <p:spPr>
          <a:xfrm>
            <a:off x="-7494154" y="2995340"/>
            <a:ext cx="7375617"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They </a:t>
            </a:r>
            <a:r>
              <a:rPr lang="en-GB" sz="2800" dirty="0">
                <a:solidFill>
                  <a:schemeClr val="bg1"/>
                </a:solidFill>
                <a:latin typeface="Aptos Narrow" panose="020B0004020202020204" pitchFamily="34" charset="0"/>
              </a:rPr>
              <a:t>do this because its effective however video games and films have one major difference.</a:t>
            </a:r>
          </a:p>
        </p:txBody>
      </p:sp>
      <p:sp>
        <p:nvSpPr>
          <p:cNvPr id="14" name="TextBox 13">
            <a:extLst>
              <a:ext uri="{FF2B5EF4-FFF2-40B4-BE49-F238E27FC236}">
                <a16:creationId xmlns:a16="http://schemas.microsoft.com/office/drawing/2014/main" id="{A476C34D-B490-CBC4-6A4D-A27C3C972D95}"/>
              </a:ext>
            </a:extLst>
          </p:cNvPr>
          <p:cNvSpPr txBox="1"/>
          <p:nvPr/>
        </p:nvSpPr>
        <p:spPr>
          <a:xfrm>
            <a:off x="-7494155" y="4143622"/>
            <a:ext cx="7375617"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Video </a:t>
            </a:r>
            <a:r>
              <a:rPr lang="en-GB" sz="2800" dirty="0">
                <a:solidFill>
                  <a:schemeClr val="bg1"/>
                </a:solidFill>
                <a:latin typeface="Aptos Narrow" panose="020B0004020202020204" pitchFamily="34" charset="0"/>
              </a:rPr>
              <a:t>Games are interactive.</a:t>
            </a:r>
          </a:p>
        </p:txBody>
      </p:sp>
      <p:pic>
        <p:nvPicPr>
          <p:cNvPr id="15" name="Picture 2" descr="Free League | Alien RPG | Role Playing Game | Ages 14+ | 1+ Players :  Amazon.co.uk: PC &amp; Video Games">
            <a:extLst>
              <a:ext uri="{FF2B5EF4-FFF2-40B4-BE49-F238E27FC236}">
                <a16:creationId xmlns:a16="http://schemas.microsoft.com/office/drawing/2014/main" id="{83C37B23-F332-38FF-848F-4A34B92624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5016" y="4325377"/>
            <a:ext cx="1748375" cy="23669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Mothership (role-playing game) - Wikipedia">
            <a:extLst>
              <a:ext uri="{FF2B5EF4-FFF2-40B4-BE49-F238E27FC236}">
                <a16:creationId xmlns:a16="http://schemas.microsoft.com/office/drawing/2014/main" id="{1421A62E-332D-D40C-1FD7-096FD23ED6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73780" y="4221246"/>
            <a:ext cx="1669580" cy="258451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6F9FAB2F-4ABE-D27D-9124-A5DAC74EA4B0}"/>
              </a:ext>
            </a:extLst>
          </p:cNvPr>
          <p:cNvSpPr txBox="1"/>
          <p:nvPr/>
        </p:nvSpPr>
        <p:spPr>
          <a:xfrm>
            <a:off x="20527334" y="3646450"/>
            <a:ext cx="2939084"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a:t>
            </a:r>
            <a:r>
              <a:rPr lang="en-GB" sz="2800" b="1" dirty="0">
                <a:solidFill>
                  <a:schemeClr val="bg1"/>
                </a:solidFill>
                <a:latin typeface="Aptos Narrow" panose="020B0004020202020204" pitchFamily="34" charset="0"/>
              </a:rPr>
              <a:t>DEATH IN SPACE</a:t>
            </a:r>
            <a:endParaRPr lang="en-GB" sz="2800" dirty="0">
              <a:solidFill>
                <a:schemeClr val="bg1"/>
              </a:solidFill>
              <a:latin typeface="Aptos Narrow" panose="020B0004020202020204" pitchFamily="34" charset="0"/>
            </a:endParaRPr>
          </a:p>
        </p:txBody>
      </p:sp>
      <p:sp>
        <p:nvSpPr>
          <p:cNvPr id="5" name="TextBox 4">
            <a:extLst>
              <a:ext uri="{FF2B5EF4-FFF2-40B4-BE49-F238E27FC236}">
                <a16:creationId xmlns:a16="http://schemas.microsoft.com/office/drawing/2014/main" id="{11EB5C96-5FEB-884B-7003-225484D54C5B}"/>
              </a:ext>
            </a:extLst>
          </p:cNvPr>
          <p:cNvSpPr txBox="1"/>
          <p:nvPr/>
        </p:nvSpPr>
        <p:spPr>
          <a:xfrm>
            <a:off x="364067" y="-1614188"/>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//INTO THE FRAY </a:t>
            </a:r>
            <a:r>
              <a:rPr lang="en-GB" sz="2800" dirty="0">
                <a:solidFill>
                  <a:schemeClr val="bg1"/>
                </a:solidFill>
                <a:latin typeface="Aptos Narrow" panose="020B0004020202020204" pitchFamily="34" charset="0"/>
              </a:rPr>
              <a:t>TO MAKE PLAY WITH FEAR</a:t>
            </a:r>
          </a:p>
        </p:txBody>
      </p:sp>
      <p:sp>
        <p:nvSpPr>
          <p:cNvPr id="3" name="TextBox 2">
            <a:extLst>
              <a:ext uri="{FF2B5EF4-FFF2-40B4-BE49-F238E27FC236}">
                <a16:creationId xmlns:a16="http://schemas.microsoft.com/office/drawing/2014/main" id="{1DCCCB4F-CDD5-9564-002B-43E8E8C446E6}"/>
              </a:ext>
            </a:extLst>
          </p:cNvPr>
          <p:cNvSpPr txBox="1"/>
          <p:nvPr/>
        </p:nvSpPr>
        <p:spPr>
          <a:xfrm>
            <a:off x="12611322" y="873224"/>
            <a:ext cx="7375617"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Horror </a:t>
            </a:r>
            <a:r>
              <a:rPr lang="en-GB" sz="2800" dirty="0">
                <a:solidFill>
                  <a:schemeClr val="bg1"/>
                </a:solidFill>
                <a:latin typeface="Aptos Narrow" panose="020B0004020202020204" pitchFamily="34" charset="0"/>
              </a:rPr>
              <a:t>video games often rely on overused tropes. </a:t>
            </a:r>
          </a:p>
        </p:txBody>
      </p:sp>
      <p:sp>
        <p:nvSpPr>
          <p:cNvPr id="6" name="TextBox 5">
            <a:extLst>
              <a:ext uri="{FF2B5EF4-FFF2-40B4-BE49-F238E27FC236}">
                <a16:creationId xmlns:a16="http://schemas.microsoft.com/office/drawing/2014/main" id="{F3A989B6-298F-14B1-4F9B-48C502EA52CA}"/>
              </a:ext>
            </a:extLst>
          </p:cNvPr>
          <p:cNvSpPr txBox="1"/>
          <p:nvPr/>
        </p:nvSpPr>
        <p:spPr>
          <a:xfrm>
            <a:off x="12611321" y="1361727"/>
            <a:ext cx="7375617" cy="1815882"/>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Freudian </a:t>
            </a:r>
            <a:r>
              <a:rPr lang="en-GB" sz="2800" dirty="0">
                <a:solidFill>
                  <a:schemeClr val="bg1"/>
                </a:solidFill>
                <a:latin typeface="Aptos Narrow" panose="020B0004020202020204" pitchFamily="34" charset="0"/>
              </a:rPr>
              <a:t>or Jungian archetypes of sex as monsters as seen in Resident Evil countless times, notably in 7 where the mother becomes an insectoid monster with an overgrowth between her legs.</a:t>
            </a:r>
          </a:p>
        </p:txBody>
      </p:sp>
      <p:sp>
        <p:nvSpPr>
          <p:cNvPr id="11" name="TextBox 10">
            <a:extLst>
              <a:ext uri="{FF2B5EF4-FFF2-40B4-BE49-F238E27FC236}">
                <a16:creationId xmlns:a16="http://schemas.microsoft.com/office/drawing/2014/main" id="{625F2C70-9F37-89A6-0EEA-868C002A71FE}"/>
              </a:ext>
            </a:extLst>
          </p:cNvPr>
          <p:cNvSpPr txBox="1"/>
          <p:nvPr/>
        </p:nvSpPr>
        <p:spPr>
          <a:xfrm>
            <a:off x="12611320" y="3180756"/>
            <a:ext cx="7375617" cy="1384995"/>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Silent </a:t>
            </a:r>
            <a:r>
              <a:rPr lang="en-GB" sz="2800" dirty="0">
                <a:solidFill>
                  <a:schemeClr val="bg1"/>
                </a:solidFill>
                <a:latin typeface="Aptos Narrow" panose="020B0004020202020204" pitchFamily="34" charset="0"/>
              </a:rPr>
              <a:t>Hill 2 works to invoke the uncanny with the character Maria, who has both large yet thin eyes, off pale skin and mouth which is too wide. </a:t>
            </a:r>
          </a:p>
        </p:txBody>
      </p:sp>
      <p:sp>
        <p:nvSpPr>
          <p:cNvPr id="12" name="TextBox 11">
            <a:extLst>
              <a:ext uri="{FF2B5EF4-FFF2-40B4-BE49-F238E27FC236}">
                <a16:creationId xmlns:a16="http://schemas.microsoft.com/office/drawing/2014/main" id="{493367F7-FFEB-8326-D6B5-9A3648E7BD4B}"/>
              </a:ext>
            </a:extLst>
          </p:cNvPr>
          <p:cNvSpPr txBox="1"/>
          <p:nvPr/>
        </p:nvSpPr>
        <p:spPr>
          <a:xfrm>
            <a:off x="12611320" y="4608125"/>
            <a:ext cx="7375617"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Even </a:t>
            </a:r>
            <a:r>
              <a:rPr lang="en-GB" sz="2800" dirty="0">
                <a:solidFill>
                  <a:schemeClr val="bg1"/>
                </a:solidFill>
                <a:latin typeface="Aptos Narrow" panose="020B0004020202020204" pitchFamily="34" charset="0"/>
              </a:rPr>
              <a:t>jump scares are prevalent throughout cheap and indie horror titles.</a:t>
            </a:r>
          </a:p>
        </p:txBody>
      </p:sp>
      <p:sp>
        <p:nvSpPr>
          <p:cNvPr id="21" name="TextBox 20">
            <a:extLst>
              <a:ext uri="{FF2B5EF4-FFF2-40B4-BE49-F238E27FC236}">
                <a16:creationId xmlns:a16="http://schemas.microsoft.com/office/drawing/2014/main" id="{17FE1C02-0567-CC9B-34AC-91480BF00901}"/>
              </a:ext>
            </a:extLst>
          </p:cNvPr>
          <p:cNvSpPr txBox="1"/>
          <p:nvPr/>
        </p:nvSpPr>
        <p:spPr>
          <a:xfrm>
            <a:off x="-21950843" y="1361727"/>
            <a:ext cx="11294534" cy="1384995"/>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To </a:t>
            </a:r>
            <a:r>
              <a:rPr lang="en-GB" sz="2800" dirty="0">
                <a:solidFill>
                  <a:schemeClr val="bg1"/>
                </a:solidFill>
                <a:latin typeface="Aptos Narrow" panose="020B0004020202020204" pitchFamily="34" charset="0"/>
              </a:rPr>
              <a:t>reinforce this. Sidhu and Carter (2021) completed as study that showed 17/20 Dungeons and Dragons players found that their character deaths where the most memorable experience.</a:t>
            </a:r>
          </a:p>
        </p:txBody>
      </p:sp>
      <p:sp>
        <p:nvSpPr>
          <p:cNvPr id="23" name="TextBox 22">
            <a:extLst>
              <a:ext uri="{FF2B5EF4-FFF2-40B4-BE49-F238E27FC236}">
                <a16:creationId xmlns:a16="http://schemas.microsoft.com/office/drawing/2014/main" id="{C9A2D661-31AF-A70C-3CC9-0F5063C25527}"/>
              </a:ext>
            </a:extLst>
          </p:cNvPr>
          <p:cNvSpPr txBox="1"/>
          <p:nvPr/>
        </p:nvSpPr>
        <p:spPr>
          <a:xfrm>
            <a:off x="371162" y="-2520413"/>
            <a:ext cx="7375617" cy="1384995"/>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A </a:t>
            </a:r>
            <a:r>
              <a:rPr lang="en-GB" sz="2800" dirty="0">
                <a:solidFill>
                  <a:schemeClr val="bg1"/>
                </a:solidFill>
                <a:latin typeface="Aptos Narrow" panose="020B0004020202020204" pitchFamily="34" charset="0"/>
              </a:rPr>
              <a:t>horror game is more than scary looking monsters. Its all about creating emotions. Which Perron explored in 2009.  </a:t>
            </a:r>
          </a:p>
        </p:txBody>
      </p:sp>
      <p:sp>
        <p:nvSpPr>
          <p:cNvPr id="25" name="TextBox 24">
            <a:extLst>
              <a:ext uri="{FF2B5EF4-FFF2-40B4-BE49-F238E27FC236}">
                <a16:creationId xmlns:a16="http://schemas.microsoft.com/office/drawing/2014/main" id="{BF2AEC76-ABEC-D526-8FD3-63185E0CF83F}"/>
              </a:ext>
            </a:extLst>
          </p:cNvPr>
          <p:cNvSpPr txBox="1"/>
          <p:nvPr/>
        </p:nvSpPr>
        <p:spPr>
          <a:xfrm>
            <a:off x="124456" y="272499"/>
            <a:ext cx="11294534"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Games </a:t>
            </a:r>
            <a:r>
              <a:rPr lang="en-GB" sz="2800" dirty="0">
                <a:solidFill>
                  <a:schemeClr val="bg1"/>
                </a:solidFill>
                <a:latin typeface="Aptos Narrow" panose="020B0004020202020204" pitchFamily="34" charset="0"/>
              </a:rPr>
              <a:t>are a rich source from which to elicit emotional reactions from the player. When engaging in play, the player has something to lose.</a:t>
            </a:r>
          </a:p>
        </p:txBody>
      </p:sp>
      <p:pic>
        <p:nvPicPr>
          <p:cNvPr id="26" name="Picture 2" descr="Beyond the Veil - Helping players deal with character death – @dmsden on  Tumblr">
            <a:extLst>
              <a:ext uri="{FF2B5EF4-FFF2-40B4-BE49-F238E27FC236}">
                <a16:creationId xmlns:a16="http://schemas.microsoft.com/office/drawing/2014/main" id="{2CD16200-0E16-2FDE-1AFE-84ED06D814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38419" y="7470197"/>
            <a:ext cx="5975494" cy="3361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7778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80994-4C4A-3BDD-7918-60CDFE20B293}"/>
            </a:ext>
          </a:extLst>
        </p:cNvPr>
        <p:cNvGrpSpPr/>
        <p:nvPr/>
      </p:nvGrpSpPr>
      <p:grpSpPr>
        <a:xfrm>
          <a:off x="0" y="0"/>
          <a:ext cx="0" cy="0"/>
          <a:chOff x="0" y="0"/>
          <a:chExt cx="0" cy="0"/>
        </a:xfrm>
      </p:grpSpPr>
      <p:pic>
        <p:nvPicPr>
          <p:cNvPr id="2" name="Picture 2" descr="Alien isolation (revisit) - Finished Projects - Blender Artists Community">
            <a:extLst>
              <a:ext uri="{FF2B5EF4-FFF2-40B4-BE49-F238E27FC236}">
                <a16:creationId xmlns:a16="http://schemas.microsoft.com/office/drawing/2014/main" id="{212D7B3D-8F5E-A0DE-64B2-9250C855B5C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9637" t="2937" r="9637" b="2937"/>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0817CCB-AFB8-BD4E-525F-52C65355F570}"/>
              </a:ext>
            </a:extLst>
          </p:cNvPr>
          <p:cNvSpPr>
            <a:spLocks/>
          </p:cNvSpPr>
          <p:nvPr/>
        </p:nvSpPr>
        <p:spPr>
          <a:xfrm>
            <a:off x="-7095" y="0"/>
            <a:ext cx="12199095" cy="6902451"/>
          </a:xfrm>
          <a:prstGeom prst="rect">
            <a:avLst/>
          </a:prstGeom>
          <a:solidFill>
            <a:srgbClr val="A40000">
              <a:alpha val="207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Static Overlay Images – Browse 12,616 Stock Photos, Vectors, and Video |  Adobe Stock">
            <a:extLst>
              <a:ext uri="{FF2B5EF4-FFF2-40B4-BE49-F238E27FC236}">
                <a16:creationId xmlns:a16="http://schemas.microsoft.com/office/drawing/2014/main" id="{BA13A81B-9C96-ABC6-9EAA-4913C934D7CB}"/>
              </a:ext>
            </a:extLst>
          </p:cNvPr>
          <p:cNvPicPr>
            <a:picLocks noChangeAspect="1"/>
          </p:cNvPicPr>
          <p:nvPr/>
        </p:nvPicPr>
        <p:blipFill>
          <a:blip r:embed="rId4">
            <a:alphaModFix amt="5000"/>
            <a:extLst>
              <a:ext uri="{28A0092B-C50C-407E-A947-70E740481C1C}">
                <a14:useLocalDpi xmlns:a14="http://schemas.microsoft.com/office/drawing/2010/main" val="0"/>
              </a:ext>
            </a:extLst>
          </a:blip>
          <a:srcRect/>
          <a:stretch>
            <a:fillRect/>
          </a:stretch>
        </p:blipFill>
        <p:spPr bwMode="auto">
          <a:xfrm>
            <a:off x="-216756" y="-250722"/>
            <a:ext cx="12618415" cy="74038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atic Overlay Images – Browse 12,616 Stock Photos, Vectors, and Video |  Adobe Stock">
            <a:extLst>
              <a:ext uri="{FF2B5EF4-FFF2-40B4-BE49-F238E27FC236}">
                <a16:creationId xmlns:a16="http://schemas.microsoft.com/office/drawing/2014/main" id="{D81248CF-E4E1-4A6A-A124-A3E6447BE6F5}"/>
              </a:ext>
            </a:extLst>
          </p:cNvPr>
          <p:cNvPicPr>
            <a:picLocks noGrp="1" noRot="1" noChangeAspect="1" noMove="1" noResize="1" noEditPoints="1" noAdjustHandles="1" noChangeArrowheads="1" noChangeShapeType="1" noCrop="1"/>
          </p:cNvPicPr>
          <p:nvPr/>
        </p:nvPicPr>
        <p:blipFill rotWithShape="1">
          <a:blip r:embed="rId5">
            <a:alphaModFix amt="20000"/>
            <a:extLst>
              <a:ext uri="{28A0092B-C50C-407E-A947-70E740481C1C}">
                <a14:useLocalDpi xmlns:a14="http://schemas.microsoft.com/office/drawing/2010/main" val="0"/>
              </a:ext>
            </a:extLst>
          </a:blip>
          <a:srcRect l="4033" t="7280" r="2508" b="16094"/>
          <a:stretch/>
        </p:blipFill>
        <p:spPr bwMode="auto">
          <a:xfrm>
            <a:off x="-7095" y="-139891"/>
            <a:ext cx="12527291" cy="69555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3069307-CBEB-D3B8-183D-63F607B211D0}"/>
              </a:ext>
            </a:extLst>
          </p:cNvPr>
          <p:cNvSpPr txBox="1"/>
          <p:nvPr/>
        </p:nvSpPr>
        <p:spPr>
          <a:xfrm>
            <a:off x="-7494154" y="1930402"/>
            <a:ext cx="7375617"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Video </a:t>
            </a:r>
            <a:r>
              <a:rPr lang="en-GB" sz="2800" dirty="0">
                <a:solidFill>
                  <a:schemeClr val="bg1"/>
                </a:solidFill>
                <a:latin typeface="Aptos Narrow" panose="020B0004020202020204" pitchFamily="34" charset="0"/>
              </a:rPr>
              <a:t>games historically steal from different horror medium to manifest horror </a:t>
            </a:r>
          </a:p>
        </p:txBody>
      </p:sp>
      <p:sp>
        <p:nvSpPr>
          <p:cNvPr id="4" name="TextBox 3">
            <a:extLst>
              <a:ext uri="{FF2B5EF4-FFF2-40B4-BE49-F238E27FC236}">
                <a16:creationId xmlns:a16="http://schemas.microsoft.com/office/drawing/2014/main" id="{E64B693E-162B-8700-D65D-34131DD0F6A3}"/>
              </a:ext>
            </a:extLst>
          </p:cNvPr>
          <p:cNvSpPr txBox="1"/>
          <p:nvPr/>
        </p:nvSpPr>
        <p:spPr>
          <a:xfrm>
            <a:off x="309791" y="-1090967"/>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//WHAT </a:t>
            </a:r>
            <a:r>
              <a:rPr lang="en-GB" sz="2800" dirty="0">
                <a:solidFill>
                  <a:schemeClr val="bg1"/>
                </a:solidFill>
                <a:latin typeface="Aptos Narrow" panose="020B0004020202020204" pitchFamily="34" charset="0"/>
              </a:rPr>
              <a:t>MAKES THEM TICK?</a:t>
            </a:r>
          </a:p>
        </p:txBody>
      </p:sp>
      <p:sp>
        <p:nvSpPr>
          <p:cNvPr id="13" name="TextBox 12">
            <a:extLst>
              <a:ext uri="{FF2B5EF4-FFF2-40B4-BE49-F238E27FC236}">
                <a16:creationId xmlns:a16="http://schemas.microsoft.com/office/drawing/2014/main" id="{1AA6B69D-198C-181E-4C97-3BB49B028438}"/>
              </a:ext>
            </a:extLst>
          </p:cNvPr>
          <p:cNvSpPr txBox="1"/>
          <p:nvPr/>
        </p:nvSpPr>
        <p:spPr>
          <a:xfrm>
            <a:off x="-7494154" y="2995340"/>
            <a:ext cx="7375617"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They </a:t>
            </a:r>
            <a:r>
              <a:rPr lang="en-GB" sz="2800" dirty="0">
                <a:solidFill>
                  <a:schemeClr val="bg1"/>
                </a:solidFill>
                <a:latin typeface="Aptos Narrow" panose="020B0004020202020204" pitchFamily="34" charset="0"/>
              </a:rPr>
              <a:t>do this because its effective however video games and films have one major difference.</a:t>
            </a:r>
          </a:p>
        </p:txBody>
      </p:sp>
      <p:sp>
        <p:nvSpPr>
          <p:cNvPr id="14" name="TextBox 13">
            <a:extLst>
              <a:ext uri="{FF2B5EF4-FFF2-40B4-BE49-F238E27FC236}">
                <a16:creationId xmlns:a16="http://schemas.microsoft.com/office/drawing/2014/main" id="{D2F2C80C-D9B7-58CB-F4CE-7B7B0A14FCD2}"/>
              </a:ext>
            </a:extLst>
          </p:cNvPr>
          <p:cNvSpPr txBox="1"/>
          <p:nvPr/>
        </p:nvSpPr>
        <p:spPr>
          <a:xfrm>
            <a:off x="-7494155" y="4143622"/>
            <a:ext cx="7375617"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Video </a:t>
            </a:r>
            <a:r>
              <a:rPr lang="en-GB" sz="2800" dirty="0">
                <a:solidFill>
                  <a:schemeClr val="bg1"/>
                </a:solidFill>
                <a:latin typeface="Aptos Narrow" panose="020B0004020202020204" pitchFamily="34" charset="0"/>
              </a:rPr>
              <a:t>Games are interactive.</a:t>
            </a:r>
          </a:p>
        </p:txBody>
      </p:sp>
      <p:pic>
        <p:nvPicPr>
          <p:cNvPr id="15" name="Picture 2" descr="Free League | Alien RPG | Role Playing Game | Ages 14+ | 1+ Players :  Amazon.co.uk: PC &amp; Video Games">
            <a:extLst>
              <a:ext uri="{FF2B5EF4-FFF2-40B4-BE49-F238E27FC236}">
                <a16:creationId xmlns:a16="http://schemas.microsoft.com/office/drawing/2014/main" id="{AF1DD4CE-D89B-8B26-A689-6016C0984FB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5016" y="4325377"/>
            <a:ext cx="1748375" cy="23669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Mothership (role-playing game) - Wikipedia">
            <a:extLst>
              <a:ext uri="{FF2B5EF4-FFF2-40B4-BE49-F238E27FC236}">
                <a16:creationId xmlns:a16="http://schemas.microsoft.com/office/drawing/2014/main" id="{4309614D-520E-6676-F174-C0F0A48214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73780" y="4221246"/>
            <a:ext cx="1669580" cy="258451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6A09D731-812A-744E-8563-B33BC2222075}"/>
              </a:ext>
            </a:extLst>
          </p:cNvPr>
          <p:cNvSpPr txBox="1"/>
          <p:nvPr/>
        </p:nvSpPr>
        <p:spPr>
          <a:xfrm>
            <a:off x="20527334" y="3646450"/>
            <a:ext cx="2939084"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a:t>
            </a:r>
            <a:r>
              <a:rPr lang="en-GB" sz="2800" b="1" dirty="0">
                <a:solidFill>
                  <a:schemeClr val="bg1"/>
                </a:solidFill>
                <a:latin typeface="Aptos Narrow" panose="020B0004020202020204" pitchFamily="34" charset="0"/>
              </a:rPr>
              <a:t>DEATH IN SPACE</a:t>
            </a:r>
            <a:endParaRPr lang="en-GB" sz="2800" dirty="0">
              <a:solidFill>
                <a:schemeClr val="bg1"/>
              </a:solidFill>
              <a:latin typeface="Aptos Narrow" panose="020B0004020202020204" pitchFamily="34" charset="0"/>
            </a:endParaRPr>
          </a:p>
        </p:txBody>
      </p:sp>
      <p:sp>
        <p:nvSpPr>
          <p:cNvPr id="5" name="TextBox 4">
            <a:extLst>
              <a:ext uri="{FF2B5EF4-FFF2-40B4-BE49-F238E27FC236}">
                <a16:creationId xmlns:a16="http://schemas.microsoft.com/office/drawing/2014/main" id="{7EA75A3A-EABF-329C-64B0-B9429938874A}"/>
              </a:ext>
            </a:extLst>
          </p:cNvPr>
          <p:cNvSpPr txBox="1"/>
          <p:nvPr/>
        </p:nvSpPr>
        <p:spPr>
          <a:xfrm>
            <a:off x="364067" y="-1614188"/>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//INTO THE FRAY </a:t>
            </a:r>
            <a:r>
              <a:rPr lang="en-GB" sz="2800" dirty="0">
                <a:solidFill>
                  <a:schemeClr val="bg1"/>
                </a:solidFill>
                <a:latin typeface="Aptos Narrow" panose="020B0004020202020204" pitchFamily="34" charset="0"/>
              </a:rPr>
              <a:t>TO MAKE PLAY WITH FEAR</a:t>
            </a:r>
          </a:p>
        </p:txBody>
      </p:sp>
      <p:sp>
        <p:nvSpPr>
          <p:cNvPr id="3" name="TextBox 2">
            <a:extLst>
              <a:ext uri="{FF2B5EF4-FFF2-40B4-BE49-F238E27FC236}">
                <a16:creationId xmlns:a16="http://schemas.microsoft.com/office/drawing/2014/main" id="{FE314859-619B-B05D-581D-D279D2F486FA}"/>
              </a:ext>
            </a:extLst>
          </p:cNvPr>
          <p:cNvSpPr txBox="1"/>
          <p:nvPr/>
        </p:nvSpPr>
        <p:spPr>
          <a:xfrm>
            <a:off x="12611322" y="873224"/>
            <a:ext cx="7375617"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Horror </a:t>
            </a:r>
            <a:r>
              <a:rPr lang="en-GB" sz="2800" dirty="0">
                <a:solidFill>
                  <a:schemeClr val="bg1"/>
                </a:solidFill>
                <a:latin typeface="Aptos Narrow" panose="020B0004020202020204" pitchFamily="34" charset="0"/>
              </a:rPr>
              <a:t>video games often rely on overused tropes. </a:t>
            </a:r>
          </a:p>
        </p:txBody>
      </p:sp>
      <p:sp>
        <p:nvSpPr>
          <p:cNvPr id="6" name="TextBox 5">
            <a:extLst>
              <a:ext uri="{FF2B5EF4-FFF2-40B4-BE49-F238E27FC236}">
                <a16:creationId xmlns:a16="http://schemas.microsoft.com/office/drawing/2014/main" id="{2EE76EF7-FC8A-BE47-A86C-1313EF1B3179}"/>
              </a:ext>
            </a:extLst>
          </p:cNvPr>
          <p:cNvSpPr txBox="1"/>
          <p:nvPr/>
        </p:nvSpPr>
        <p:spPr>
          <a:xfrm>
            <a:off x="12611321" y="1361727"/>
            <a:ext cx="7375617" cy="1815882"/>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Freudian </a:t>
            </a:r>
            <a:r>
              <a:rPr lang="en-GB" sz="2800" dirty="0">
                <a:solidFill>
                  <a:schemeClr val="bg1"/>
                </a:solidFill>
                <a:latin typeface="Aptos Narrow" panose="020B0004020202020204" pitchFamily="34" charset="0"/>
              </a:rPr>
              <a:t>or Jungian archetypes of sex as monsters as seen in Resident Evil countless times, notably in 7 where the mother becomes an insectoid monster with an overgrowth between her legs.</a:t>
            </a:r>
          </a:p>
        </p:txBody>
      </p:sp>
      <p:sp>
        <p:nvSpPr>
          <p:cNvPr id="11" name="TextBox 10">
            <a:extLst>
              <a:ext uri="{FF2B5EF4-FFF2-40B4-BE49-F238E27FC236}">
                <a16:creationId xmlns:a16="http://schemas.microsoft.com/office/drawing/2014/main" id="{6C457557-1DB1-5680-A3EE-11D3F3789403}"/>
              </a:ext>
            </a:extLst>
          </p:cNvPr>
          <p:cNvSpPr txBox="1"/>
          <p:nvPr/>
        </p:nvSpPr>
        <p:spPr>
          <a:xfrm>
            <a:off x="12611320" y="3180756"/>
            <a:ext cx="7375617" cy="1384995"/>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Silent </a:t>
            </a:r>
            <a:r>
              <a:rPr lang="en-GB" sz="2800" dirty="0">
                <a:solidFill>
                  <a:schemeClr val="bg1"/>
                </a:solidFill>
                <a:latin typeface="Aptos Narrow" panose="020B0004020202020204" pitchFamily="34" charset="0"/>
              </a:rPr>
              <a:t>Hill 2 works to invoke the uncanny with the character Maria, who has both large yet thin eyes, off pale skin and mouth which is too wide. </a:t>
            </a:r>
          </a:p>
        </p:txBody>
      </p:sp>
      <p:sp>
        <p:nvSpPr>
          <p:cNvPr id="12" name="TextBox 11">
            <a:extLst>
              <a:ext uri="{FF2B5EF4-FFF2-40B4-BE49-F238E27FC236}">
                <a16:creationId xmlns:a16="http://schemas.microsoft.com/office/drawing/2014/main" id="{F99E79BE-3C01-14D8-233B-F6E1A2974415}"/>
              </a:ext>
            </a:extLst>
          </p:cNvPr>
          <p:cNvSpPr txBox="1"/>
          <p:nvPr/>
        </p:nvSpPr>
        <p:spPr>
          <a:xfrm>
            <a:off x="12611320" y="4608125"/>
            <a:ext cx="7375617"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Even </a:t>
            </a:r>
            <a:r>
              <a:rPr lang="en-GB" sz="2800" dirty="0">
                <a:solidFill>
                  <a:schemeClr val="bg1"/>
                </a:solidFill>
                <a:latin typeface="Aptos Narrow" panose="020B0004020202020204" pitchFamily="34" charset="0"/>
              </a:rPr>
              <a:t>jump scares are prevalent throughout cheap and indie horror titles.</a:t>
            </a:r>
          </a:p>
        </p:txBody>
      </p:sp>
      <p:sp>
        <p:nvSpPr>
          <p:cNvPr id="20" name="TextBox 19">
            <a:extLst>
              <a:ext uri="{FF2B5EF4-FFF2-40B4-BE49-F238E27FC236}">
                <a16:creationId xmlns:a16="http://schemas.microsoft.com/office/drawing/2014/main" id="{7CF9B9DF-2EE5-5F08-D8C0-7360EAB708F0}"/>
              </a:ext>
            </a:extLst>
          </p:cNvPr>
          <p:cNvSpPr txBox="1"/>
          <p:nvPr/>
        </p:nvSpPr>
        <p:spPr>
          <a:xfrm>
            <a:off x="124456" y="272499"/>
            <a:ext cx="11294534"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Games </a:t>
            </a:r>
            <a:r>
              <a:rPr lang="en-GB" sz="2800" dirty="0">
                <a:solidFill>
                  <a:schemeClr val="bg1"/>
                </a:solidFill>
                <a:latin typeface="Aptos Narrow" panose="020B0004020202020204" pitchFamily="34" charset="0"/>
              </a:rPr>
              <a:t>are a rich source from which to elicit emotional reactions from the player. When engaging in play, the player has something to lose.</a:t>
            </a:r>
          </a:p>
        </p:txBody>
      </p:sp>
      <p:sp>
        <p:nvSpPr>
          <p:cNvPr id="8" name="TextBox 7">
            <a:extLst>
              <a:ext uri="{FF2B5EF4-FFF2-40B4-BE49-F238E27FC236}">
                <a16:creationId xmlns:a16="http://schemas.microsoft.com/office/drawing/2014/main" id="{BDEA8453-BA8A-BF40-2015-1849455FE6C0}"/>
              </a:ext>
            </a:extLst>
          </p:cNvPr>
          <p:cNvSpPr txBox="1"/>
          <p:nvPr/>
        </p:nvSpPr>
        <p:spPr>
          <a:xfrm>
            <a:off x="124456" y="1361727"/>
            <a:ext cx="11294534" cy="1384995"/>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To </a:t>
            </a:r>
            <a:r>
              <a:rPr lang="en-GB" sz="2800" dirty="0">
                <a:solidFill>
                  <a:schemeClr val="bg1"/>
                </a:solidFill>
                <a:latin typeface="Aptos Narrow" panose="020B0004020202020204" pitchFamily="34" charset="0"/>
              </a:rPr>
              <a:t>reinforce this. Sidhu and Carter (2021) completed as study that showed 17/20 Dungeons and Dragons players found that their character deaths where the most memorable experience.</a:t>
            </a:r>
          </a:p>
        </p:txBody>
      </p:sp>
      <p:sp>
        <p:nvSpPr>
          <p:cNvPr id="10" name="TextBox 9">
            <a:extLst>
              <a:ext uri="{FF2B5EF4-FFF2-40B4-BE49-F238E27FC236}">
                <a16:creationId xmlns:a16="http://schemas.microsoft.com/office/drawing/2014/main" id="{4A4E6F13-0FF8-288D-31EB-8DD8E925133D}"/>
              </a:ext>
            </a:extLst>
          </p:cNvPr>
          <p:cNvSpPr txBox="1"/>
          <p:nvPr/>
        </p:nvSpPr>
        <p:spPr>
          <a:xfrm>
            <a:off x="-10249122" y="255566"/>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//LETS </a:t>
            </a:r>
            <a:r>
              <a:rPr lang="en-GB" sz="2800" b="1" dirty="0">
                <a:solidFill>
                  <a:schemeClr val="bg1"/>
                </a:solidFill>
                <a:latin typeface="Aptos Narrow" panose="020B0004020202020204" pitchFamily="34" charset="0"/>
              </a:rPr>
              <a:t>RECAP</a:t>
            </a:r>
            <a:endParaRPr lang="en-GB" sz="2800" dirty="0">
              <a:solidFill>
                <a:schemeClr val="bg1"/>
              </a:solidFill>
              <a:latin typeface="Aptos Narrow" panose="020B0004020202020204" pitchFamily="34" charset="0"/>
            </a:endParaRPr>
          </a:p>
        </p:txBody>
      </p:sp>
      <p:sp>
        <p:nvSpPr>
          <p:cNvPr id="17" name="TextBox 16">
            <a:extLst>
              <a:ext uri="{FF2B5EF4-FFF2-40B4-BE49-F238E27FC236}">
                <a16:creationId xmlns:a16="http://schemas.microsoft.com/office/drawing/2014/main" id="{7FD44593-ABB7-659D-1753-987445A9F02B}"/>
              </a:ext>
            </a:extLst>
          </p:cNvPr>
          <p:cNvSpPr txBox="1"/>
          <p:nvPr/>
        </p:nvSpPr>
        <p:spPr>
          <a:xfrm>
            <a:off x="309791" y="10263313"/>
            <a:ext cx="6539742"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Games </a:t>
            </a:r>
            <a:r>
              <a:rPr lang="en-GB" sz="2800" dirty="0">
                <a:solidFill>
                  <a:schemeClr val="bg1"/>
                </a:solidFill>
                <a:latin typeface="Aptos Narrow" panose="020B0004020202020204" pitchFamily="34" charset="0"/>
              </a:rPr>
              <a:t>steal – TTRPG isn’t immune to this</a:t>
            </a:r>
          </a:p>
        </p:txBody>
      </p:sp>
      <p:sp>
        <p:nvSpPr>
          <p:cNvPr id="18" name="TextBox 17">
            <a:extLst>
              <a:ext uri="{FF2B5EF4-FFF2-40B4-BE49-F238E27FC236}">
                <a16:creationId xmlns:a16="http://schemas.microsoft.com/office/drawing/2014/main" id="{042E968F-3475-F9A3-4CEF-3BA3AB14BAC8}"/>
              </a:ext>
            </a:extLst>
          </p:cNvPr>
          <p:cNvSpPr txBox="1"/>
          <p:nvPr/>
        </p:nvSpPr>
        <p:spPr>
          <a:xfrm>
            <a:off x="309791" y="11029795"/>
            <a:ext cx="10061876"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Players </a:t>
            </a:r>
            <a:r>
              <a:rPr lang="en-GB" sz="2800" dirty="0">
                <a:solidFill>
                  <a:schemeClr val="bg1"/>
                </a:solidFill>
                <a:latin typeface="Aptos Narrow" panose="020B0004020202020204" pitchFamily="34" charset="0"/>
              </a:rPr>
              <a:t>feel emotions when they believe they have something to lose – says Perron</a:t>
            </a:r>
            <a:r>
              <a:rPr lang="en-GB" sz="2800" b="1" dirty="0">
                <a:solidFill>
                  <a:schemeClr val="bg1"/>
                </a:solidFill>
                <a:latin typeface="Aptos Narrow" panose="020B0004020202020204" pitchFamily="34" charset="0"/>
              </a:rPr>
              <a:t>.</a:t>
            </a:r>
            <a:endParaRPr lang="en-GB" sz="2800" dirty="0">
              <a:solidFill>
                <a:schemeClr val="bg1"/>
              </a:solidFill>
              <a:latin typeface="Aptos Narrow" panose="020B0004020202020204" pitchFamily="34" charset="0"/>
            </a:endParaRPr>
          </a:p>
        </p:txBody>
      </p:sp>
      <p:sp>
        <p:nvSpPr>
          <p:cNvPr id="21" name="TextBox 20">
            <a:extLst>
              <a:ext uri="{FF2B5EF4-FFF2-40B4-BE49-F238E27FC236}">
                <a16:creationId xmlns:a16="http://schemas.microsoft.com/office/drawing/2014/main" id="{A43837E0-968A-183A-68A7-8AF52680AB21}"/>
              </a:ext>
            </a:extLst>
          </p:cNvPr>
          <p:cNvSpPr txBox="1"/>
          <p:nvPr/>
        </p:nvSpPr>
        <p:spPr>
          <a:xfrm>
            <a:off x="309791" y="12051339"/>
            <a:ext cx="7547276"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Death </a:t>
            </a:r>
            <a:r>
              <a:rPr lang="en-GB" sz="2800" dirty="0">
                <a:solidFill>
                  <a:schemeClr val="bg1"/>
                </a:solidFill>
                <a:latin typeface="Aptos Narrow" panose="020B0004020202020204" pitchFamily="34" charset="0"/>
              </a:rPr>
              <a:t>is memorable. – says 17/20 D&amp;D Players</a:t>
            </a:r>
          </a:p>
        </p:txBody>
      </p:sp>
      <p:sp>
        <p:nvSpPr>
          <p:cNvPr id="22" name="TextBox 21">
            <a:extLst>
              <a:ext uri="{FF2B5EF4-FFF2-40B4-BE49-F238E27FC236}">
                <a16:creationId xmlns:a16="http://schemas.microsoft.com/office/drawing/2014/main" id="{8ADE0F0E-6A2F-790F-0EEF-95D74AB86D58}"/>
              </a:ext>
            </a:extLst>
          </p:cNvPr>
          <p:cNvSpPr txBox="1"/>
          <p:nvPr/>
        </p:nvSpPr>
        <p:spPr>
          <a:xfrm>
            <a:off x="309790" y="12843586"/>
            <a:ext cx="11425010"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Freudian </a:t>
            </a:r>
            <a:r>
              <a:rPr lang="en-GB" sz="2800" dirty="0">
                <a:solidFill>
                  <a:schemeClr val="bg1"/>
                </a:solidFill>
                <a:latin typeface="Aptos Narrow" panose="020B0004020202020204" pitchFamily="34" charset="0"/>
              </a:rPr>
              <a:t>and Jungian psychology plays a foundational inspiration for monsters – as seen in Resident Evil  </a:t>
            </a:r>
          </a:p>
        </p:txBody>
      </p:sp>
      <p:sp>
        <p:nvSpPr>
          <p:cNvPr id="23" name="TextBox 22">
            <a:extLst>
              <a:ext uri="{FF2B5EF4-FFF2-40B4-BE49-F238E27FC236}">
                <a16:creationId xmlns:a16="http://schemas.microsoft.com/office/drawing/2014/main" id="{9B754FD7-0634-3CC0-9A39-6787BE799B76}"/>
              </a:ext>
            </a:extLst>
          </p:cNvPr>
          <p:cNvSpPr txBox="1"/>
          <p:nvPr/>
        </p:nvSpPr>
        <p:spPr>
          <a:xfrm>
            <a:off x="309790" y="13805110"/>
            <a:ext cx="6539742"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Knowledge </a:t>
            </a:r>
            <a:r>
              <a:rPr lang="en-GB" sz="2800" dirty="0">
                <a:solidFill>
                  <a:schemeClr val="bg1"/>
                </a:solidFill>
                <a:latin typeface="Aptos Narrow" panose="020B0004020202020204" pitchFamily="34" charset="0"/>
              </a:rPr>
              <a:t>is…. Fear?</a:t>
            </a:r>
          </a:p>
        </p:txBody>
      </p:sp>
      <p:pic>
        <p:nvPicPr>
          <p:cNvPr id="10242" name="Picture 2" descr="Beyond the Veil - Helping players deal with character death – @dmsden on  Tumblr">
            <a:extLst>
              <a:ext uri="{FF2B5EF4-FFF2-40B4-BE49-F238E27FC236}">
                <a16:creationId xmlns:a16="http://schemas.microsoft.com/office/drawing/2014/main" id="{EAFDB6EB-7457-6F83-8EFB-E042FDBEDC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38419" y="3015749"/>
            <a:ext cx="5975494" cy="3361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157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12744-40B6-C5CA-56ED-E86F1F781498}"/>
            </a:ext>
          </a:extLst>
        </p:cNvPr>
        <p:cNvGrpSpPr/>
        <p:nvPr/>
      </p:nvGrpSpPr>
      <p:grpSpPr>
        <a:xfrm>
          <a:off x="0" y="0"/>
          <a:ext cx="0" cy="0"/>
          <a:chOff x="0" y="0"/>
          <a:chExt cx="0" cy="0"/>
        </a:xfrm>
      </p:grpSpPr>
      <p:pic>
        <p:nvPicPr>
          <p:cNvPr id="2" name="Picture 2" descr="Alien isolation (revisit) - Finished Projects - Blender Artists Community">
            <a:extLst>
              <a:ext uri="{FF2B5EF4-FFF2-40B4-BE49-F238E27FC236}">
                <a16:creationId xmlns:a16="http://schemas.microsoft.com/office/drawing/2014/main" id="{6DD56FEF-6EBE-86F1-0281-40361DFD45D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9637" t="2937" r="9637" b="2937"/>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5C4EBC5-F353-C697-FC6A-422A74C1DD42}"/>
              </a:ext>
            </a:extLst>
          </p:cNvPr>
          <p:cNvSpPr>
            <a:spLocks/>
          </p:cNvSpPr>
          <p:nvPr/>
        </p:nvSpPr>
        <p:spPr>
          <a:xfrm>
            <a:off x="-7095" y="0"/>
            <a:ext cx="12199095" cy="6902451"/>
          </a:xfrm>
          <a:prstGeom prst="rect">
            <a:avLst/>
          </a:prstGeom>
          <a:solidFill>
            <a:srgbClr val="A40000">
              <a:alpha val="207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Static Overlay Images – Browse 12,616 Stock Photos, Vectors, and Video |  Adobe Stock">
            <a:extLst>
              <a:ext uri="{FF2B5EF4-FFF2-40B4-BE49-F238E27FC236}">
                <a16:creationId xmlns:a16="http://schemas.microsoft.com/office/drawing/2014/main" id="{A1A81C03-2EA2-1277-E454-DB450DC8296D}"/>
              </a:ext>
            </a:extLst>
          </p:cNvPr>
          <p:cNvPicPr>
            <a:picLocks noChangeAspect="1"/>
          </p:cNvPicPr>
          <p:nvPr/>
        </p:nvPicPr>
        <p:blipFill>
          <a:blip r:embed="rId4">
            <a:alphaModFix amt="5000"/>
            <a:extLst>
              <a:ext uri="{28A0092B-C50C-407E-A947-70E740481C1C}">
                <a14:useLocalDpi xmlns:a14="http://schemas.microsoft.com/office/drawing/2010/main" val="0"/>
              </a:ext>
            </a:extLst>
          </a:blip>
          <a:srcRect/>
          <a:stretch>
            <a:fillRect/>
          </a:stretch>
        </p:blipFill>
        <p:spPr bwMode="auto">
          <a:xfrm>
            <a:off x="-216756" y="-250722"/>
            <a:ext cx="12618415" cy="74038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atic Overlay Images – Browse 12,616 Stock Photos, Vectors, and Video |  Adobe Stock">
            <a:extLst>
              <a:ext uri="{FF2B5EF4-FFF2-40B4-BE49-F238E27FC236}">
                <a16:creationId xmlns:a16="http://schemas.microsoft.com/office/drawing/2014/main" id="{C413890C-507C-A33C-5FB9-08CC0EBAEBBF}"/>
              </a:ext>
            </a:extLst>
          </p:cNvPr>
          <p:cNvPicPr>
            <a:picLocks noGrp="1" noRot="1" noChangeAspect="1" noMove="1" noResize="1" noEditPoints="1" noAdjustHandles="1" noChangeArrowheads="1" noChangeShapeType="1" noCrop="1"/>
          </p:cNvPicPr>
          <p:nvPr/>
        </p:nvPicPr>
        <p:blipFill rotWithShape="1">
          <a:blip r:embed="rId5">
            <a:alphaModFix amt="20000"/>
            <a:extLst>
              <a:ext uri="{28A0092B-C50C-407E-A947-70E740481C1C}">
                <a14:useLocalDpi xmlns:a14="http://schemas.microsoft.com/office/drawing/2010/main" val="0"/>
              </a:ext>
            </a:extLst>
          </a:blip>
          <a:srcRect l="4033" t="7280" r="2508" b="16094"/>
          <a:stretch/>
        </p:blipFill>
        <p:spPr bwMode="auto">
          <a:xfrm>
            <a:off x="-7095" y="-139891"/>
            <a:ext cx="12527291" cy="69555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7B069BF-331A-C710-68F7-A4F9914BF8CE}"/>
              </a:ext>
            </a:extLst>
          </p:cNvPr>
          <p:cNvSpPr txBox="1"/>
          <p:nvPr/>
        </p:nvSpPr>
        <p:spPr>
          <a:xfrm>
            <a:off x="-7494154" y="1930402"/>
            <a:ext cx="7375617"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Video </a:t>
            </a:r>
            <a:r>
              <a:rPr lang="en-GB" sz="2800" dirty="0">
                <a:solidFill>
                  <a:schemeClr val="bg1"/>
                </a:solidFill>
                <a:latin typeface="Aptos Narrow" panose="020B0004020202020204" pitchFamily="34" charset="0"/>
              </a:rPr>
              <a:t>games historically steal from different horror medium to manifest horror </a:t>
            </a:r>
          </a:p>
        </p:txBody>
      </p:sp>
      <p:sp>
        <p:nvSpPr>
          <p:cNvPr id="4" name="TextBox 3">
            <a:extLst>
              <a:ext uri="{FF2B5EF4-FFF2-40B4-BE49-F238E27FC236}">
                <a16:creationId xmlns:a16="http://schemas.microsoft.com/office/drawing/2014/main" id="{9D99F470-9C9F-CAE8-68A2-51190FB19E0A}"/>
              </a:ext>
            </a:extLst>
          </p:cNvPr>
          <p:cNvSpPr txBox="1"/>
          <p:nvPr/>
        </p:nvSpPr>
        <p:spPr>
          <a:xfrm>
            <a:off x="309791" y="-1090967"/>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//WHAT </a:t>
            </a:r>
            <a:r>
              <a:rPr lang="en-GB" sz="2800" dirty="0">
                <a:solidFill>
                  <a:schemeClr val="bg1"/>
                </a:solidFill>
                <a:latin typeface="Aptos Narrow" panose="020B0004020202020204" pitchFamily="34" charset="0"/>
              </a:rPr>
              <a:t>MAKES THEM TICK?</a:t>
            </a:r>
          </a:p>
        </p:txBody>
      </p:sp>
      <p:sp>
        <p:nvSpPr>
          <p:cNvPr id="13" name="TextBox 12">
            <a:extLst>
              <a:ext uri="{FF2B5EF4-FFF2-40B4-BE49-F238E27FC236}">
                <a16:creationId xmlns:a16="http://schemas.microsoft.com/office/drawing/2014/main" id="{3FEB6235-009B-295C-2EDC-589598B4147B}"/>
              </a:ext>
            </a:extLst>
          </p:cNvPr>
          <p:cNvSpPr txBox="1"/>
          <p:nvPr/>
        </p:nvSpPr>
        <p:spPr>
          <a:xfrm>
            <a:off x="-7494154" y="2995340"/>
            <a:ext cx="7375617"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They </a:t>
            </a:r>
            <a:r>
              <a:rPr lang="en-GB" sz="2800" dirty="0">
                <a:solidFill>
                  <a:schemeClr val="bg1"/>
                </a:solidFill>
                <a:latin typeface="Aptos Narrow" panose="020B0004020202020204" pitchFamily="34" charset="0"/>
              </a:rPr>
              <a:t>do this because its effective however video games and films have one major difference.</a:t>
            </a:r>
          </a:p>
        </p:txBody>
      </p:sp>
      <p:sp>
        <p:nvSpPr>
          <p:cNvPr id="14" name="TextBox 13">
            <a:extLst>
              <a:ext uri="{FF2B5EF4-FFF2-40B4-BE49-F238E27FC236}">
                <a16:creationId xmlns:a16="http://schemas.microsoft.com/office/drawing/2014/main" id="{1CE49B63-253D-BC2C-9801-676B4B69A9A6}"/>
              </a:ext>
            </a:extLst>
          </p:cNvPr>
          <p:cNvSpPr txBox="1"/>
          <p:nvPr/>
        </p:nvSpPr>
        <p:spPr>
          <a:xfrm>
            <a:off x="-7494155" y="4143622"/>
            <a:ext cx="7375617"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Video </a:t>
            </a:r>
            <a:r>
              <a:rPr lang="en-GB" sz="2800" dirty="0">
                <a:solidFill>
                  <a:schemeClr val="bg1"/>
                </a:solidFill>
                <a:latin typeface="Aptos Narrow" panose="020B0004020202020204" pitchFamily="34" charset="0"/>
              </a:rPr>
              <a:t>Games are interactive.</a:t>
            </a:r>
          </a:p>
        </p:txBody>
      </p:sp>
      <p:pic>
        <p:nvPicPr>
          <p:cNvPr id="15" name="Picture 2" descr="Free League | Alien RPG | Role Playing Game | Ages 14+ | 1+ Players :  Amazon.co.uk: PC &amp; Video Games">
            <a:extLst>
              <a:ext uri="{FF2B5EF4-FFF2-40B4-BE49-F238E27FC236}">
                <a16:creationId xmlns:a16="http://schemas.microsoft.com/office/drawing/2014/main" id="{B97FC974-65C2-705C-56EA-114F75BF745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5016" y="4325377"/>
            <a:ext cx="1748375" cy="23669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Mothership (role-playing game) - Wikipedia">
            <a:extLst>
              <a:ext uri="{FF2B5EF4-FFF2-40B4-BE49-F238E27FC236}">
                <a16:creationId xmlns:a16="http://schemas.microsoft.com/office/drawing/2014/main" id="{3D479139-D445-71D5-65B9-1DBB8EDBBB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73780" y="4221246"/>
            <a:ext cx="1669580" cy="258451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C7484116-4ADD-15B6-ABBE-0762600FB420}"/>
              </a:ext>
            </a:extLst>
          </p:cNvPr>
          <p:cNvSpPr txBox="1"/>
          <p:nvPr/>
        </p:nvSpPr>
        <p:spPr>
          <a:xfrm>
            <a:off x="20527334" y="3646450"/>
            <a:ext cx="2939084"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a:t>
            </a:r>
            <a:r>
              <a:rPr lang="en-GB" sz="2800" b="1" dirty="0">
                <a:solidFill>
                  <a:schemeClr val="bg1"/>
                </a:solidFill>
                <a:latin typeface="Aptos Narrow" panose="020B0004020202020204" pitchFamily="34" charset="0"/>
              </a:rPr>
              <a:t>DEATH IN SPACE</a:t>
            </a:r>
            <a:endParaRPr lang="en-GB" sz="2800" dirty="0">
              <a:solidFill>
                <a:schemeClr val="bg1"/>
              </a:solidFill>
              <a:latin typeface="Aptos Narrow" panose="020B0004020202020204" pitchFamily="34" charset="0"/>
            </a:endParaRPr>
          </a:p>
        </p:txBody>
      </p:sp>
      <p:sp>
        <p:nvSpPr>
          <p:cNvPr id="5" name="TextBox 4">
            <a:extLst>
              <a:ext uri="{FF2B5EF4-FFF2-40B4-BE49-F238E27FC236}">
                <a16:creationId xmlns:a16="http://schemas.microsoft.com/office/drawing/2014/main" id="{C761D12E-0D57-BF02-2963-5AFA4918E333}"/>
              </a:ext>
            </a:extLst>
          </p:cNvPr>
          <p:cNvSpPr txBox="1"/>
          <p:nvPr/>
        </p:nvSpPr>
        <p:spPr>
          <a:xfrm>
            <a:off x="364067" y="-1614188"/>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//INTO THE FRAY </a:t>
            </a:r>
            <a:r>
              <a:rPr lang="en-GB" sz="2800" dirty="0">
                <a:solidFill>
                  <a:schemeClr val="bg1"/>
                </a:solidFill>
                <a:latin typeface="Aptos Narrow" panose="020B0004020202020204" pitchFamily="34" charset="0"/>
              </a:rPr>
              <a:t>TO MAKE PLAY WITH FEAR</a:t>
            </a:r>
          </a:p>
        </p:txBody>
      </p:sp>
      <p:sp>
        <p:nvSpPr>
          <p:cNvPr id="3" name="TextBox 2">
            <a:extLst>
              <a:ext uri="{FF2B5EF4-FFF2-40B4-BE49-F238E27FC236}">
                <a16:creationId xmlns:a16="http://schemas.microsoft.com/office/drawing/2014/main" id="{41F21D60-0799-FE89-D40C-D0B74541B5AA}"/>
              </a:ext>
            </a:extLst>
          </p:cNvPr>
          <p:cNvSpPr txBox="1"/>
          <p:nvPr/>
        </p:nvSpPr>
        <p:spPr>
          <a:xfrm>
            <a:off x="12611322" y="873224"/>
            <a:ext cx="7375617"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Horror </a:t>
            </a:r>
            <a:r>
              <a:rPr lang="en-GB" sz="2800" dirty="0">
                <a:solidFill>
                  <a:schemeClr val="bg1"/>
                </a:solidFill>
                <a:latin typeface="Aptos Narrow" panose="020B0004020202020204" pitchFamily="34" charset="0"/>
              </a:rPr>
              <a:t>video games often rely on overused tropes. </a:t>
            </a:r>
          </a:p>
        </p:txBody>
      </p:sp>
      <p:sp>
        <p:nvSpPr>
          <p:cNvPr id="6" name="TextBox 5">
            <a:extLst>
              <a:ext uri="{FF2B5EF4-FFF2-40B4-BE49-F238E27FC236}">
                <a16:creationId xmlns:a16="http://schemas.microsoft.com/office/drawing/2014/main" id="{09F18785-0B34-AD26-584B-3F463ECCD50B}"/>
              </a:ext>
            </a:extLst>
          </p:cNvPr>
          <p:cNvSpPr txBox="1"/>
          <p:nvPr/>
        </p:nvSpPr>
        <p:spPr>
          <a:xfrm>
            <a:off x="12611321" y="1361727"/>
            <a:ext cx="7375617" cy="1815882"/>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Freudian </a:t>
            </a:r>
            <a:r>
              <a:rPr lang="en-GB" sz="2800" dirty="0">
                <a:solidFill>
                  <a:schemeClr val="bg1"/>
                </a:solidFill>
                <a:latin typeface="Aptos Narrow" panose="020B0004020202020204" pitchFamily="34" charset="0"/>
              </a:rPr>
              <a:t>or Jungian archetypes of sex as monsters as seen in Resident Evil countless times, notably in 7 where the mother becomes an insectoid monster with an overgrowth between her legs.</a:t>
            </a:r>
          </a:p>
        </p:txBody>
      </p:sp>
      <p:sp>
        <p:nvSpPr>
          <p:cNvPr id="11" name="TextBox 10">
            <a:extLst>
              <a:ext uri="{FF2B5EF4-FFF2-40B4-BE49-F238E27FC236}">
                <a16:creationId xmlns:a16="http://schemas.microsoft.com/office/drawing/2014/main" id="{B26106FC-472B-D26C-9F73-DC15206C69A1}"/>
              </a:ext>
            </a:extLst>
          </p:cNvPr>
          <p:cNvSpPr txBox="1"/>
          <p:nvPr/>
        </p:nvSpPr>
        <p:spPr>
          <a:xfrm>
            <a:off x="12611320" y="3180756"/>
            <a:ext cx="7375617" cy="1384995"/>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Silent </a:t>
            </a:r>
            <a:r>
              <a:rPr lang="en-GB" sz="2800" dirty="0">
                <a:solidFill>
                  <a:schemeClr val="bg1"/>
                </a:solidFill>
                <a:latin typeface="Aptos Narrow" panose="020B0004020202020204" pitchFamily="34" charset="0"/>
              </a:rPr>
              <a:t>Hill 2 works to invoke the uncanny with the character Maria, who has both large yet thin eyes, off pale skin and mouth which is too wide. </a:t>
            </a:r>
          </a:p>
        </p:txBody>
      </p:sp>
      <p:sp>
        <p:nvSpPr>
          <p:cNvPr id="12" name="TextBox 11">
            <a:extLst>
              <a:ext uri="{FF2B5EF4-FFF2-40B4-BE49-F238E27FC236}">
                <a16:creationId xmlns:a16="http://schemas.microsoft.com/office/drawing/2014/main" id="{7363F5FF-1F91-4B83-91BA-8F11D1364BA5}"/>
              </a:ext>
            </a:extLst>
          </p:cNvPr>
          <p:cNvSpPr txBox="1"/>
          <p:nvPr/>
        </p:nvSpPr>
        <p:spPr>
          <a:xfrm>
            <a:off x="12611320" y="4608125"/>
            <a:ext cx="7375617"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Even </a:t>
            </a:r>
            <a:r>
              <a:rPr lang="en-GB" sz="2800" dirty="0">
                <a:solidFill>
                  <a:schemeClr val="bg1"/>
                </a:solidFill>
                <a:latin typeface="Aptos Narrow" panose="020B0004020202020204" pitchFamily="34" charset="0"/>
              </a:rPr>
              <a:t>jump scares are prevalent throughout cheap and indie horror titles.</a:t>
            </a:r>
          </a:p>
        </p:txBody>
      </p:sp>
      <p:sp>
        <p:nvSpPr>
          <p:cNvPr id="20" name="TextBox 19">
            <a:extLst>
              <a:ext uri="{FF2B5EF4-FFF2-40B4-BE49-F238E27FC236}">
                <a16:creationId xmlns:a16="http://schemas.microsoft.com/office/drawing/2014/main" id="{87DB446F-DF68-F474-7F23-2955244059B5}"/>
              </a:ext>
            </a:extLst>
          </p:cNvPr>
          <p:cNvSpPr txBox="1"/>
          <p:nvPr/>
        </p:nvSpPr>
        <p:spPr>
          <a:xfrm>
            <a:off x="309791" y="1379363"/>
            <a:ext cx="6539742"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Games </a:t>
            </a:r>
            <a:r>
              <a:rPr lang="en-GB" sz="2800" dirty="0">
                <a:solidFill>
                  <a:schemeClr val="bg1"/>
                </a:solidFill>
                <a:latin typeface="Aptos Narrow" panose="020B0004020202020204" pitchFamily="34" charset="0"/>
              </a:rPr>
              <a:t>steal – TTRPG isn’t immune to this</a:t>
            </a:r>
          </a:p>
        </p:txBody>
      </p:sp>
      <p:sp>
        <p:nvSpPr>
          <p:cNvPr id="8" name="TextBox 7">
            <a:extLst>
              <a:ext uri="{FF2B5EF4-FFF2-40B4-BE49-F238E27FC236}">
                <a16:creationId xmlns:a16="http://schemas.microsoft.com/office/drawing/2014/main" id="{5841E86B-22BE-EE66-006D-BF59041D5011}"/>
              </a:ext>
            </a:extLst>
          </p:cNvPr>
          <p:cNvSpPr txBox="1"/>
          <p:nvPr/>
        </p:nvSpPr>
        <p:spPr>
          <a:xfrm>
            <a:off x="309791" y="255566"/>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//LETS </a:t>
            </a:r>
            <a:r>
              <a:rPr lang="en-GB" sz="2800" b="1" dirty="0">
                <a:solidFill>
                  <a:schemeClr val="bg1"/>
                </a:solidFill>
                <a:latin typeface="Aptos Narrow" panose="020B0004020202020204" pitchFamily="34" charset="0"/>
              </a:rPr>
              <a:t>RECAP</a:t>
            </a:r>
            <a:endParaRPr lang="en-GB" sz="2800" dirty="0">
              <a:solidFill>
                <a:schemeClr val="bg1"/>
              </a:solidFill>
              <a:latin typeface="Aptos Narrow" panose="020B0004020202020204" pitchFamily="34" charset="0"/>
            </a:endParaRPr>
          </a:p>
        </p:txBody>
      </p:sp>
      <p:sp>
        <p:nvSpPr>
          <p:cNvPr id="17" name="TextBox 16">
            <a:extLst>
              <a:ext uri="{FF2B5EF4-FFF2-40B4-BE49-F238E27FC236}">
                <a16:creationId xmlns:a16="http://schemas.microsoft.com/office/drawing/2014/main" id="{F9749419-AA12-4AC8-335C-4367F4CA5850}"/>
              </a:ext>
            </a:extLst>
          </p:cNvPr>
          <p:cNvSpPr txBox="1"/>
          <p:nvPr/>
        </p:nvSpPr>
        <p:spPr>
          <a:xfrm>
            <a:off x="309791" y="2145845"/>
            <a:ext cx="10061876"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Players </a:t>
            </a:r>
            <a:r>
              <a:rPr lang="en-GB" sz="2800" dirty="0">
                <a:solidFill>
                  <a:schemeClr val="bg1"/>
                </a:solidFill>
                <a:latin typeface="Aptos Narrow" panose="020B0004020202020204" pitchFamily="34" charset="0"/>
              </a:rPr>
              <a:t>feel emotions when they believe they have something to lose – says Perron</a:t>
            </a:r>
            <a:r>
              <a:rPr lang="en-GB" sz="2800" b="1" dirty="0">
                <a:solidFill>
                  <a:schemeClr val="bg1"/>
                </a:solidFill>
                <a:latin typeface="Aptos Narrow" panose="020B0004020202020204" pitchFamily="34" charset="0"/>
              </a:rPr>
              <a:t>.</a:t>
            </a:r>
            <a:endParaRPr lang="en-GB" sz="2800" dirty="0">
              <a:solidFill>
                <a:schemeClr val="bg1"/>
              </a:solidFill>
              <a:latin typeface="Aptos Narrow" panose="020B0004020202020204" pitchFamily="34" charset="0"/>
            </a:endParaRPr>
          </a:p>
        </p:txBody>
      </p:sp>
      <p:sp>
        <p:nvSpPr>
          <p:cNvPr id="18" name="TextBox 17">
            <a:extLst>
              <a:ext uri="{FF2B5EF4-FFF2-40B4-BE49-F238E27FC236}">
                <a16:creationId xmlns:a16="http://schemas.microsoft.com/office/drawing/2014/main" id="{D0D70C26-363B-EEAC-3D81-6A5BE873877A}"/>
              </a:ext>
            </a:extLst>
          </p:cNvPr>
          <p:cNvSpPr txBox="1"/>
          <p:nvPr/>
        </p:nvSpPr>
        <p:spPr>
          <a:xfrm>
            <a:off x="309791" y="3167389"/>
            <a:ext cx="7547276"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Death </a:t>
            </a:r>
            <a:r>
              <a:rPr lang="en-GB" sz="2800" dirty="0">
                <a:solidFill>
                  <a:schemeClr val="bg1"/>
                </a:solidFill>
                <a:latin typeface="Aptos Narrow" panose="020B0004020202020204" pitchFamily="34" charset="0"/>
              </a:rPr>
              <a:t>is memorable. – says 17/20 D&amp;D Players</a:t>
            </a:r>
          </a:p>
        </p:txBody>
      </p:sp>
      <p:sp>
        <p:nvSpPr>
          <p:cNvPr id="21" name="TextBox 20">
            <a:extLst>
              <a:ext uri="{FF2B5EF4-FFF2-40B4-BE49-F238E27FC236}">
                <a16:creationId xmlns:a16="http://schemas.microsoft.com/office/drawing/2014/main" id="{EFE226E3-7680-C742-F156-92F83518640D}"/>
              </a:ext>
            </a:extLst>
          </p:cNvPr>
          <p:cNvSpPr txBox="1"/>
          <p:nvPr/>
        </p:nvSpPr>
        <p:spPr>
          <a:xfrm>
            <a:off x="309790" y="3959636"/>
            <a:ext cx="11425010"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Freudian </a:t>
            </a:r>
            <a:r>
              <a:rPr lang="en-GB" sz="2800" dirty="0">
                <a:solidFill>
                  <a:schemeClr val="bg1"/>
                </a:solidFill>
                <a:latin typeface="Aptos Narrow" panose="020B0004020202020204" pitchFamily="34" charset="0"/>
              </a:rPr>
              <a:t>and Jungian psychology plays a foundational inspiration for monsters – as seen in Resident Evil  </a:t>
            </a:r>
          </a:p>
        </p:txBody>
      </p:sp>
      <p:sp>
        <p:nvSpPr>
          <p:cNvPr id="22" name="TextBox 21">
            <a:extLst>
              <a:ext uri="{FF2B5EF4-FFF2-40B4-BE49-F238E27FC236}">
                <a16:creationId xmlns:a16="http://schemas.microsoft.com/office/drawing/2014/main" id="{516A431B-7CA2-D809-A1CA-FF3617F8FB3F}"/>
              </a:ext>
            </a:extLst>
          </p:cNvPr>
          <p:cNvSpPr txBox="1"/>
          <p:nvPr/>
        </p:nvSpPr>
        <p:spPr>
          <a:xfrm>
            <a:off x="309790" y="4921160"/>
            <a:ext cx="6539742"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Knowledge </a:t>
            </a:r>
            <a:r>
              <a:rPr lang="en-GB" sz="2800" dirty="0">
                <a:solidFill>
                  <a:schemeClr val="bg1"/>
                </a:solidFill>
                <a:latin typeface="Aptos Narrow" panose="020B0004020202020204" pitchFamily="34" charset="0"/>
              </a:rPr>
              <a:t>is…. Fear?</a:t>
            </a:r>
          </a:p>
        </p:txBody>
      </p:sp>
      <p:sp>
        <p:nvSpPr>
          <p:cNvPr id="23" name="TextBox 22">
            <a:extLst>
              <a:ext uri="{FF2B5EF4-FFF2-40B4-BE49-F238E27FC236}">
                <a16:creationId xmlns:a16="http://schemas.microsoft.com/office/drawing/2014/main" id="{21B35F9C-BA63-9C34-3D54-9AC2E8134FC9}"/>
              </a:ext>
            </a:extLst>
          </p:cNvPr>
          <p:cNvSpPr txBox="1"/>
          <p:nvPr/>
        </p:nvSpPr>
        <p:spPr>
          <a:xfrm>
            <a:off x="12643716" y="188129"/>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//HORROR </a:t>
            </a:r>
            <a:r>
              <a:rPr lang="en-GB" sz="2800" b="1" dirty="0">
                <a:solidFill>
                  <a:schemeClr val="bg1"/>
                </a:solidFill>
                <a:latin typeface="Aptos Narrow" panose="020B0004020202020204" pitchFamily="34" charset="0"/>
              </a:rPr>
              <a:t>TTRPG LANDSCAPE</a:t>
            </a:r>
            <a:endParaRPr lang="en-GB" sz="2800" dirty="0">
              <a:solidFill>
                <a:schemeClr val="bg1"/>
              </a:solidFill>
              <a:latin typeface="Aptos Narrow" panose="020B0004020202020204" pitchFamily="34" charset="0"/>
            </a:endParaRPr>
          </a:p>
        </p:txBody>
      </p:sp>
      <p:sp>
        <p:nvSpPr>
          <p:cNvPr id="24" name="TextBox 23">
            <a:extLst>
              <a:ext uri="{FF2B5EF4-FFF2-40B4-BE49-F238E27FC236}">
                <a16:creationId xmlns:a16="http://schemas.microsoft.com/office/drawing/2014/main" id="{3D165A82-A409-70B2-5ADA-49A53EB4F6A5}"/>
              </a:ext>
            </a:extLst>
          </p:cNvPr>
          <p:cNvSpPr txBox="1"/>
          <p:nvPr/>
        </p:nvSpPr>
        <p:spPr>
          <a:xfrm>
            <a:off x="124456" y="-3539998"/>
            <a:ext cx="11294534"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Games </a:t>
            </a:r>
            <a:r>
              <a:rPr lang="en-GB" sz="2800" dirty="0">
                <a:solidFill>
                  <a:schemeClr val="bg1"/>
                </a:solidFill>
                <a:latin typeface="Aptos Narrow" panose="020B0004020202020204" pitchFamily="34" charset="0"/>
              </a:rPr>
              <a:t>are a rich source from which to elicit emotional reactions from the player. When engaging in play, the player has something to lose.</a:t>
            </a:r>
          </a:p>
        </p:txBody>
      </p:sp>
      <p:sp>
        <p:nvSpPr>
          <p:cNvPr id="25" name="TextBox 24">
            <a:extLst>
              <a:ext uri="{FF2B5EF4-FFF2-40B4-BE49-F238E27FC236}">
                <a16:creationId xmlns:a16="http://schemas.microsoft.com/office/drawing/2014/main" id="{B85D7DA5-6A45-D1FC-6E13-438CC436806B}"/>
              </a:ext>
            </a:extLst>
          </p:cNvPr>
          <p:cNvSpPr txBox="1"/>
          <p:nvPr/>
        </p:nvSpPr>
        <p:spPr>
          <a:xfrm>
            <a:off x="124456" y="-2450770"/>
            <a:ext cx="11294534" cy="1384995"/>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To </a:t>
            </a:r>
            <a:r>
              <a:rPr lang="en-GB" sz="2800" dirty="0">
                <a:solidFill>
                  <a:schemeClr val="bg1"/>
                </a:solidFill>
                <a:latin typeface="Aptos Narrow" panose="020B0004020202020204" pitchFamily="34" charset="0"/>
              </a:rPr>
              <a:t>reinforce this. Sidhu and Carter (2021) completed as study that showed 17/20 Dungeons and Dragons players found that their character deaths where the most memorable experience.</a:t>
            </a:r>
          </a:p>
        </p:txBody>
      </p:sp>
    </p:spTree>
    <p:extLst>
      <p:ext uri="{BB962C8B-B14F-4D97-AF65-F5344CB8AC3E}">
        <p14:creationId xmlns:p14="http://schemas.microsoft.com/office/powerpoint/2010/main" val="25474306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339F1-9BA4-AFF5-4BD6-4792DC793339}"/>
            </a:ext>
          </a:extLst>
        </p:cNvPr>
        <p:cNvGrpSpPr/>
        <p:nvPr/>
      </p:nvGrpSpPr>
      <p:grpSpPr>
        <a:xfrm>
          <a:off x="0" y="0"/>
          <a:ext cx="0" cy="0"/>
          <a:chOff x="0" y="0"/>
          <a:chExt cx="0" cy="0"/>
        </a:xfrm>
      </p:grpSpPr>
      <p:pic>
        <p:nvPicPr>
          <p:cNvPr id="2" name="Picture 2" descr="Alien isolation (revisit) - Finished Projects - Blender Artists Community">
            <a:extLst>
              <a:ext uri="{FF2B5EF4-FFF2-40B4-BE49-F238E27FC236}">
                <a16:creationId xmlns:a16="http://schemas.microsoft.com/office/drawing/2014/main" id="{9CFB76D1-FB83-6684-9241-CC158B2290B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9637" t="2937" r="9637" b="2937"/>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F131729-C2B7-4D8A-7D50-082A68078E08}"/>
              </a:ext>
            </a:extLst>
          </p:cNvPr>
          <p:cNvSpPr>
            <a:spLocks/>
          </p:cNvSpPr>
          <p:nvPr/>
        </p:nvSpPr>
        <p:spPr>
          <a:xfrm>
            <a:off x="-7095" y="0"/>
            <a:ext cx="12199095" cy="6902451"/>
          </a:xfrm>
          <a:prstGeom prst="rect">
            <a:avLst/>
          </a:prstGeom>
          <a:solidFill>
            <a:srgbClr val="A40000">
              <a:alpha val="207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Static Overlay Images – Browse 12,616 Stock Photos, Vectors, and Video |  Adobe Stock">
            <a:extLst>
              <a:ext uri="{FF2B5EF4-FFF2-40B4-BE49-F238E27FC236}">
                <a16:creationId xmlns:a16="http://schemas.microsoft.com/office/drawing/2014/main" id="{02546D29-23BB-1CF1-0AFB-5FA0EF3F564C}"/>
              </a:ext>
            </a:extLst>
          </p:cNvPr>
          <p:cNvPicPr>
            <a:picLocks noChangeAspect="1"/>
          </p:cNvPicPr>
          <p:nvPr/>
        </p:nvPicPr>
        <p:blipFill>
          <a:blip r:embed="rId4">
            <a:alphaModFix amt="5000"/>
            <a:extLst>
              <a:ext uri="{28A0092B-C50C-407E-A947-70E740481C1C}">
                <a14:useLocalDpi xmlns:a14="http://schemas.microsoft.com/office/drawing/2010/main" val="0"/>
              </a:ext>
            </a:extLst>
          </a:blip>
          <a:srcRect/>
          <a:stretch>
            <a:fillRect/>
          </a:stretch>
        </p:blipFill>
        <p:spPr bwMode="auto">
          <a:xfrm>
            <a:off x="-216756" y="-250722"/>
            <a:ext cx="12618415" cy="74038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atic Overlay Images – Browse 12,616 Stock Photos, Vectors, and Video |  Adobe Stock">
            <a:extLst>
              <a:ext uri="{FF2B5EF4-FFF2-40B4-BE49-F238E27FC236}">
                <a16:creationId xmlns:a16="http://schemas.microsoft.com/office/drawing/2014/main" id="{4A92156C-9018-1A17-F5DB-EA8CC3FE38E3}"/>
              </a:ext>
            </a:extLst>
          </p:cNvPr>
          <p:cNvPicPr>
            <a:picLocks noGrp="1" noRot="1" noChangeAspect="1" noMove="1" noResize="1" noEditPoints="1" noAdjustHandles="1" noChangeArrowheads="1" noChangeShapeType="1" noCrop="1"/>
          </p:cNvPicPr>
          <p:nvPr/>
        </p:nvPicPr>
        <p:blipFill rotWithShape="1">
          <a:blip r:embed="rId5">
            <a:alphaModFix amt="20000"/>
            <a:extLst>
              <a:ext uri="{28A0092B-C50C-407E-A947-70E740481C1C}">
                <a14:useLocalDpi xmlns:a14="http://schemas.microsoft.com/office/drawing/2010/main" val="0"/>
              </a:ext>
            </a:extLst>
          </a:blip>
          <a:srcRect l="4033" t="7280" r="2508" b="16094"/>
          <a:stretch/>
        </p:blipFill>
        <p:spPr bwMode="auto">
          <a:xfrm>
            <a:off x="-7095" y="-139891"/>
            <a:ext cx="12527291" cy="69555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29F4ED2-4DCA-5FE3-0F58-041DCB190411}"/>
              </a:ext>
            </a:extLst>
          </p:cNvPr>
          <p:cNvSpPr txBox="1"/>
          <p:nvPr/>
        </p:nvSpPr>
        <p:spPr>
          <a:xfrm>
            <a:off x="-7494154" y="1930402"/>
            <a:ext cx="7375617"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Video </a:t>
            </a:r>
            <a:r>
              <a:rPr lang="en-GB" sz="2800" dirty="0">
                <a:solidFill>
                  <a:schemeClr val="bg1"/>
                </a:solidFill>
                <a:latin typeface="Aptos Narrow" panose="020B0004020202020204" pitchFamily="34" charset="0"/>
              </a:rPr>
              <a:t>games historically steal from different horror medium to manifest horror </a:t>
            </a:r>
          </a:p>
        </p:txBody>
      </p:sp>
      <p:sp>
        <p:nvSpPr>
          <p:cNvPr id="4" name="TextBox 3">
            <a:extLst>
              <a:ext uri="{FF2B5EF4-FFF2-40B4-BE49-F238E27FC236}">
                <a16:creationId xmlns:a16="http://schemas.microsoft.com/office/drawing/2014/main" id="{768F5989-4C42-29CF-D036-A7377611CE4E}"/>
              </a:ext>
            </a:extLst>
          </p:cNvPr>
          <p:cNvSpPr txBox="1"/>
          <p:nvPr/>
        </p:nvSpPr>
        <p:spPr>
          <a:xfrm>
            <a:off x="309791" y="-1090967"/>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//WHAT </a:t>
            </a:r>
            <a:r>
              <a:rPr lang="en-GB" sz="2800" dirty="0">
                <a:solidFill>
                  <a:schemeClr val="bg1"/>
                </a:solidFill>
                <a:latin typeface="Aptos Narrow" panose="020B0004020202020204" pitchFamily="34" charset="0"/>
              </a:rPr>
              <a:t>MAKES THEM TICK?</a:t>
            </a:r>
          </a:p>
        </p:txBody>
      </p:sp>
      <p:sp>
        <p:nvSpPr>
          <p:cNvPr id="13" name="TextBox 12">
            <a:extLst>
              <a:ext uri="{FF2B5EF4-FFF2-40B4-BE49-F238E27FC236}">
                <a16:creationId xmlns:a16="http://schemas.microsoft.com/office/drawing/2014/main" id="{5A7320D4-78C3-3740-4735-61D235CCF1D7}"/>
              </a:ext>
            </a:extLst>
          </p:cNvPr>
          <p:cNvSpPr txBox="1"/>
          <p:nvPr/>
        </p:nvSpPr>
        <p:spPr>
          <a:xfrm>
            <a:off x="-7494154" y="2995340"/>
            <a:ext cx="7375617"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They </a:t>
            </a:r>
            <a:r>
              <a:rPr lang="en-GB" sz="2800" dirty="0">
                <a:solidFill>
                  <a:schemeClr val="bg1"/>
                </a:solidFill>
                <a:latin typeface="Aptos Narrow" panose="020B0004020202020204" pitchFamily="34" charset="0"/>
              </a:rPr>
              <a:t>do this because its effective however video games and films have one major difference.</a:t>
            </a:r>
          </a:p>
        </p:txBody>
      </p:sp>
      <p:sp>
        <p:nvSpPr>
          <p:cNvPr id="14" name="TextBox 13">
            <a:extLst>
              <a:ext uri="{FF2B5EF4-FFF2-40B4-BE49-F238E27FC236}">
                <a16:creationId xmlns:a16="http://schemas.microsoft.com/office/drawing/2014/main" id="{B2B75903-BEC9-4F61-5584-32C4EEF27791}"/>
              </a:ext>
            </a:extLst>
          </p:cNvPr>
          <p:cNvSpPr txBox="1"/>
          <p:nvPr/>
        </p:nvSpPr>
        <p:spPr>
          <a:xfrm>
            <a:off x="-7494155" y="4143622"/>
            <a:ext cx="7375617"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Video </a:t>
            </a:r>
            <a:r>
              <a:rPr lang="en-GB" sz="2800" dirty="0">
                <a:solidFill>
                  <a:schemeClr val="bg1"/>
                </a:solidFill>
                <a:latin typeface="Aptos Narrow" panose="020B0004020202020204" pitchFamily="34" charset="0"/>
              </a:rPr>
              <a:t>Games are interactive.</a:t>
            </a:r>
          </a:p>
        </p:txBody>
      </p:sp>
      <p:pic>
        <p:nvPicPr>
          <p:cNvPr id="15" name="Picture 2" descr="Free League | Alien RPG | Role Playing Game | Ages 14+ | 1+ Players :  Amazon.co.uk: PC &amp; Video Games">
            <a:extLst>
              <a:ext uri="{FF2B5EF4-FFF2-40B4-BE49-F238E27FC236}">
                <a16:creationId xmlns:a16="http://schemas.microsoft.com/office/drawing/2014/main" id="{75AB3F0C-88CD-505D-9223-EAC10147BE4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5016" y="4325377"/>
            <a:ext cx="1748375" cy="23669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Mothership (role-playing game) - Wikipedia">
            <a:extLst>
              <a:ext uri="{FF2B5EF4-FFF2-40B4-BE49-F238E27FC236}">
                <a16:creationId xmlns:a16="http://schemas.microsoft.com/office/drawing/2014/main" id="{17494C63-F6D9-2462-9653-CFBCCF9A42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73780" y="4221246"/>
            <a:ext cx="1669580" cy="258451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50570F05-96E3-BCB4-A675-716ADF7B540F}"/>
              </a:ext>
            </a:extLst>
          </p:cNvPr>
          <p:cNvSpPr txBox="1"/>
          <p:nvPr/>
        </p:nvSpPr>
        <p:spPr>
          <a:xfrm>
            <a:off x="20527334" y="3646450"/>
            <a:ext cx="2939084"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a:t>
            </a:r>
            <a:r>
              <a:rPr lang="en-GB" sz="2800" b="1" dirty="0">
                <a:solidFill>
                  <a:schemeClr val="bg1"/>
                </a:solidFill>
                <a:latin typeface="Aptos Narrow" panose="020B0004020202020204" pitchFamily="34" charset="0"/>
              </a:rPr>
              <a:t>DEATH IN SPACE</a:t>
            </a:r>
            <a:endParaRPr lang="en-GB" sz="2800" dirty="0">
              <a:solidFill>
                <a:schemeClr val="bg1"/>
              </a:solidFill>
              <a:latin typeface="Aptos Narrow" panose="020B0004020202020204" pitchFamily="34" charset="0"/>
            </a:endParaRPr>
          </a:p>
        </p:txBody>
      </p:sp>
      <p:sp>
        <p:nvSpPr>
          <p:cNvPr id="5" name="TextBox 4">
            <a:extLst>
              <a:ext uri="{FF2B5EF4-FFF2-40B4-BE49-F238E27FC236}">
                <a16:creationId xmlns:a16="http://schemas.microsoft.com/office/drawing/2014/main" id="{DB8033AE-FE39-E35E-1A3D-2C7538431E04}"/>
              </a:ext>
            </a:extLst>
          </p:cNvPr>
          <p:cNvSpPr txBox="1"/>
          <p:nvPr/>
        </p:nvSpPr>
        <p:spPr>
          <a:xfrm>
            <a:off x="364067" y="-1614188"/>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//INTO THE FRAY </a:t>
            </a:r>
            <a:r>
              <a:rPr lang="en-GB" sz="2800" dirty="0">
                <a:solidFill>
                  <a:schemeClr val="bg1"/>
                </a:solidFill>
                <a:latin typeface="Aptos Narrow" panose="020B0004020202020204" pitchFamily="34" charset="0"/>
              </a:rPr>
              <a:t>TO MAKE PLAY WITH FEAR</a:t>
            </a:r>
          </a:p>
        </p:txBody>
      </p:sp>
      <p:sp>
        <p:nvSpPr>
          <p:cNvPr id="3" name="TextBox 2">
            <a:extLst>
              <a:ext uri="{FF2B5EF4-FFF2-40B4-BE49-F238E27FC236}">
                <a16:creationId xmlns:a16="http://schemas.microsoft.com/office/drawing/2014/main" id="{63CC94BD-E15A-48A7-4823-43A9DCC983F7}"/>
              </a:ext>
            </a:extLst>
          </p:cNvPr>
          <p:cNvSpPr txBox="1"/>
          <p:nvPr/>
        </p:nvSpPr>
        <p:spPr>
          <a:xfrm>
            <a:off x="12611322" y="873224"/>
            <a:ext cx="7375617"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Horror </a:t>
            </a:r>
            <a:r>
              <a:rPr lang="en-GB" sz="2800" dirty="0">
                <a:solidFill>
                  <a:schemeClr val="bg1"/>
                </a:solidFill>
                <a:latin typeface="Aptos Narrow" panose="020B0004020202020204" pitchFamily="34" charset="0"/>
              </a:rPr>
              <a:t>video games often rely on overused tropes. </a:t>
            </a:r>
          </a:p>
        </p:txBody>
      </p:sp>
      <p:sp>
        <p:nvSpPr>
          <p:cNvPr id="6" name="TextBox 5">
            <a:extLst>
              <a:ext uri="{FF2B5EF4-FFF2-40B4-BE49-F238E27FC236}">
                <a16:creationId xmlns:a16="http://schemas.microsoft.com/office/drawing/2014/main" id="{2E1E508F-1AF0-EF80-5E9E-E795B4114CA3}"/>
              </a:ext>
            </a:extLst>
          </p:cNvPr>
          <p:cNvSpPr txBox="1"/>
          <p:nvPr/>
        </p:nvSpPr>
        <p:spPr>
          <a:xfrm>
            <a:off x="12611321" y="1361727"/>
            <a:ext cx="7375617" cy="1815882"/>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Freudian </a:t>
            </a:r>
            <a:r>
              <a:rPr lang="en-GB" sz="2800" dirty="0">
                <a:solidFill>
                  <a:schemeClr val="bg1"/>
                </a:solidFill>
                <a:latin typeface="Aptos Narrow" panose="020B0004020202020204" pitchFamily="34" charset="0"/>
              </a:rPr>
              <a:t>or Jungian archetypes of sex as monsters as seen in Resident Evil countless times, notably in 7 where the mother becomes an insectoid monster with an overgrowth between her legs.</a:t>
            </a:r>
          </a:p>
        </p:txBody>
      </p:sp>
      <p:sp>
        <p:nvSpPr>
          <p:cNvPr id="11" name="TextBox 10">
            <a:extLst>
              <a:ext uri="{FF2B5EF4-FFF2-40B4-BE49-F238E27FC236}">
                <a16:creationId xmlns:a16="http://schemas.microsoft.com/office/drawing/2014/main" id="{CF1B7517-7F73-E9F9-46FE-864CE9DB43C6}"/>
              </a:ext>
            </a:extLst>
          </p:cNvPr>
          <p:cNvSpPr txBox="1"/>
          <p:nvPr/>
        </p:nvSpPr>
        <p:spPr>
          <a:xfrm>
            <a:off x="12611320" y="3180756"/>
            <a:ext cx="7375617" cy="1384995"/>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Silent </a:t>
            </a:r>
            <a:r>
              <a:rPr lang="en-GB" sz="2800" dirty="0">
                <a:solidFill>
                  <a:schemeClr val="bg1"/>
                </a:solidFill>
                <a:latin typeface="Aptos Narrow" panose="020B0004020202020204" pitchFamily="34" charset="0"/>
              </a:rPr>
              <a:t>Hill 2 works to invoke the uncanny with the character Maria, who has both large yet thin eyes, off pale skin and mouth which is too wide. </a:t>
            </a:r>
          </a:p>
        </p:txBody>
      </p:sp>
      <p:sp>
        <p:nvSpPr>
          <p:cNvPr id="12" name="TextBox 11">
            <a:extLst>
              <a:ext uri="{FF2B5EF4-FFF2-40B4-BE49-F238E27FC236}">
                <a16:creationId xmlns:a16="http://schemas.microsoft.com/office/drawing/2014/main" id="{EFBF1D5B-8B3F-BD42-88F2-2AC9FF153AB9}"/>
              </a:ext>
            </a:extLst>
          </p:cNvPr>
          <p:cNvSpPr txBox="1"/>
          <p:nvPr/>
        </p:nvSpPr>
        <p:spPr>
          <a:xfrm>
            <a:off x="12611320" y="4608125"/>
            <a:ext cx="7375617"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Even </a:t>
            </a:r>
            <a:r>
              <a:rPr lang="en-GB" sz="2800" dirty="0">
                <a:solidFill>
                  <a:schemeClr val="bg1"/>
                </a:solidFill>
                <a:latin typeface="Aptos Narrow" panose="020B0004020202020204" pitchFamily="34" charset="0"/>
              </a:rPr>
              <a:t>jump scares are prevalent throughout cheap and indie horror titles.</a:t>
            </a:r>
          </a:p>
        </p:txBody>
      </p:sp>
      <p:sp>
        <p:nvSpPr>
          <p:cNvPr id="20" name="TextBox 19">
            <a:extLst>
              <a:ext uri="{FF2B5EF4-FFF2-40B4-BE49-F238E27FC236}">
                <a16:creationId xmlns:a16="http://schemas.microsoft.com/office/drawing/2014/main" id="{A2482D1A-FAE0-AFC9-3782-162290710D3F}"/>
              </a:ext>
            </a:extLst>
          </p:cNvPr>
          <p:cNvSpPr txBox="1"/>
          <p:nvPr/>
        </p:nvSpPr>
        <p:spPr>
          <a:xfrm>
            <a:off x="309791" y="-5718817"/>
            <a:ext cx="6539742"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Games </a:t>
            </a:r>
            <a:r>
              <a:rPr lang="en-GB" sz="2800" dirty="0">
                <a:solidFill>
                  <a:schemeClr val="bg1"/>
                </a:solidFill>
                <a:latin typeface="Aptos Narrow" panose="020B0004020202020204" pitchFamily="34" charset="0"/>
              </a:rPr>
              <a:t>steal – TTRPG isn’t immune to this</a:t>
            </a:r>
          </a:p>
        </p:txBody>
      </p:sp>
      <p:sp>
        <p:nvSpPr>
          <p:cNvPr id="8" name="TextBox 7">
            <a:extLst>
              <a:ext uri="{FF2B5EF4-FFF2-40B4-BE49-F238E27FC236}">
                <a16:creationId xmlns:a16="http://schemas.microsoft.com/office/drawing/2014/main" id="{AA96BE1C-720D-6467-4620-1A5432F44001}"/>
              </a:ext>
            </a:extLst>
          </p:cNvPr>
          <p:cNvSpPr txBox="1"/>
          <p:nvPr/>
        </p:nvSpPr>
        <p:spPr>
          <a:xfrm>
            <a:off x="309791" y="255566"/>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//HORROR </a:t>
            </a:r>
            <a:r>
              <a:rPr lang="en-GB" sz="2800" b="1" dirty="0">
                <a:solidFill>
                  <a:schemeClr val="bg1"/>
                </a:solidFill>
                <a:latin typeface="Aptos Narrow" panose="020B0004020202020204" pitchFamily="34" charset="0"/>
              </a:rPr>
              <a:t>TTRPG LANDSCAPE</a:t>
            </a:r>
            <a:endParaRPr lang="en-GB" sz="2800" dirty="0">
              <a:solidFill>
                <a:schemeClr val="bg1"/>
              </a:solidFill>
              <a:latin typeface="Aptos Narrow" panose="020B0004020202020204" pitchFamily="34" charset="0"/>
            </a:endParaRPr>
          </a:p>
        </p:txBody>
      </p:sp>
      <p:sp>
        <p:nvSpPr>
          <p:cNvPr id="17" name="TextBox 16">
            <a:extLst>
              <a:ext uri="{FF2B5EF4-FFF2-40B4-BE49-F238E27FC236}">
                <a16:creationId xmlns:a16="http://schemas.microsoft.com/office/drawing/2014/main" id="{523BF674-4D2F-8FB3-39BC-DB6C4DC10757}"/>
              </a:ext>
            </a:extLst>
          </p:cNvPr>
          <p:cNvSpPr txBox="1"/>
          <p:nvPr/>
        </p:nvSpPr>
        <p:spPr>
          <a:xfrm>
            <a:off x="309791" y="-4952335"/>
            <a:ext cx="10061876"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Players </a:t>
            </a:r>
            <a:r>
              <a:rPr lang="en-GB" sz="2800" dirty="0">
                <a:solidFill>
                  <a:schemeClr val="bg1"/>
                </a:solidFill>
                <a:latin typeface="Aptos Narrow" panose="020B0004020202020204" pitchFamily="34" charset="0"/>
              </a:rPr>
              <a:t>feel emotions when they believe they have something to lose – says Perron</a:t>
            </a:r>
            <a:r>
              <a:rPr lang="en-GB" sz="2800" b="1" dirty="0">
                <a:solidFill>
                  <a:schemeClr val="bg1"/>
                </a:solidFill>
                <a:latin typeface="Aptos Narrow" panose="020B0004020202020204" pitchFamily="34" charset="0"/>
              </a:rPr>
              <a:t>.</a:t>
            </a:r>
            <a:endParaRPr lang="en-GB" sz="2800" dirty="0">
              <a:solidFill>
                <a:schemeClr val="bg1"/>
              </a:solidFill>
              <a:latin typeface="Aptos Narrow" panose="020B0004020202020204" pitchFamily="34" charset="0"/>
            </a:endParaRPr>
          </a:p>
        </p:txBody>
      </p:sp>
      <p:sp>
        <p:nvSpPr>
          <p:cNvPr id="18" name="TextBox 17">
            <a:extLst>
              <a:ext uri="{FF2B5EF4-FFF2-40B4-BE49-F238E27FC236}">
                <a16:creationId xmlns:a16="http://schemas.microsoft.com/office/drawing/2014/main" id="{5C9A3972-C032-217A-8928-5560535BCC66}"/>
              </a:ext>
            </a:extLst>
          </p:cNvPr>
          <p:cNvSpPr txBox="1"/>
          <p:nvPr/>
        </p:nvSpPr>
        <p:spPr>
          <a:xfrm>
            <a:off x="309791" y="-3930791"/>
            <a:ext cx="7547276"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Death </a:t>
            </a:r>
            <a:r>
              <a:rPr lang="en-GB" sz="2800" dirty="0">
                <a:solidFill>
                  <a:schemeClr val="bg1"/>
                </a:solidFill>
                <a:latin typeface="Aptos Narrow" panose="020B0004020202020204" pitchFamily="34" charset="0"/>
              </a:rPr>
              <a:t>is memorable. – says 17/20 D&amp;D Players</a:t>
            </a:r>
          </a:p>
        </p:txBody>
      </p:sp>
      <p:sp>
        <p:nvSpPr>
          <p:cNvPr id="22" name="TextBox 21">
            <a:extLst>
              <a:ext uri="{FF2B5EF4-FFF2-40B4-BE49-F238E27FC236}">
                <a16:creationId xmlns:a16="http://schemas.microsoft.com/office/drawing/2014/main" id="{C9BE2981-650E-0C41-190E-99AE3DCC550C}"/>
              </a:ext>
            </a:extLst>
          </p:cNvPr>
          <p:cNvSpPr txBox="1"/>
          <p:nvPr/>
        </p:nvSpPr>
        <p:spPr>
          <a:xfrm>
            <a:off x="309790" y="-2375603"/>
            <a:ext cx="6539742"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Knowledge </a:t>
            </a:r>
            <a:r>
              <a:rPr lang="en-GB" sz="2800" dirty="0">
                <a:solidFill>
                  <a:schemeClr val="bg1"/>
                </a:solidFill>
                <a:latin typeface="Aptos Narrow" panose="020B0004020202020204" pitchFamily="34" charset="0"/>
              </a:rPr>
              <a:t>is…. Fear?</a:t>
            </a:r>
          </a:p>
        </p:txBody>
      </p:sp>
      <p:sp>
        <p:nvSpPr>
          <p:cNvPr id="10" name="TextBox 9">
            <a:extLst>
              <a:ext uri="{FF2B5EF4-FFF2-40B4-BE49-F238E27FC236}">
                <a16:creationId xmlns:a16="http://schemas.microsoft.com/office/drawing/2014/main" id="{B2CBD839-4D71-719C-A98E-5FD0D68D48AE}"/>
              </a:ext>
            </a:extLst>
          </p:cNvPr>
          <p:cNvSpPr txBox="1"/>
          <p:nvPr/>
        </p:nvSpPr>
        <p:spPr>
          <a:xfrm>
            <a:off x="-5676142" y="407966"/>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//LETS </a:t>
            </a:r>
            <a:r>
              <a:rPr lang="en-GB" sz="2800" b="1" dirty="0">
                <a:solidFill>
                  <a:schemeClr val="bg1"/>
                </a:solidFill>
                <a:latin typeface="Aptos Narrow" panose="020B0004020202020204" pitchFamily="34" charset="0"/>
              </a:rPr>
              <a:t>RECAP</a:t>
            </a:r>
            <a:endParaRPr lang="en-GB" sz="2800" dirty="0">
              <a:solidFill>
                <a:schemeClr val="bg1"/>
              </a:solidFill>
              <a:latin typeface="Aptos Narrow" panose="020B0004020202020204" pitchFamily="34" charset="0"/>
            </a:endParaRPr>
          </a:p>
        </p:txBody>
      </p:sp>
      <p:sp>
        <p:nvSpPr>
          <p:cNvPr id="23" name="TextBox 22">
            <a:extLst>
              <a:ext uri="{FF2B5EF4-FFF2-40B4-BE49-F238E27FC236}">
                <a16:creationId xmlns:a16="http://schemas.microsoft.com/office/drawing/2014/main" id="{A964F3B7-7C4B-D130-53F5-0DD48F82C33B}"/>
              </a:ext>
            </a:extLst>
          </p:cNvPr>
          <p:cNvSpPr txBox="1"/>
          <p:nvPr/>
        </p:nvSpPr>
        <p:spPr>
          <a:xfrm>
            <a:off x="309790" y="-3482110"/>
            <a:ext cx="11425010"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Freudian </a:t>
            </a:r>
            <a:r>
              <a:rPr lang="en-GB" sz="2800" dirty="0">
                <a:solidFill>
                  <a:schemeClr val="bg1"/>
                </a:solidFill>
                <a:latin typeface="Aptos Narrow" panose="020B0004020202020204" pitchFamily="34" charset="0"/>
              </a:rPr>
              <a:t>and Jungian psychology plays a foundational inspiration for monsters – as seen in Resident Evil  </a:t>
            </a:r>
          </a:p>
        </p:txBody>
      </p:sp>
      <p:pic>
        <p:nvPicPr>
          <p:cNvPr id="8208" name="Picture 16">
            <a:extLst>
              <a:ext uri="{FF2B5EF4-FFF2-40B4-BE49-F238E27FC236}">
                <a16:creationId xmlns:a16="http://schemas.microsoft.com/office/drawing/2014/main" id="{EE51F87B-4243-5475-9D82-69F6CA92C5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198" y="860530"/>
            <a:ext cx="11021483" cy="5986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147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E87B6-24E1-103B-E061-CF5FC40C4984}"/>
            </a:ext>
          </a:extLst>
        </p:cNvPr>
        <p:cNvGrpSpPr/>
        <p:nvPr/>
      </p:nvGrpSpPr>
      <p:grpSpPr>
        <a:xfrm>
          <a:off x="0" y="0"/>
          <a:ext cx="0" cy="0"/>
          <a:chOff x="0" y="0"/>
          <a:chExt cx="0" cy="0"/>
        </a:xfrm>
      </p:grpSpPr>
      <p:pic>
        <p:nvPicPr>
          <p:cNvPr id="2" name="Picture 2" descr="Alien isolation (revisit) - Finished Projects - Blender Artists Community">
            <a:extLst>
              <a:ext uri="{FF2B5EF4-FFF2-40B4-BE49-F238E27FC236}">
                <a16:creationId xmlns:a16="http://schemas.microsoft.com/office/drawing/2014/main" id="{FFE13C6D-17FC-B09B-F656-32619C1DCC2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9637" t="2937" r="9637" b="2937"/>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D2F17EB-0A41-ED61-8360-39EC88377247}"/>
              </a:ext>
            </a:extLst>
          </p:cNvPr>
          <p:cNvSpPr>
            <a:spLocks/>
          </p:cNvSpPr>
          <p:nvPr/>
        </p:nvSpPr>
        <p:spPr>
          <a:xfrm>
            <a:off x="-7095" y="0"/>
            <a:ext cx="12199095" cy="6902451"/>
          </a:xfrm>
          <a:prstGeom prst="rect">
            <a:avLst/>
          </a:prstGeom>
          <a:solidFill>
            <a:srgbClr val="A40000">
              <a:alpha val="207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Static Overlay Images – Browse 12,616 Stock Photos, Vectors, and Video |  Adobe Stock">
            <a:extLst>
              <a:ext uri="{FF2B5EF4-FFF2-40B4-BE49-F238E27FC236}">
                <a16:creationId xmlns:a16="http://schemas.microsoft.com/office/drawing/2014/main" id="{582E4F1C-F87A-B7E3-FA6A-8C501E29B3C3}"/>
              </a:ext>
            </a:extLst>
          </p:cNvPr>
          <p:cNvPicPr>
            <a:picLocks noChangeAspect="1"/>
          </p:cNvPicPr>
          <p:nvPr/>
        </p:nvPicPr>
        <p:blipFill>
          <a:blip r:embed="rId4">
            <a:alphaModFix amt="5000"/>
            <a:extLst>
              <a:ext uri="{28A0092B-C50C-407E-A947-70E740481C1C}">
                <a14:useLocalDpi xmlns:a14="http://schemas.microsoft.com/office/drawing/2010/main" val="0"/>
              </a:ext>
            </a:extLst>
          </a:blip>
          <a:srcRect/>
          <a:stretch>
            <a:fillRect/>
          </a:stretch>
        </p:blipFill>
        <p:spPr bwMode="auto">
          <a:xfrm>
            <a:off x="-216756" y="-250722"/>
            <a:ext cx="12618415" cy="74038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atic Overlay Images – Browse 12,616 Stock Photos, Vectors, and Video |  Adobe Stock">
            <a:extLst>
              <a:ext uri="{FF2B5EF4-FFF2-40B4-BE49-F238E27FC236}">
                <a16:creationId xmlns:a16="http://schemas.microsoft.com/office/drawing/2014/main" id="{70342EA8-8100-D4D7-BCB8-8DBEF40CFF9F}"/>
              </a:ext>
            </a:extLst>
          </p:cNvPr>
          <p:cNvPicPr>
            <a:picLocks noGrp="1" noRot="1" noChangeAspect="1" noMove="1" noResize="1" noEditPoints="1" noAdjustHandles="1" noChangeArrowheads="1" noChangeShapeType="1" noCrop="1"/>
          </p:cNvPicPr>
          <p:nvPr/>
        </p:nvPicPr>
        <p:blipFill rotWithShape="1">
          <a:blip r:embed="rId5">
            <a:alphaModFix amt="20000"/>
            <a:extLst>
              <a:ext uri="{28A0092B-C50C-407E-A947-70E740481C1C}">
                <a14:useLocalDpi xmlns:a14="http://schemas.microsoft.com/office/drawing/2010/main" val="0"/>
              </a:ext>
            </a:extLst>
          </a:blip>
          <a:srcRect l="4033" t="7280" r="2508" b="16094"/>
          <a:stretch/>
        </p:blipFill>
        <p:spPr bwMode="auto">
          <a:xfrm>
            <a:off x="-7095" y="-139891"/>
            <a:ext cx="12527291" cy="69555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F0C6B3E-C5A3-A0F7-861C-7E2E0119D9FC}"/>
              </a:ext>
            </a:extLst>
          </p:cNvPr>
          <p:cNvSpPr txBox="1"/>
          <p:nvPr/>
        </p:nvSpPr>
        <p:spPr>
          <a:xfrm>
            <a:off x="-7494154" y="1930402"/>
            <a:ext cx="7375617"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Video </a:t>
            </a:r>
            <a:r>
              <a:rPr lang="en-GB" sz="2800" dirty="0">
                <a:solidFill>
                  <a:schemeClr val="bg1"/>
                </a:solidFill>
                <a:latin typeface="Aptos Narrow" panose="020B0004020202020204" pitchFamily="34" charset="0"/>
              </a:rPr>
              <a:t>games historically steal from different horror medium to manifest horror </a:t>
            </a:r>
          </a:p>
        </p:txBody>
      </p:sp>
      <p:sp>
        <p:nvSpPr>
          <p:cNvPr id="4" name="TextBox 3">
            <a:extLst>
              <a:ext uri="{FF2B5EF4-FFF2-40B4-BE49-F238E27FC236}">
                <a16:creationId xmlns:a16="http://schemas.microsoft.com/office/drawing/2014/main" id="{A7EA66B6-B64D-0923-4FE2-6DD7D9D4B79E}"/>
              </a:ext>
            </a:extLst>
          </p:cNvPr>
          <p:cNvSpPr txBox="1"/>
          <p:nvPr/>
        </p:nvSpPr>
        <p:spPr>
          <a:xfrm>
            <a:off x="309791" y="-1090967"/>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//WHAT </a:t>
            </a:r>
            <a:r>
              <a:rPr lang="en-GB" sz="2800" dirty="0">
                <a:solidFill>
                  <a:schemeClr val="bg1"/>
                </a:solidFill>
                <a:latin typeface="Aptos Narrow" panose="020B0004020202020204" pitchFamily="34" charset="0"/>
              </a:rPr>
              <a:t>MAKES THEM TICK?</a:t>
            </a:r>
          </a:p>
        </p:txBody>
      </p:sp>
      <p:sp>
        <p:nvSpPr>
          <p:cNvPr id="13" name="TextBox 12">
            <a:extLst>
              <a:ext uri="{FF2B5EF4-FFF2-40B4-BE49-F238E27FC236}">
                <a16:creationId xmlns:a16="http://schemas.microsoft.com/office/drawing/2014/main" id="{B0049F59-768B-70E7-49BB-010DC9BD3374}"/>
              </a:ext>
            </a:extLst>
          </p:cNvPr>
          <p:cNvSpPr txBox="1"/>
          <p:nvPr/>
        </p:nvSpPr>
        <p:spPr>
          <a:xfrm>
            <a:off x="-7494154" y="2995340"/>
            <a:ext cx="7375617"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They </a:t>
            </a:r>
            <a:r>
              <a:rPr lang="en-GB" sz="2800" dirty="0">
                <a:solidFill>
                  <a:schemeClr val="bg1"/>
                </a:solidFill>
                <a:latin typeface="Aptos Narrow" panose="020B0004020202020204" pitchFamily="34" charset="0"/>
              </a:rPr>
              <a:t>do this because its effective however video games and films have one major difference.</a:t>
            </a:r>
          </a:p>
        </p:txBody>
      </p:sp>
      <p:sp>
        <p:nvSpPr>
          <p:cNvPr id="14" name="TextBox 13">
            <a:extLst>
              <a:ext uri="{FF2B5EF4-FFF2-40B4-BE49-F238E27FC236}">
                <a16:creationId xmlns:a16="http://schemas.microsoft.com/office/drawing/2014/main" id="{9AEC013D-98C2-43B5-911C-335F58AEA1C7}"/>
              </a:ext>
            </a:extLst>
          </p:cNvPr>
          <p:cNvSpPr txBox="1"/>
          <p:nvPr/>
        </p:nvSpPr>
        <p:spPr>
          <a:xfrm>
            <a:off x="-7494155" y="4143622"/>
            <a:ext cx="7375617"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Video </a:t>
            </a:r>
            <a:r>
              <a:rPr lang="en-GB" sz="2800" dirty="0">
                <a:solidFill>
                  <a:schemeClr val="bg1"/>
                </a:solidFill>
                <a:latin typeface="Aptos Narrow" panose="020B0004020202020204" pitchFamily="34" charset="0"/>
              </a:rPr>
              <a:t>Games are interactive.</a:t>
            </a:r>
          </a:p>
        </p:txBody>
      </p:sp>
      <p:pic>
        <p:nvPicPr>
          <p:cNvPr id="15" name="Picture 2" descr="Free League | Alien RPG | Role Playing Game | Ages 14+ | 1+ Players :  Amazon.co.uk: PC &amp; Video Games">
            <a:extLst>
              <a:ext uri="{FF2B5EF4-FFF2-40B4-BE49-F238E27FC236}">
                <a16:creationId xmlns:a16="http://schemas.microsoft.com/office/drawing/2014/main" id="{A3A199F1-BE7B-7508-DFFE-0C930DE1C71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5016" y="4325377"/>
            <a:ext cx="1748375" cy="23669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Mothership (role-playing game) - Wikipedia">
            <a:extLst>
              <a:ext uri="{FF2B5EF4-FFF2-40B4-BE49-F238E27FC236}">
                <a16:creationId xmlns:a16="http://schemas.microsoft.com/office/drawing/2014/main" id="{378A7B70-701C-5897-86C2-168FB661B3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73780" y="4221246"/>
            <a:ext cx="1669580" cy="258451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A1C30DE7-C4D7-6B1E-3D40-97DB463CBE16}"/>
              </a:ext>
            </a:extLst>
          </p:cNvPr>
          <p:cNvSpPr txBox="1"/>
          <p:nvPr/>
        </p:nvSpPr>
        <p:spPr>
          <a:xfrm>
            <a:off x="20527334" y="3646450"/>
            <a:ext cx="2939084"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a:t>
            </a:r>
            <a:r>
              <a:rPr lang="en-GB" sz="2800" b="1" dirty="0">
                <a:solidFill>
                  <a:schemeClr val="bg1"/>
                </a:solidFill>
                <a:latin typeface="Aptos Narrow" panose="020B0004020202020204" pitchFamily="34" charset="0"/>
              </a:rPr>
              <a:t>DEATH IN SPACE</a:t>
            </a:r>
            <a:endParaRPr lang="en-GB" sz="2800" dirty="0">
              <a:solidFill>
                <a:schemeClr val="bg1"/>
              </a:solidFill>
              <a:latin typeface="Aptos Narrow" panose="020B0004020202020204" pitchFamily="34" charset="0"/>
            </a:endParaRPr>
          </a:p>
        </p:txBody>
      </p:sp>
      <p:sp>
        <p:nvSpPr>
          <p:cNvPr id="5" name="TextBox 4">
            <a:extLst>
              <a:ext uri="{FF2B5EF4-FFF2-40B4-BE49-F238E27FC236}">
                <a16:creationId xmlns:a16="http://schemas.microsoft.com/office/drawing/2014/main" id="{A9A5998F-316C-1540-4495-4CF618E24B1B}"/>
              </a:ext>
            </a:extLst>
          </p:cNvPr>
          <p:cNvSpPr txBox="1"/>
          <p:nvPr/>
        </p:nvSpPr>
        <p:spPr>
          <a:xfrm>
            <a:off x="364067" y="-1614188"/>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//INTO THE FRAY </a:t>
            </a:r>
            <a:r>
              <a:rPr lang="en-GB" sz="2800" dirty="0">
                <a:solidFill>
                  <a:schemeClr val="bg1"/>
                </a:solidFill>
                <a:latin typeface="Aptos Narrow" panose="020B0004020202020204" pitchFamily="34" charset="0"/>
              </a:rPr>
              <a:t>TO MAKE PLAY WITH FEAR</a:t>
            </a:r>
          </a:p>
        </p:txBody>
      </p:sp>
      <p:sp>
        <p:nvSpPr>
          <p:cNvPr id="3" name="TextBox 2">
            <a:extLst>
              <a:ext uri="{FF2B5EF4-FFF2-40B4-BE49-F238E27FC236}">
                <a16:creationId xmlns:a16="http://schemas.microsoft.com/office/drawing/2014/main" id="{DFDABD7A-17F6-14DF-AB91-2C5CD07C6344}"/>
              </a:ext>
            </a:extLst>
          </p:cNvPr>
          <p:cNvSpPr txBox="1"/>
          <p:nvPr/>
        </p:nvSpPr>
        <p:spPr>
          <a:xfrm>
            <a:off x="12611322" y="873224"/>
            <a:ext cx="7375617"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Horror </a:t>
            </a:r>
            <a:r>
              <a:rPr lang="en-GB" sz="2800" dirty="0">
                <a:solidFill>
                  <a:schemeClr val="bg1"/>
                </a:solidFill>
                <a:latin typeface="Aptos Narrow" panose="020B0004020202020204" pitchFamily="34" charset="0"/>
              </a:rPr>
              <a:t>video games often rely on overused tropes. </a:t>
            </a:r>
          </a:p>
        </p:txBody>
      </p:sp>
      <p:sp>
        <p:nvSpPr>
          <p:cNvPr id="6" name="TextBox 5">
            <a:extLst>
              <a:ext uri="{FF2B5EF4-FFF2-40B4-BE49-F238E27FC236}">
                <a16:creationId xmlns:a16="http://schemas.microsoft.com/office/drawing/2014/main" id="{99055618-E6A0-13A3-ED45-5216A229E970}"/>
              </a:ext>
            </a:extLst>
          </p:cNvPr>
          <p:cNvSpPr txBox="1"/>
          <p:nvPr/>
        </p:nvSpPr>
        <p:spPr>
          <a:xfrm>
            <a:off x="12611321" y="1361727"/>
            <a:ext cx="7375617" cy="1815882"/>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Freudian </a:t>
            </a:r>
            <a:r>
              <a:rPr lang="en-GB" sz="2800" dirty="0">
                <a:solidFill>
                  <a:schemeClr val="bg1"/>
                </a:solidFill>
                <a:latin typeface="Aptos Narrow" panose="020B0004020202020204" pitchFamily="34" charset="0"/>
              </a:rPr>
              <a:t>or Jungian archetypes of sex as monsters as seen in Resident Evil countless times, notably in 7 where the mother becomes an insectoid monster with an overgrowth between her legs.</a:t>
            </a:r>
          </a:p>
        </p:txBody>
      </p:sp>
      <p:sp>
        <p:nvSpPr>
          <p:cNvPr id="11" name="TextBox 10">
            <a:extLst>
              <a:ext uri="{FF2B5EF4-FFF2-40B4-BE49-F238E27FC236}">
                <a16:creationId xmlns:a16="http://schemas.microsoft.com/office/drawing/2014/main" id="{38FDD2B2-6071-8A13-1BED-F02F34CBB313}"/>
              </a:ext>
            </a:extLst>
          </p:cNvPr>
          <p:cNvSpPr txBox="1"/>
          <p:nvPr/>
        </p:nvSpPr>
        <p:spPr>
          <a:xfrm>
            <a:off x="12611320" y="3180756"/>
            <a:ext cx="7375617" cy="1384995"/>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Silent </a:t>
            </a:r>
            <a:r>
              <a:rPr lang="en-GB" sz="2800" dirty="0">
                <a:solidFill>
                  <a:schemeClr val="bg1"/>
                </a:solidFill>
                <a:latin typeface="Aptos Narrow" panose="020B0004020202020204" pitchFamily="34" charset="0"/>
              </a:rPr>
              <a:t>Hill 2 works to invoke the uncanny with the character Maria, who has both large yet thin eyes, off pale skin and mouth which is too wide. </a:t>
            </a:r>
          </a:p>
        </p:txBody>
      </p:sp>
      <p:sp>
        <p:nvSpPr>
          <p:cNvPr id="12" name="TextBox 11">
            <a:extLst>
              <a:ext uri="{FF2B5EF4-FFF2-40B4-BE49-F238E27FC236}">
                <a16:creationId xmlns:a16="http://schemas.microsoft.com/office/drawing/2014/main" id="{EBACCDAC-0A5F-791C-9FB9-868D54A30F26}"/>
              </a:ext>
            </a:extLst>
          </p:cNvPr>
          <p:cNvSpPr txBox="1"/>
          <p:nvPr/>
        </p:nvSpPr>
        <p:spPr>
          <a:xfrm>
            <a:off x="12611320" y="4608125"/>
            <a:ext cx="7375617"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Even </a:t>
            </a:r>
            <a:r>
              <a:rPr lang="en-GB" sz="2800" dirty="0">
                <a:solidFill>
                  <a:schemeClr val="bg1"/>
                </a:solidFill>
                <a:latin typeface="Aptos Narrow" panose="020B0004020202020204" pitchFamily="34" charset="0"/>
              </a:rPr>
              <a:t>jump scares are prevalent throughout cheap and indie horror titles.</a:t>
            </a:r>
          </a:p>
        </p:txBody>
      </p:sp>
      <p:sp>
        <p:nvSpPr>
          <p:cNvPr id="20" name="TextBox 19">
            <a:extLst>
              <a:ext uri="{FF2B5EF4-FFF2-40B4-BE49-F238E27FC236}">
                <a16:creationId xmlns:a16="http://schemas.microsoft.com/office/drawing/2014/main" id="{63E42BD1-CC84-8A84-1E66-9F38691F262F}"/>
              </a:ext>
            </a:extLst>
          </p:cNvPr>
          <p:cNvSpPr txBox="1"/>
          <p:nvPr/>
        </p:nvSpPr>
        <p:spPr>
          <a:xfrm>
            <a:off x="309791" y="-5718817"/>
            <a:ext cx="6539742"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Games </a:t>
            </a:r>
            <a:r>
              <a:rPr lang="en-GB" sz="2800" dirty="0">
                <a:solidFill>
                  <a:schemeClr val="bg1"/>
                </a:solidFill>
                <a:latin typeface="Aptos Narrow" panose="020B0004020202020204" pitchFamily="34" charset="0"/>
              </a:rPr>
              <a:t>steal – TTRPG isn’t immune to this</a:t>
            </a:r>
          </a:p>
        </p:txBody>
      </p:sp>
      <p:sp>
        <p:nvSpPr>
          <p:cNvPr id="8" name="TextBox 7">
            <a:extLst>
              <a:ext uri="{FF2B5EF4-FFF2-40B4-BE49-F238E27FC236}">
                <a16:creationId xmlns:a16="http://schemas.microsoft.com/office/drawing/2014/main" id="{5363377B-B5AE-C6E7-C7D8-7C857F3E9A57}"/>
              </a:ext>
            </a:extLst>
          </p:cNvPr>
          <p:cNvSpPr txBox="1"/>
          <p:nvPr/>
        </p:nvSpPr>
        <p:spPr>
          <a:xfrm>
            <a:off x="309791" y="255566"/>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//HORROR </a:t>
            </a:r>
            <a:r>
              <a:rPr lang="en-GB" sz="2800" b="1" dirty="0">
                <a:solidFill>
                  <a:schemeClr val="bg1"/>
                </a:solidFill>
                <a:latin typeface="Aptos Narrow" panose="020B0004020202020204" pitchFamily="34" charset="0"/>
              </a:rPr>
              <a:t>TTRPG LANDSCAPE</a:t>
            </a:r>
            <a:endParaRPr lang="en-GB" sz="2800" dirty="0">
              <a:solidFill>
                <a:schemeClr val="bg1"/>
              </a:solidFill>
              <a:latin typeface="Aptos Narrow" panose="020B0004020202020204" pitchFamily="34" charset="0"/>
            </a:endParaRPr>
          </a:p>
        </p:txBody>
      </p:sp>
      <p:sp>
        <p:nvSpPr>
          <p:cNvPr id="17" name="TextBox 16">
            <a:extLst>
              <a:ext uri="{FF2B5EF4-FFF2-40B4-BE49-F238E27FC236}">
                <a16:creationId xmlns:a16="http://schemas.microsoft.com/office/drawing/2014/main" id="{8C696FA0-F895-AA1B-52C1-64D5183CC2E2}"/>
              </a:ext>
            </a:extLst>
          </p:cNvPr>
          <p:cNvSpPr txBox="1"/>
          <p:nvPr/>
        </p:nvSpPr>
        <p:spPr>
          <a:xfrm>
            <a:off x="309791" y="-4952335"/>
            <a:ext cx="10061876"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Players </a:t>
            </a:r>
            <a:r>
              <a:rPr lang="en-GB" sz="2800" dirty="0">
                <a:solidFill>
                  <a:schemeClr val="bg1"/>
                </a:solidFill>
                <a:latin typeface="Aptos Narrow" panose="020B0004020202020204" pitchFamily="34" charset="0"/>
              </a:rPr>
              <a:t>feel emotions when they believe they have something to lose – says Perron</a:t>
            </a:r>
            <a:r>
              <a:rPr lang="en-GB" sz="2800" b="1" dirty="0">
                <a:solidFill>
                  <a:schemeClr val="bg1"/>
                </a:solidFill>
                <a:latin typeface="Aptos Narrow" panose="020B0004020202020204" pitchFamily="34" charset="0"/>
              </a:rPr>
              <a:t>.</a:t>
            </a:r>
            <a:endParaRPr lang="en-GB" sz="2800" dirty="0">
              <a:solidFill>
                <a:schemeClr val="bg1"/>
              </a:solidFill>
              <a:latin typeface="Aptos Narrow" panose="020B0004020202020204" pitchFamily="34" charset="0"/>
            </a:endParaRPr>
          </a:p>
        </p:txBody>
      </p:sp>
      <p:sp>
        <p:nvSpPr>
          <p:cNvPr id="18" name="TextBox 17">
            <a:extLst>
              <a:ext uri="{FF2B5EF4-FFF2-40B4-BE49-F238E27FC236}">
                <a16:creationId xmlns:a16="http://schemas.microsoft.com/office/drawing/2014/main" id="{6F96ECDB-7E06-F35F-DA6A-D178A15A95FC}"/>
              </a:ext>
            </a:extLst>
          </p:cNvPr>
          <p:cNvSpPr txBox="1"/>
          <p:nvPr/>
        </p:nvSpPr>
        <p:spPr>
          <a:xfrm>
            <a:off x="309791" y="-3930791"/>
            <a:ext cx="7547276"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Death </a:t>
            </a:r>
            <a:r>
              <a:rPr lang="en-GB" sz="2800" dirty="0">
                <a:solidFill>
                  <a:schemeClr val="bg1"/>
                </a:solidFill>
                <a:latin typeface="Aptos Narrow" panose="020B0004020202020204" pitchFamily="34" charset="0"/>
              </a:rPr>
              <a:t>is memorable. – says 17/20 D&amp;D Players</a:t>
            </a:r>
          </a:p>
        </p:txBody>
      </p:sp>
      <p:sp>
        <p:nvSpPr>
          <p:cNvPr id="22" name="TextBox 21">
            <a:extLst>
              <a:ext uri="{FF2B5EF4-FFF2-40B4-BE49-F238E27FC236}">
                <a16:creationId xmlns:a16="http://schemas.microsoft.com/office/drawing/2014/main" id="{AF3338CD-3C33-2025-EBD0-ACF094CDE77E}"/>
              </a:ext>
            </a:extLst>
          </p:cNvPr>
          <p:cNvSpPr txBox="1"/>
          <p:nvPr/>
        </p:nvSpPr>
        <p:spPr>
          <a:xfrm>
            <a:off x="309790" y="-2375603"/>
            <a:ext cx="6539742"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Knowledge </a:t>
            </a:r>
            <a:r>
              <a:rPr lang="en-GB" sz="2800" dirty="0">
                <a:solidFill>
                  <a:schemeClr val="bg1"/>
                </a:solidFill>
                <a:latin typeface="Aptos Narrow" panose="020B0004020202020204" pitchFamily="34" charset="0"/>
              </a:rPr>
              <a:t>is…. Fear?</a:t>
            </a:r>
          </a:p>
        </p:txBody>
      </p:sp>
      <p:sp>
        <p:nvSpPr>
          <p:cNvPr id="10" name="TextBox 9">
            <a:extLst>
              <a:ext uri="{FF2B5EF4-FFF2-40B4-BE49-F238E27FC236}">
                <a16:creationId xmlns:a16="http://schemas.microsoft.com/office/drawing/2014/main" id="{2C8AB3BE-05B9-3031-8EFB-9B803D0C68B9}"/>
              </a:ext>
            </a:extLst>
          </p:cNvPr>
          <p:cNvSpPr txBox="1"/>
          <p:nvPr/>
        </p:nvSpPr>
        <p:spPr>
          <a:xfrm>
            <a:off x="-6359535" y="493829"/>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//LETS </a:t>
            </a:r>
            <a:r>
              <a:rPr lang="en-GB" sz="2800" b="1" dirty="0">
                <a:solidFill>
                  <a:schemeClr val="bg1"/>
                </a:solidFill>
                <a:latin typeface="Aptos Narrow" panose="020B0004020202020204" pitchFamily="34" charset="0"/>
              </a:rPr>
              <a:t>RECAP</a:t>
            </a:r>
            <a:endParaRPr lang="en-GB" sz="2800" dirty="0">
              <a:solidFill>
                <a:schemeClr val="bg1"/>
              </a:solidFill>
              <a:latin typeface="Aptos Narrow" panose="020B0004020202020204" pitchFamily="34" charset="0"/>
            </a:endParaRPr>
          </a:p>
        </p:txBody>
      </p:sp>
      <p:pic>
        <p:nvPicPr>
          <p:cNvPr id="8194" name="Picture 2" descr="H. P. Lovecraft | The H.P. Lovecraft Wiki | Fandom">
            <a:extLst>
              <a:ext uri="{FF2B5EF4-FFF2-40B4-BE49-F238E27FC236}">
                <a16:creationId xmlns:a16="http://schemas.microsoft.com/office/drawing/2014/main" id="{9468588F-7A10-FF38-048D-5B167A7381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7715" y="3083507"/>
            <a:ext cx="1135122" cy="151198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2C6946B1-1E6C-50D6-4722-6CB77704D2EC}"/>
              </a:ext>
            </a:extLst>
          </p:cNvPr>
          <p:cNvSpPr txBox="1"/>
          <p:nvPr/>
        </p:nvSpPr>
        <p:spPr>
          <a:xfrm>
            <a:off x="309790" y="-3482110"/>
            <a:ext cx="11425010"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Freudian </a:t>
            </a:r>
            <a:r>
              <a:rPr lang="en-GB" sz="2800" dirty="0">
                <a:solidFill>
                  <a:schemeClr val="bg1"/>
                </a:solidFill>
                <a:latin typeface="Aptos Narrow" panose="020B0004020202020204" pitchFamily="34" charset="0"/>
              </a:rPr>
              <a:t>and Jungian psychology plays a foundational inspiration for monsters – as seen in Resident Evil  </a:t>
            </a:r>
          </a:p>
        </p:txBody>
      </p:sp>
      <p:pic>
        <p:nvPicPr>
          <p:cNvPr id="8198" name="Picture 6" descr="Delta Green RPG A Night At The Opera">
            <a:extLst>
              <a:ext uri="{FF2B5EF4-FFF2-40B4-BE49-F238E27FC236}">
                <a16:creationId xmlns:a16="http://schemas.microsoft.com/office/drawing/2014/main" id="{D39E82D0-4CC5-E589-3FDA-4392EBB4251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61786" y="1102491"/>
            <a:ext cx="1152482" cy="1525811"/>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GURPS Horror: Amazon.co.uk: Hite, Kenneth: 9781556348235: Books">
            <a:extLst>
              <a:ext uri="{FF2B5EF4-FFF2-40B4-BE49-F238E27FC236}">
                <a16:creationId xmlns:a16="http://schemas.microsoft.com/office/drawing/2014/main" id="{A3D1F9A9-4030-CE74-63E7-420AD218486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36974" y="5056199"/>
            <a:ext cx="1177294" cy="1523183"/>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Stalking the Night Fantastic - Wikipedia">
            <a:extLst>
              <a:ext uri="{FF2B5EF4-FFF2-40B4-BE49-F238E27FC236}">
                <a16:creationId xmlns:a16="http://schemas.microsoft.com/office/drawing/2014/main" id="{29F7754F-8D8C-9835-6EC5-8DFF4251F6E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83429" y="5043170"/>
            <a:ext cx="1200961" cy="1549240"/>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Connector 27">
            <a:extLst>
              <a:ext uri="{FF2B5EF4-FFF2-40B4-BE49-F238E27FC236}">
                <a16:creationId xmlns:a16="http://schemas.microsoft.com/office/drawing/2014/main" id="{D38DF4C3-5AB6-180A-7EAD-934710539DC6}"/>
              </a:ext>
            </a:extLst>
          </p:cNvPr>
          <p:cNvCxnSpPr>
            <a:cxnSpLocks/>
            <a:stCxn id="8194" idx="3"/>
            <a:endCxn id="24" idx="1"/>
          </p:cNvCxnSpPr>
          <p:nvPr/>
        </p:nvCxnSpPr>
        <p:spPr>
          <a:xfrm flipV="1">
            <a:off x="1342837" y="3791188"/>
            <a:ext cx="8831404" cy="48311"/>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10C4A64-AD90-642D-CEC7-A6B89FE195E4}"/>
              </a:ext>
            </a:extLst>
          </p:cNvPr>
          <p:cNvCxnSpPr>
            <a:cxnSpLocks/>
            <a:stCxn id="8202" idx="0"/>
            <a:endCxn id="8198" idx="2"/>
          </p:cNvCxnSpPr>
          <p:nvPr/>
        </p:nvCxnSpPr>
        <p:spPr>
          <a:xfrm flipV="1">
            <a:off x="2525621" y="2628302"/>
            <a:ext cx="12406" cy="2427897"/>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B4C3C0B-0C39-54D2-5897-1D94D9748A69}"/>
              </a:ext>
            </a:extLst>
          </p:cNvPr>
          <p:cNvCxnSpPr>
            <a:cxnSpLocks/>
            <a:stCxn id="8202" idx="3"/>
            <a:endCxn id="8204" idx="1"/>
          </p:cNvCxnSpPr>
          <p:nvPr/>
        </p:nvCxnSpPr>
        <p:spPr>
          <a:xfrm flipV="1">
            <a:off x="3114268" y="5817790"/>
            <a:ext cx="969161" cy="1"/>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pic>
        <p:nvPicPr>
          <p:cNvPr id="8200" name="Picture 8" descr="World of Darkness (video game) - Wikipedia">
            <a:extLst>
              <a:ext uri="{FF2B5EF4-FFF2-40B4-BE49-F238E27FC236}">
                <a16:creationId xmlns:a16="http://schemas.microsoft.com/office/drawing/2014/main" id="{A82127E2-4B4B-B3D0-FF20-8A48C0E3A047}"/>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1940" r="24012"/>
          <a:stretch/>
        </p:blipFill>
        <p:spPr bwMode="auto">
          <a:xfrm>
            <a:off x="5833906" y="3029227"/>
            <a:ext cx="1188585" cy="164935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all of Cthulhu Keeper Rulebook - Revised Seventh Edition: Horror  Roleplaying in the Worlds of H.P. Lovecraft (Call of Cthulhu Roleplaying):  ...">
            <a:extLst>
              <a:ext uri="{FF2B5EF4-FFF2-40B4-BE49-F238E27FC236}">
                <a16:creationId xmlns:a16="http://schemas.microsoft.com/office/drawing/2014/main" id="{45DA7F5E-DAF7-EF5C-7DF5-55CEA6A722F9}"/>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61786" y="3104408"/>
            <a:ext cx="1152482" cy="1491082"/>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Connector 41">
            <a:extLst>
              <a:ext uri="{FF2B5EF4-FFF2-40B4-BE49-F238E27FC236}">
                <a16:creationId xmlns:a16="http://schemas.microsoft.com/office/drawing/2014/main" id="{D9524006-15CC-2031-0BFD-09F37DEFDEF8}"/>
              </a:ext>
            </a:extLst>
          </p:cNvPr>
          <p:cNvCxnSpPr>
            <a:cxnSpLocks/>
          </p:cNvCxnSpPr>
          <p:nvPr/>
        </p:nvCxnSpPr>
        <p:spPr>
          <a:xfrm flipV="1">
            <a:off x="10703628" y="2659304"/>
            <a:ext cx="12406" cy="2427897"/>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pic>
        <p:nvPicPr>
          <p:cNvPr id="25" name="Picture 4" descr="Mothership (role-playing game) - Wikipedia">
            <a:extLst>
              <a:ext uri="{FF2B5EF4-FFF2-40B4-BE49-F238E27FC236}">
                <a16:creationId xmlns:a16="http://schemas.microsoft.com/office/drawing/2014/main" id="{1AABE30B-FE1D-1EAB-EE14-5BF8430E34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41705" y="956613"/>
            <a:ext cx="1152482" cy="178404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Death in Space Review | Gnome Stew">
            <a:extLst>
              <a:ext uri="{FF2B5EF4-FFF2-40B4-BE49-F238E27FC236}">
                <a16:creationId xmlns:a16="http://schemas.microsoft.com/office/drawing/2014/main" id="{D2A91DDD-86B9-C96B-129B-F065856DDA73}"/>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118924" y="4824959"/>
            <a:ext cx="1317506" cy="163778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Free League | Alien RPG | Role Playing Game | Ages 14+ | 1+ Players :  Amazon.co.uk: PC &amp; Video Games">
            <a:extLst>
              <a:ext uri="{FF2B5EF4-FFF2-40B4-BE49-F238E27FC236}">
                <a16:creationId xmlns:a16="http://schemas.microsoft.com/office/drawing/2014/main" id="{A9F20F97-897C-529F-76CB-C3E28B079DC3}"/>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174241" y="2974251"/>
            <a:ext cx="1206873" cy="1633874"/>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Vampire: The Masquerade - Wikipedia">
            <a:extLst>
              <a:ext uri="{FF2B5EF4-FFF2-40B4-BE49-F238E27FC236}">
                <a16:creationId xmlns:a16="http://schemas.microsoft.com/office/drawing/2014/main" id="{2B161B17-E2AC-609E-B06A-360FBFE38FC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95804" y="3068767"/>
            <a:ext cx="1188586" cy="1583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169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A4DF0-0B5A-E9F7-86B9-1F2C6E82DDD6}"/>
            </a:ext>
          </a:extLst>
        </p:cNvPr>
        <p:cNvGrpSpPr/>
        <p:nvPr/>
      </p:nvGrpSpPr>
      <p:grpSpPr>
        <a:xfrm>
          <a:off x="0" y="0"/>
          <a:ext cx="0" cy="0"/>
          <a:chOff x="0" y="0"/>
          <a:chExt cx="0" cy="0"/>
        </a:xfrm>
      </p:grpSpPr>
      <p:pic>
        <p:nvPicPr>
          <p:cNvPr id="2" name="Picture 2" descr="Alien isolation (revisit) - Finished Projects - Blender Artists Community">
            <a:extLst>
              <a:ext uri="{FF2B5EF4-FFF2-40B4-BE49-F238E27FC236}">
                <a16:creationId xmlns:a16="http://schemas.microsoft.com/office/drawing/2014/main" id="{65DECD40-EC6E-768B-BF83-8529B1FCC0B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9637" t="2937" r="9637" b="2937"/>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2A6CD14-1893-8700-D892-9636D39FE39F}"/>
              </a:ext>
            </a:extLst>
          </p:cNvPr>
          <p:cNvSpPr>
            <a:spLocks/>
          </p:cNvSpPr>
          <p:nvPr/>
        </p:nvSpPr>
        <p:spPr>
          <a:xfrm>
            <a:off x="-7095" y="0"/>
            <a:ext cx="12199095" cy="6902451"/>
          </a:xfrm>
          <a:prstGeom prst="rect">
            <a:avLst/>
          </a:prstGeom>
          <a:solidFill>
            <a:srgbClr val="A40000">
              <a:alpha val="207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Static Overlay Images – Browse 12,616 Stock Photos, Vectors, and Video |  Adobe Stock">
            <a:extLst>
              <a:ext uri="{FF2B5EF4-FFF2-40B4-BE49-F238E27FC236}">
                <a16:creationId xmlns:a16="http://schemas.microsoft.com/office/drawing/2014/main" id="{7357B5FD-C324-D62D-8AAE-920CCB1E4EDC}"/>
              </a:ext>
            </a:extLst>
          </p:cNvPr>
          <p:cNvPicPr>
            <a:picLocks noChangeAspect="1"/>
          </p:cNvPicPr>
          <p:nvPr/>
        </p:nvPicPr>
        <p:blipFill>
          <a:blip r:embed="rId4">
            <a:alphaModFix amt="5000"/>
            <a:extLst>
              <a:ext uri="{28A0092B-C50C-407E-A947-70E740481C1C}">
                <a14:useLocalDpi xmlns:a14="http://schemas.microsoft.com/office/drawing/2010/main" val="0"/>
              </a:ext>
            </a:extLst>
          </a:blip>
          <a:srcRect/>
          <a:stretch>
            <a:fillRect/>
          </a:stretch>
        </p:blipFill>
        <p:spPr bwMode="auto">
          <a:xfrm>
            <a:off x="-216756" y="-250722"/>
            <a:ext cx="12618415" cy="74038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atic Overlay Images – Browse 12,616 Stock Photos, Vectors, and Video |  Adobe Stock">
            <a:extLst>
              <a:ext uri="{FF2B5EF4-FFF2-40B4-BE49-F238E27FC236}">
                <a16:creationId xmlns:a16="http://schemas.microsoft.com/office/drawing/2014/main" id="{7C555F09-4F18-0F4D-D159-99574005563B}"/>
              </a:ext>
            </a:extLst>
          </p:cNvPr>
          <p:cNvPicPr>
            <a:picLocks noGrp="1" noRot="1" noChangeAspect="1" noMove="1" noResize="1" noEditPoints="1" noAdjustHandles="1" noChangeArrowheads="1" noChangeShapeType="1" noCrop="1"/>
          </p:cNvPicPr>
          <p:nvPr/>
        </p:nvPicPr>
        <p:blipFill rotWithShape="1">
          <a:blip r:embed="rId5">
            <a:alphaModFix amt="20000"/>
            <a:extLst>
              <a:ext uri="{28A0092B-C50C-407E-A947-70E740481C1C}">
                <a14:useLocalDpi xmlns:a14="http://schemas.microsoft.com/office/drawing/2010/main" val="0"/>
              </a:ext>
            </a:extLst>
          </a:blip>
          <a:srcRect l="4033" t="7280" r="2508" b="16094"/>
          <a:stretch/>
        </p:blipFill>
        <p:spPr bwMode="auto">
          <a:xfrm>
            <a:off x="-7095" y="-139891"/>
            <a:ext cx="12527291" cy="69555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28A2631-77A9-E51B-D7A5-C4F5016156DE}"/>
              </a:ext>
            </a:extLst>
          </p:cNvPr>
          <p:cNvSpPr txBox="1"/>
          <p:nvPr/>
        </p:nvSpPr>
        <p:spPr>
          <a:xfrm>
            <a:off x="-7494154" y="1930402"/>
            <a:ext cx="7375617"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Video </a:t>
            </a:r>
            <a:r>
              <a:rPr lang="en-GB" sz="2800" dirty="0">
                <a:solidFill>
                  <a:schemeClr val="bg1"/>
                </a:solidFill>
                <a:latin typeface="Aptos Narrow" panose="020B0004020202020204" pitchFamily="34" charset="0"/>
              </a:rPr>
              <a:t>games historically steal from different horror medium to manifest horror </a:t>
            </a:r>
          </a:p>
        </p:txBody>
      </p:sp>
      <p:sp>
        <p:nvSpPr>
          <p:cNvPr id="4" name="TextBox 3">
            <a:extLst>
              <a:ext uri="{FF2B5EF4-FFF2-40B4-BE49-F238E27FC236}">
                <a16:creationId xmlns:a16="http://schemas.microsoft.com/office/drawing/2014/main" id="{C859EEDE-EA67-8E7D-8905-EEDA0EFFC548}"/>
              </a:ext>
            </a:extLst>
          </p:cNvPr>
          <p:cNvSpPr txBox="1"/>
          <p:nvPr/>
        </p:nvSpPr>
        <p:spPr>
          <a:xfrm>
            <a:off x="309791" y="-1090967"/>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//WHAT </a:t>
            </a:r>
            <a:r>
              <a:rPr lang="en-GB" sz="2800" dirty="0">
                <a:solidFill>
                  <a:schemeClr val="bg1"/>
                </a:solidFill>
                <a:latin typeface="Aptos Narrow" panose="020B0004020202020204" pitchFamily="34" charset="0"/>
              </a:rPr>
              <a:t>MAKES THEM TICK?</a:t>
            </a:r>
          </a:p>
        </p:txBody>
      </p:sp>
      <p:sp>
        <p:nvSpPr>
          <p:cNvPr id="13" name="TextBox 12">
            <a:extLst>
              <a:ext uri="{FF2B5EF4-FFF2-40B4-BE49-F238E27FC236}">
                <a16:creationId xmlns:a16="http://schemas.microsoft.com/office/drawing/2014/main" id="{7F26F08E-E909-9945-3D88-D85ABDA66D5A}"/>
              </a:ext>
            </a:extLst>
          </p:cNvPr>
          <p:cNvSpPr txBox="1"/>
          <p:nvPr/>
        </p:nvSpPr>
        <p:spPr>
          <a:xfrm>
            <a:off x="-7494154" y="2995340"/>
            <a:ext cx="7375617"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They </a:t>
            </a:r>
            <a:r>
              <a:rPr lang="en-GB" sz="2800" dirty="0">
                <a:solidFill>
                  <a:schemeClr val="bg1"/>
                </a:solidFill>
                <a:latin typeface="Aptos Narrow" panose="020B0004020202020204" pitchFamily="34" charset="0"/>
              </a:rPr>
              <a:t>do this because its effective however video games and films have one major difference.</a:t>
            </a:r>
          </a:p>
        </p:txBody>
      </p:sp>
      <p:sp>
        <p:nvSpPr>
          <p:cNvPr id="14" name="TextBox 13">
            <a:extLst>
              <a:ext uri="{FF2B5EF4-FFF2-40B4-BE49-F238E27FC236}">
                <a16:creationId xmlns:a16="http://schemas.microsoft.com/office/drawing/2014/main" id="{22C6D98B-AA96-D481-E690-FD40C5DF6E27}"/>
              </a:ext>
            </a:extLst>
          </p:cNvPr>
          <p:cNvSpPr txBox="1"/>
          <p:nvPr/>
        </p:nvSpPr>
        <p:spPr>
          <a:xfrm>
            <a:off x="-7494155" y="4143622"/>
            <a:ext cx="7375617"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Video </a:t>
            </a:r>
            <a:r>
              <a:rPr lang="en-GB" sz="2800" dirty="0">
                <a:solidFill>
                  <a:schemeClr val="bg1"/>
                </a:solidFill>
                <a:latin typeface="Aptos Narrow" panose="020B0004020202020204" pitchFamily="34" charset="0"/>
              </a:rPr>
              <a:t>Games are interactive.</a:t>
            </a:r>
          </a:p>
        </p:txBody>
      </p:sp>
      <p:pic>
        <p:nvPicPr>
          <p:cNvPr id="15" name="Picture 2" descr="Free League | Alien RPG | Role Playing Game | Ages 14+ | 1+ Players :  Amazon.co.uk: PC &amp; Video Games">
            <a:extLst>
              <a:ext uri="{FF2B5EF4-FFF2-40B4-BE49-F238E27FC236}">
                <a16:creationId xmlns:a16="http://schemas.microsoft.com/office/drawing/2014/main" id="{4D185B3E-95BE-7731-E083-F4DD86DFF09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5016" y="4325377"/>
            <a:ext cx="1748375" cy="23669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Mothership (role-playing game) - Wikipedia">
            <a:extLst>
              <a:ext uri="{FF2B5EF4-FFF2-40B4-BE49-F238E27FC236}">
                <a16:creationId xmlns:a16="http://schemas.microsoft.com/office/drawing/2014/main" id="{8C757834-C463-84F3-4166-3D5EAEB4C1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73780" y="4221246"/>
            <a:ext cx="1669580" cy="258451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43AB0241-146D-7849-6201-9AACAF529616}"/>
              </a:ext>
            </a:extLst>
          </p:cNvPr>
          <p:cNvSpPr txBox="1"/>
          <p:nvPr/>
        </p:nvSpPr>
        <p:spPr>
          <a:xfrm>
            <a:off x="20527334" y="3646450"/>
            <a:ext cx="2939084"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a:t>
            </a:r>
            <a:r>
              <a:rPr lang="en-GB" sz="2800" b="1" dirty="0">
                <a:solidFill>
                  <a:schemeClr val="bg1"/>
                </a:solidFill>
                <a:latin typeface="Aptos Narrow" panose="020B0004020202020204" pitchFamily="34" charset="0"/>
              </a:rPr>
              <a:t>DEATH IN SPACE</a:t>
            </a:r>
            <a:endParaRPr lang="en-GB" sz="2800" dirty="0">
              <a:solidFill>
                <a:schemeClr val="bg1"/>
              </a:solidFill>
              <a:latin typeface="Aptos Narrow" panose="020B0004020202020204" pitchFamily="34" charset="0"/>
            </a:endParaRPr>
          </a:p>
        </p:txBody>
      </p:sp>
      <p:sp>
        <p:nvSpPr>
          <p:cNvPr id="5" name="TextBox 4">
            <a:extLst>
              <a:ext uri="{FF2B5EF4-FFF2-40B4-BE49-F238E27FC236}">
                <a16:creationId xmlns:a16="http://schemas.microsoft.com/office/drawing/2014/main" id="{5A162617-FD63-6266-7152-AC2980D48A57}"/>
              </a:ext>
            </a:extLst>
          </p:cNvPr>
          <p:cNvSpPr txBox="1"/>
          <p:nvPr/>
        </p:nvSpPr>
        <p:spPr>
          <a:xfrm>
            <a:off x="364067" y="-1614188"/>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//INTO THE FRAY </a:t>
            </a:r>
            <a:r>
              <a:rPr lang="en-GB" sz="2800" dirty="0">
                <a:solidFill>
                  <a:schemeClr val="bg1"/>
                </a:solidFill>
                <a:latin typeface="Aptos Narrow" panose="020B0004020202020204" pitchFamily="34" charset="0"/>
              </a:rPr>
              <a:t>TO MAKE PLAY WITH FEAR</a:t>
            </a:r>
          </a:p>
        </p:txBody>
      </p:sp>
      <p:sp>
        <p:nvSpPr>
          <p:cNvPr id="3" name="TextBox 2">
            <a:extLst>
              <a:ext uri="{FF2B5EF4-FFF2-40B4-BE49-F238E27FC236}">
                <a16:creationId xmlns:a16="http://schemas.microsoft.com/office/drawing/2014/main" id="{4E5EC39B-CF02-BD7A-CE84-982B6F4A2265}"/>
              </a:ext>
            </a:extLst>
          </p:cNvPr>
          <p:cNvSpPr txBox="1"/>
          <p:nvPr/>
        </p:nvSpPr>
        <p:spPr>
          <a:xfrm>
            <a:off x="2418589" y="5405996"/>
            <a:ext cx="8197628" cy="523220"/>
          </a:xfrm>
          <a:prstGeom prst="rect">
            <a:avLst/>
          </a:prstGeom>
          <a:noFill/>
        </p:spPr>
        <p:txBody>
          <a:bodyPr wrap="square" rtlCol="0">
            <a:spAutoFit/>
          </a:bodyPr>
          <a:lstStyle/>
          <a:p>
            <a:pPr algn="ctr"/>
            <a:r>
              <a:rPr lang="en-GB" sz="2800" b="1" dirty="0">
                <a:solidFill>
                  <a:schemeClr val="bg1"/>
                </a:solidFill>
                <a:latin typeface="Aptos Narrow" panose="020B0004020202020204" pitchFamily="34" charset="0"/>
              </a:rPr>
              <a:t>What do these all share and why have I highlighted.</a:t>
            </a:r>
          </a:p>
        </p:txBody>
      </p:sp>
      <p:sp>
        <p:nvSpPr>
          <p:cNvPr id="6" name="TextBox 5">
            <a:extLst>
              <a:ext uri="{FF2B5EF4-FFF2-40B4-BE49-F238E27FC236}">
                <a16:creationId xmlns:a16="http://schemas.microsoft.com/office/drawing/2014/main" id="{DF92AE23-A46C-53FD-FA63-C4EC89C6EBB3}"/>
              </a:ext>
            </a:extLst>
          </p:cNvPr>
          <p:cNvSpPr txBox="1"/>
          <p:nvPr/>
        </p:nvSpPr>
        <p:spPr>
          <a:xfrm>
            <a:off x="12611321" y="1361727"/>
            <a:ext cx="7375617" cy="1815882"/>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Freudian </a:t>
            </a:r>
            <a:r>
              <a:rPr lang="en-GB" sz="2800" dirty="0">
                <a:solidFill>
                  <a:schemeClr val="bg1"/>
                </a:solidFill>
                <a:latin typeface="Aptos Narrow" panose="020B0004020202020204" pitchFamily="34" charset="0"/>
              </a:rPr>
              <a:t>or Jungian archetypes of sex as monsters as seen in Resident Evil countless times, notably in 7 where the mother becomes an insectoid monster with an overgrowth between her legs.</a:t>
            </a:r>
          </a:p>
        </p:txBody>
      </p:sp>
      <p:sp>
        <p:nvSpPr>
          <p:cNvPr id="11" name="TextBox 10">
            <a:extLst>
              <a:ext uri="{FF2B5EF4-FFF2-40B4-BE49-F238E27FC236}">
                <a16:creationId xmlns:a16="http://schemas.microsoft.com/office/drawing/2014/main" id="{779B472C-7686-E702-132F-4A64EF038529}"/>
              </a:ext>
            </a:extLst>
          </p:cNvPr>
          <p:cNvSpPr txBox="1"/>
          <p:nvPr/>
        </p:nvSpPr>
        <p:spPr>
          <a:xfrm>
            <a:off x="12611320" y="3180756"/>
            <a:ext cx="7375617" cy="1384995"/>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Silent </a:t>
            </a:r>
            <a:r>
              <a:rPr lang="en-GB" sz="2800" dirty="0">
                <a:solidFill>
                  <a:schemeClr val="bg1"/>
                </a:solidFill>
                <a:latin typeface="Aptos Narrow" panose="020B0004020202020204" pitchFamily="34" charset="0"/>
              </a:rPr>
              <a:t>Hill 2 works to invoke the uncanny with the character Maria, who has both large yet thin eyes, off pale skin and mouth which is too wide. </a:t>
            </a:r>
          </a:p>
        </p:txBody>
      </p:sp>
      <p:sp>
        <p:nvSpPr>
          <p:cNvPr id="12" name="TextBox 11">
            <a:extLst>
              <a:ext uri="{FF2B5EF4-FFF2-40B4-BE49-F238E27FC236}">
                <a16:creationId xmlns:a16="http://schemas.microsoft.com/office/drawing/2014/main" id="{B6496C4C-95ED-F988-33C6-A95F4F61983A}"/>
              </a:ext>
            </a:extLst>
          </p:cNvPr>
          <p:cNvSpPr txBox="1"/>
          <p:nvPr/>
        </p:nvSpPr>
        <p:spPr>
          <a:xfrm>
            <a:off x="12611320" y="4608125"/>
            <a:ext cx="7375617"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Even </a:t>
            </a:r>
            <a:r>
              <a:rPr lang="en-GB" sz="2800" dirty="0">
                <a:solidFill>
                  <a:schemeClr val="bg1"/>
                </a:solidFill>
                <a:latin typeface="Aptos Narrow" panose="020B0004020202020204" pitchFamily="34" charset="0"/>
              </a:rPr>
              <a:t>jump scares are prevalent throughout cheap and indie horror titles.</a:t>
            </a:r>
          </a:p>
        </p:txBody>
      </p:sp>
      <p:sp>
        <p:nvSpPr>
          <p:cNvPr id="20" name="TextBox 19">
            <a:extLst>
              <a:ext uri="{FF2B5EF4-FFF2-40B4-BE49-F238E27FC236}">
                <a16:creationId xmlns:a16="http://schemas.microsoft.com/office/drawing/2014/main" id="{911CD29B-9672-BE8E-427E-AFC400E2C8F4}"/>
              </a:ext>
            </a:extLst>
          </p:cNvPr>
          <p:cNvSpPr txBox="1"/>
          <p:nvPr/>
        </p:nvSpPr>
        <p:spPr>
          <a:xfrm>
            <a:off x="309791" y="-5718817"/>
            <a:ext cx="6539742"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Games </a:t>
            </a:r>
            <a:r>
              <a:rPr lang="en-GB" sz="2800" dirty="0">
                <a:solidFill>
                  <a:schemeClr val="bg1"/>
                </a:solidFill>
                <a:latin typeface="Aptos Narrow" panose="020B0004020202020204" pitchFamily="34" charset="0"/>
              </a:rPr>
              <a:t>steal – TTRPG isn’t immune to this</a:t>
            </a:r>
          </a:p>
        </p:txBody>
      </p:sp>
      <p:sp>
        <p:nvSpPr>
          <p:cNvPr id="8" name="TextBox 7">
            <a:extLst>
              <a:ext uri="{FF2B5EF4-FFF2-40B4-BE49-F238E27FC236}">
                <a16:creationId xmlns:a16="http://schemas.microsoft.com/office/drawing/2014/main" id="{BB7CF0D7-6D01-887E-A6B0-ACCF841349F2}"/>
              </a:ext>
            </a:extLst>
          </p:cNvPr>
          <p:cNvSpPr txBox="1"/>
          <p:nvPr/>
        </p:nvSpPr>
        <p:spPr>
          <a:xfrm>
            <a:off x="309791" y="255566"/>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//HORROR </a:t>
            </a:r>
            <a:r>
              <a:rPr lang="en-GB" sz="2800" b="1" dirty="0">
                <a:solidFill>
                  <a:schemeClr val="bg1"/>
                </a:solidFill>
                <a:latin typeface="Aptos Narrow" panose="020B0004020202020204" pitchFamily="34" charset="0"/>
              </a:rPr>
              <a:t>TTRPG LANDSCAPE</a:t>
            </a:r>
            <a:endParaRPr lang="en-GB" sz="2800" dirty="0">
              <a:solidFill>
                <a:schemeClr val="bg1"/>
              </a:solidFill>
              <a:latin typeface="Aptos Narrow" panose="020B0004020202020204" pitchFamily="34" charset="0"/>
            </a:endParaRPr>
          </a:p>
        </p:txBody>
      </p:sp>
      <p:sp>
        <p:nvSpPr>
          <p:cNvPr id="17" name="TextBox 16">
            <a:extLst>
              <a:ext uri="{FF2B5EF4-FFF2-40B4-BE49-F238E27FC236}">
                <a16:creationId xmlns:a16="http://schemas.microsoft.com/office/drawing/2014/main" id="{4BCAC77C-1DDE-AEC4-216A-B680C7A3FD13}"/>
              </a:ext>
            </a:extLst>
          </p:cNvPr>
          <p:cNvSpPr txBox="1"/>
          <p:nvPr/>
        </p:nvSpPr>
        <p:spPr>
          <a:xfrm>
            <a:off x="309791" y="-4952335"/>
            <a:ext cx="10061876"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Players </a:t>
            </a:r>
            <a:r>
              <a:rPr lang="en-GB" sz="2800" dirty="0">
                <a:solidFill>
                  <a:schemeClr val="bg1"/>
                </a:solidFill>
                <a:latin typeface="Aptos Narrow" panose="020B0004020202020204" pitchFamily="34" charset="0"/>
              </a:rPr>
              <a:t>feel emotions when they believe they have something to lose – says Perron</a:t>
            </a:r>
            <a:r>
              <a:rPr lang="en-GB" sz="2800" b="1" dirty="0">
                <a:solidFill>
                  <a:schemeClr val="bg1"/>
                </a:solidFill>
                <a:latin typeface="Aptos Narrow" panose="020B0004020202020204" pitchFamily="34" charset="0"/>
              </a:rPr>
              <a:t>.</a:t>
            </a:r>
            <a:endParaRPr lang="en-GB" sz="2800" dirty="0">
              <a:solidFill>
                <a:schemeClr val="bg1"/>
              </a:solidFill>
              <a:latin typeface="Aptos Narrow" panose="020B0004020202020204" pitchFamily="34" charset="0"/>
            </a:endParaRPr>
          </a:p>
        </p:txBody>
      </p:sp>
      <p:sp>
        <p:nvSpPr>
          <p:cNvPr id="18" name="TextBox 17">
            <a:extLst>
              <a:ext uri="{FF2B5EF4-FFF2-40B4-BE49-F238E27FC236}">
                <a16:creationId xmlns:a16="http://schemas.microsoft.com/office/drawing/2014/main" id="{C76C01BB-2DBB-1721-C835-0BFC8635EF54}"/>
              </a:ext>
            </a:extLst>
          </p:cNvPr>
          <p:cNvSpPr txBox="1"/>
          <p:nvPr/>
        </p:nvSpPr>
        <p:spPr>
          <a:xfrm>
            <a:off x="309791" y="-3930791"/>
            <a:ext cx="7547276"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Death </a:t>
            </a:r>
            <a:r>
              <a:rPr lang="en-GB" sz="2800" dirty="0">
                <a:solidFill>
                  <a:schemeClr val="bg1"/>
                </a:solidFill>
                <a:latin typeface="Aptos Narrow" panose="020B0004020202020204" pitchFamily="34" charset="0"/>
              </a:rPr>
              <a:t>is memorable. – says 17/20 D&amp;D Players</a:t>
            </a:r>
          </a:p>
        </p:txBody>
      </p:sp>
      <p:sp>
        <p:nvSpPr>
          <p:cNvPr id="22" name="TextBox 21">
            <a:extLst>
              <a:ext uri="{FF2B5EF4-FFF2-40B4-BE49-F238E27FC236}">
                <a16:creationId xmlns:a16="http://schemas.microsoft.com/office/drawing/2014/main" id="{45AB7661-6434-CCB1-6DA7-5A973E3FAB35}"/>
              </a:ext>
            </a:extLst>
          </p:cNvPr>
          <p:cNvSpPr txBox="1"/>
          <p:nvPr/>
        </p:nvSpPr>
        <p:spPr>
          <a:xfrm>
            <a:off x="309790" y="-2375603"/>
            <a:ext cx="6539742"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Knowledge </a:t>
            </a:r>
            <a:r>
              <a:rPr lang="en-GB" sz="2800" dirty="0">
                <a:solidFill>
                  <a:schemeClr val="bg1"/>
                </a:solidFill>
                <a:latin typeface="Aptos Narrow" panose="020B0004020202020204" pitchFamily="34" charset="0"/>
              </a:rPr>
              <a:t>is…. Fear?</a:t>
            </a:r>
          </a:p>
        </p:txBody>
      </p:sp>
      <p:sp>
        <p:nvSpPr>
          <p:cNvPr id="10" name="TextBox 9">
            <a:extLst>
              <a:ext uri="{FF2B5EF4-FFF2-40B4-BE49-F238E27FC236}">
                <a16:creationId xmlns:a16="http://schemas.microsoft.com/office/drawing/2014/main" id="{3BC3C370-E9C7-8267-9D07-3E8AEC4968C0}"/>
              </a:ext>
            </a:extLst>
          </p:cNvPr>
          <p:cNvSpPr txBox="1"/>
          <p:nvPr/>
        </p:nvSpPr>
        <p:spPr>
          <a:xfrm>
            <a:off x="-5676142" y="407966"/>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//LETS </a:t>
            </a:r>
            <a:r>
              <a:rPr lang="en-GB" sz="2800" b="1" dirty="0">
                <a:solidFill>
                  <a:schemeClr val="bg1"/>
                </a:solidFill>
                <a:latin typeface="Aptos Narrow" panose="020B0004020202020204" pitchFamily="34" charset="0"/>
              </a:rPr>
              <a:t>RECAP</a:t>
            </a:r>
            <a:endParaRPr lang="en-GB" sz="2800" dirty="0">
              <a:solidFill>
                <a:schemeClr val="bg1"/>
              </a:solidFill>
              <a:latin typeface="Aptos Narrow" panose="020B0004020202020204" pitchFamily="34" charset="0"/>
            </a:endParaRPr>
          </a:p>
        </p:txBody>
      </p:sp>
      <p:pic>
        <p:nvPicPr>
          <p:cNvPr id="8194" name="Picture 2" descr="H. P. Lovecraft | The H.P. Lovecraft Wiki | Fandom">
            <a:extLst>
              <a:ext uri="{FF2B5EF4-FFF2-40B4-BE49-F238E27FC236}">
                <a16:creationId xmlns:a16="http://schemas.microsoft.com/office/drawing/2014/main" id="{046F27CF-1509-2323-1DDB-C94E9DEF66B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992" y="1994079"/>
            <a:ext cx="1930684" cy="257167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49808245-A670-0BD6-3D4A-D767E40F9B9B}"/>
              </a:ext>
            </a:extLst>
          </p:cNvPr>
          <p:cNvSpPr txBox="1"/>
          <p:nvPr/>
        </p:nvSpPr>
        <p:spPr>
          <a:xfrm>
            <a:off x="309790" y="-3482110"/>
            <a:ext cx="11425010"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Freudian </a:t>
            </a:r>
            <a:r>
              <a:rPr lang="en-GB" sz="2800" dirty="0">
                <a:solidFill>
                  <a:schemeClr val="bg1"/>
                </a:solidFill>
                <a:latin typeface="Aptos Narrow" panose="020B0004020202020204" pitchFamily="34" charset="0"/>
              </a:rPr>
              <a:t>and Jungian psychology plays a foundational inspiration for monsters – as seen in Resident Evil  </a:t>
            </a:r>
          </a:p>
        </p:txBody>
      </p:sp>
      <p:cxnSp>
        <p:nvCxnSpPr>
          <p:cNvPr id="28" name="Straight Connector 27">
            <a:extLst>
              <a:ext uri="{FF2B5EF4-FFF2-40B4-BE49-F238E27FC236}">
                <a16:creationId xmlns:a16="http://schemas.microsoft.com/office/drawing/2014/main" id="{AA0F3491-C2F5-C87C-AFC9-A6690A1E2594}"/>
              </a:ext>
            </a:extLst>
          </p:cNvPr>
          <p:cNvCxnSpPr>
            <a:cxnSpLocks/>
            <a:stCxn id="8194" idx="3"/>
            <a:endCxn id="26" idx="3"/>
          </p:cNvCxnSpPr>
          <p:nvPr/>
        </p:nvCxnSpPr>
        <p:spPr>
          <a:xfrm flipV="1">
            <a:off x="2162676" y="3251953"/>
            <a:ext cx="9858768" cy="27962"/>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pic>
        <p:nvPicPr>
          <p:cNvPr id="8196" name="Picture 4" descr="Call of Cthulhu Keeper Rulebook - Revised Seventh Edition: Horror  Roleplaying in the Worlds of H.P. Lovecraft (Call of Cthulhu Roleplaying):  ...">
            <a:extLst>
              <a:ext uri="{FF2B5EF4-FFF2-40B4-BE49-F238E27FC236}">
                <a16:creationId xmlns:a16="http://schemas.microsoft.com/office/drawing/2014/main" id="{5751A850-B312-81E6-370B-99A768D9477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96722" y="2029628"/>
            <a:ext cx="1960211" cy="253612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Mothership (role-playing game) - Wikipedia">
            <a:extLst>
              <a:ext uri="{FF2B5EF4-FFF2-40B4-BE49-F238E27FC236}">
                <a16:creationId xmlns:a16="http://schemas.microsoft.com/office/drawing/2014/main" id="{AE7FB2E5-DF57-DAE0-6E91-C32B021340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0320" y="1747770"/>
            <a:ext cx="1960211" cy="303440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Death in Space Review | Gnome Stew">
            <a:extLst>
              <a:ext uri="{FF2B5EF4-FFF2-40B4-BE49-F238E27FC236}">
                <a16:creationId xmlns:a16="http://schemas.microsoft.com/office/drawing/2014/main" id="{2D673D55-93AF-B3E0-E9EF-FA61360C613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53890" y="1718252"/>
            <a:ext cx="2467554" cy="306740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Free League | Alien RPG | Role Playing Game | Ages 14+ | 1+ Players :  Amazon.co.uk: PC &amp; Video Games">
            <a:extLst>
              <a:ext uri="{FF2B5EF4-FFF2-40B4-BE49-F238E27FC236}">
                <a16:creationId xmlns:a16="http://schemas.microsoft.com/office/drawing/2014/main" id="{48D7A0F7-882E-588D-69EB-4DF51EB4F23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77936" y="1881457"/>
            <a:ext cx="2052723" cy="2778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3662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E01EA-E385-77BF-6DBE-09AAB9B283B7}"/>
            </a:ext>
          </a:extLst>
        </p:cNvPr>
        <p:cNvGrpSpPr/>
        <p:nvPr/>
      </p:nvGrpSpPr>
      <p:grpSpPr>
        <a:xfrm>
          <a:off x="0" y="0"/>
          <a:ext cx="0" cy="0"/>
          <a:chOff x="0" y="0"/>
          <a:chExt cx="0" cy="0"/>
        </a:xfrm>
      </p:grpSpPr>
      <p:pic>
        <p:nvPicPr>
          <p:cNvPr id="2" name="Picture 2" descr="Alien isolation (revisit) - Finished Projects - Blender Artists Community">
            <a:extLst>
              <a:ext uri="{FF2B5EF4-FFF2-40B4-BE49-F238E27FC236}">
                <a16:creationId xmlns:a16="http://schemas.microsoft.com/office/drawing/2014/main" id="{58F98BB0-3518-77C9-4A82-DA660F92F44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9637" t="2937" r="9637" b="2937"/>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25C927F-5799-AD06-CE1C-32E3B538C4C4}"/>
              </a:ext>
            </a:extLst>
          </p:cNvPr>
          <p:cNvSpPr>
            <a:spLocks/>
          </p:cNvSpPr>
          <p:nvPr/>
        </p:nvSpPr>
        <p:spPr>
          <a:xfrm>
            <a:off x="-7095" y="0"/>
            <a:ext cx="12199095" cy="6902451"/>
          </a:xfrm>
          <a:prstGeom prst="rect">
            <a:avLst/>
          </a:prstGeom>
          <a:solidFill>
            <a:srgbClr val="A40000">
              <a:alpha val="207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Static Overlay Images – Browse 12,616 Stock Photos, Vectors, and Video |  Adobe Stock">
            <a:extLst>
              <a:ext uri="{FF2B5EF4-FFF2-40B4-BE49-F238E27FC236}">
                <a16:creationId xmlns:a16="http://schemas.microsoft.com/office/drawing/2014/main" id="{8B1787B8-BEA0-2BF9-2427-59CC1DE34413}"/>
              </a:ext>
            </a:extLst>
          </p:cNvPr>
          <p:cNvPicPr>
            <a:picLocks noChangeAspect="1"/>
          </p:cNvPicPr>
          <p:nvPr/>
        </p:nvPicPr>
        <p:blipFill>
          <a:blip r:embed="rId4">
            <a:alphaModFix amt="5000"/>
            <a:extLst>
              <a:ext uri="{28A0092B-C50C-407E-A947-70E740481C1C}">
                <a14:useLocalDpi xmlns:a14="http://schemas.microsoft.com/office/drawing/2010/main" val="0"/>
              </a:ext>
            </a:extLst>
          </a:blip>
          <a:srcRect/>
          <a:stretch>
            <a:fillRect/>
          </a:stretch>
        </p:blipFill>
        <p:spPr bwMode="auto">
          <a:xfrm>
            <a:off x="-216756" y="-250722"/>
            <a:ext cx="12618415" cy="74038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atic Overlay Images – Browse 12,616 Stock Photos, Vectors, and Video |  Adobe Stock">
            <a:extLst>
              <a:ext uri="{FF2B5EF4-FFF2-40B4-BE49-F238E27FC236}">
                <a16:creationId xmlns:a16="http://schemas.microsoft.com/office/drawing/2014/main" id="{262809BC-A1F2-5516-2989-6642DA37F99C}"/>
              </a:ext>
            </a:extLst>
          </p:cNvPr>
          <p:cNvPicPr>
            <a:picLocks noGrp="1" noRot="1" noChangeAspect="1" noMove="1" noResize="1" noEditPoints="1" noAdjustHandles="1" noChangeArrowheads="1" noChangeShapeType="1" noCrop="1"/>
          </p:cNvPicPr>
          <p:nvPr/>
        </p:nvPicPr>
        <p:blipFill rotWithShape="1">
          <a:blip r:embed="rId5">
            <a:alphaModFix amt="20000"/>
            <a:extLst>
              <a:ext uri="{28A0092B-C50C-407E-A947-70E740481C1C}">
                <a14:useLocalDpi xmlns:a14="http://schemas.microsoft.com/office/drawing/2010/main" val="0"/>
              </a:ext>
            </a:extLst>
          </a:blip>
          <a:srcRect l="4033" t="7280" r="2508" b="16094"/>
          <a:stretch/>
        </p:blipFill>
        <p:spPr bwMode="auto">
          <a:xfrm>
            <a:off x="-7095" y="-139891"/>
            <a:ext cx="12527291" cy="69555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3649AC0-5AD2-3D81-5373-5AFA42F15E23}"/>
              </a:ext>
            </a:extLst>
          </p:cNvPr>
          <p:cNvSpPr txBox="1"/>
          <p:nvPr/>
        </p:nvSpPr>
        <p:spPr>
          <a:xfrm>
            <a:off x="-7494154" y="1930402"/>
            <a:ext cx="7375617"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Video </a:t>
            </a:r>
            <a:r>
              <a:rPr lang="en-GB" sz="2800" dirty="0">
                <a:solidFill>
                  <a:schemeClr val="bg1"/>
                </a:solidFill>
                <a:latin typeface="Aptos Narrow" panose="020B0004020202020204" pitchFamily="34" charset="0"/>
              </a:rPr>
              <a:t>games historically steal from different horror medium to manifest horror </a:t>
            </a:r>
          </a:p>
        </p:txBody>
      </p:sp>
      <p:sp>
        <p:nvSpPr>
          <p:cNvPr id="4" name="TextBox 3">
            <a:extLst>
              <a:ext uri="{FF2B5EF4-FFF2-40B4-BE49-F238E27FC236}">
                <a16:creationId xmlns:a16="http://schemas.microsoft.com/office/drawing/2014/main" id="{9E11DD12-F750-D922-73BB-0FCB110951D4}"/>
              </a:ext>
            </a:extLst>
          </p:cNvPr>
          <p:cNvSpPr txBox="1"/>
          <p:nvPr/>
        </p:nvSpPr>
        <p:spPr>
          <a:xfrm>
            <a:off x="309791" y="-1090967"/>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//WHAT </a:t>
            </a:r>
            <a:r>
              <a:rPr lang="en-GB" sz="2800" dirty="0">
                <a:solidFill>
                  <a:schemeClr val="bg1"/>
                </a:solidFill>
                <a:latin typeface="Aptos Narrow" panose="020B0004020202020204" pitchFamily="34" charset="0"/>
              </a:rPr>
              <a:t>MAKES THEM TICK?</a:t>
            </a:r>
          </a:p>
        </p:txBody>
      </p:sp>
      <p:sp>
        <p:nvSpPr>
          <p:cNvPr id="13" name="TextBox 12">
            <a:extLst>
              <a:ext uri="{FF2B5EF4-FFF2-40B4-BE49-F238E27FC236}">
                <a16:creationId xmlns:a16="http://schemas.microsoft.com/office/drawing/2014/main" id="{36681572-EC1B-27BC-0441-733A7073730F}"/>
              </a:ext>
            </a:extLst>
          </p:cNvPr>
          <p:cNvSpPr txBox="1"/>
          <p:nvPr/>
        </p:nvSpPr>
        <p:spPr>
          <a:xfrm>
            <a:off x="-7494154" y="2995340"/>
            <a:ext cx="7375617"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They </a:t>
            </a:r>
            <a:r>
              <a:rPr lang="en-GB" sz="2800" dirty="0">
                <a:solidFill>
                  <a:schemeClr val="bg1"/>
                </a:solidFill>
                <a:latin typeface="Aptos Narrow" panose="020B0004020202020204" pitchFamily="34" charset="0"/>
              </a:rPr>
              <a:t>do this because its effective however video games and films have one major difference.</a:t>
            </a:r>
          </a:p>
        </p:txBody>
      </p:sp>
      <p:sp>
        <p:nvSpPr>
          <p:cNvPr id="14" name="TextBox 13">
            <a:extLst>
              <a:ext uri="{FF2B5EF4-FFF2-40B4-BE49-F238E27FC236}">
                <a16:creationId xmlns:a16="http://schemas.microsoft.com/office/drawing/2014/main" id="{B9EF2CB5-83F1-4D36-7A6B-C4F4C19939DA}"/>
              </a:ext>
            </a:extLst>
          </p:cNvPr>
          <p:cNvSpPr txBox="1"/>
          <p:nvPr/>
        </p:nvSpPr>
        <p:spPr>
          <a:xfrm>
            <a:off x="-7494155" y="4143622"/>
            <a:ext cx="7375617"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Video </a:t>
            </a:r>
            <a:r>
              <a:rPr lang="en-GB" sz="2800" dirty="0">
                <a:solidFill>
                  <a:schemeClr val="bg1"/>
                </a:solidFill>
                <a:latin typeface="Aptos Narrow" panose="020B0004020202020204" pitchFamily="34" charset="0"/>
              </a:rPr>
              <a:t>Games are interactive.</a:t>
            </a:r>
          </a:p>
        </p:txBody>
      </p:sp>
      <p:pic>
        <p:nvPicPr>
          <p:cNvPr id="15" name="Picture 2" descr="Free League | Alien RPG | Role Playing Game | Ages 14+ | 1+ Players :  Amazon.co.uk: PC &amp; Video Games">
            <a:extLst>
              <a:ext uri="{FF2B5EF4-FFF2-40B4-BE49-F238E27FC236}">
                <a16:creationId xmlns:a16="http://schemas.microsoft.com/office/drawing/2014/main" id="{8C57CF71-181C-7A0E-EE78-91523838274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5016" y="4325377"/>
            <a:ext cx="1748375" cy="23669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Mothership (role-playing game) - Wikipedia">
            <a:extLst>
              <a:ext uri="{FF2B5EF4-FFF2-40B4-BE49-F238E27FC236}">
                <a16:creationId xmlns:a16="http://schemas.microsoft.com/office/drawing/2014/main" id="{BCB97864-C9FC-7470-71C7-9A0E012A4F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73780" y="4221246"/>
            <a:ext cx="1669580" cy="258451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CF48F1C5-505A-DBF2-F63F-E3E9FA56EF54}"/>
              </a:ext>
            </a:extLst>
          </p:cNvPr>
          <p:cNvSpPr txBox="1"/>
          <p:nvPr/>
        </p:nvSpPr>
        <p:spPr>
          <a:xfrm>
            <a:off x="20527334" y="3646450"/>
            <a:ext cx="2939084"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a:t>
            </a:r>
            <a:r>
              <a:rPr lang="en-GB" sz="2800" b="1" dirty="0">
                <a:solidFill>
                  <a:schemeClr val="bg1"/>
                </a:solidFill>
                <a:latin typeface="Aptos Narrow" panose="020B0004020202020204" pitchFamily="34" charset="0"/>
              </a:rPr>
              <a:t>DEATH IN SPACE</a:t>
            </a:r>
            <a:endParaRPr lang="en-GB" sz="2800" dirty="0">
              <a:solidFill>
                <a:schemeClr val="bg1"/>
              </a:solidFill>
              <a:latin typeface="Aptos Narrow" panose="020B0004020202020204" pitchFamily="34" charset="0"/>
            </a:endParaRPr>
          </a:p>
        </p:txBody>
      </p:sp>
      <p:sp>
        <p:nvSpPr>
          <p:cNvPr id="5" name="TextBox 4">
            <a:extLst>
              <a:ext uri="{FF2B5EF4-FFF2-40B4-BE49-F238E27FC236}">
                <a16:creationId xmlns:a16="http://schemas.microsoft.com/office/drawing/2014/main" id="{11F8B3D2-EDAA-2E5C-6C0C-C896D3E401A8}"/>
              </a:ext>
            </a:extLst>
          </p:cNvPr>
          <p:cNvSpPr txBox="1"/>
          <p:nvPr/>
        </p:nvSpPr>
        <p:spPr>
          <a:xfrm>
            <a:off x="364067" y="-1614188"/>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//INTO THE FRAY </a:t>
            </a:r>
            <a:r>
              <a:rPr lang="en-GB" sz="2800" dirty="0">
                <a:solidFill>
                  <a:schemeClr val="bg1"/>
                </a:solidFill>
                <a:latin typeface="Aptos Narrow" panose="020B0004020202020204" pitchFamily="34" charset="0"/>
              </a:rPr>
              <a:t>TO MAKE PLAY WITH FEAR</a:t>
            </a:r>
          </a:p>
        </p:txBody>
      </p:sp>
      <p:sp>
        <p:nvSpPr>
          <p:cNvPr id="3" name="TextBox 2">
            <a:extLst>
              <a:ext uri="{FF2B5EF4-FFF2-40B4-BE49-F238E27FC236}">
                <a16:creationId xmlns:a16="http://schemas.microsoft.com/office/drawing/2014/main" id="{D978A73B-28A8-5285-7C30-D83A7AB166F3}"/>
              </a:ext>
            </a:extLst>
          </p:cNvPr>
          <p:cNvSpPr txBox="1"/>
          <p:nvPr/>
        </p:nvSpPr>
        <p:spPr>
          <a:xfrm>
            <a:off x="2418589" y="7031453"/>
            <a:ext cx="8197628" cy="523220"/>
          </a:xfrm>
          <a:prstGeom prst="rect">
            <a:avLst/>
          </a:prstGeom>
          <a:noFill/>
        </p:spPr>
        <p:txBody>
          <a:bodyPr wrap="square" rtlCol="0">
            <a:spAutoFit/>
          </a:bodyPr>
          <a:lstStyle/>
          <a:p>
            <a:pPr algn="ctr"/>
            <a:r>
              <a:rPr lang="en-GB" sz="2800" b="1" dirty="0">
                <a:solidFill>
                  <a:schemeClr val="bg1"/>
                </a:solidFill>
                <a:latin typeface="Aptos Narrow" panose="020B0004020202020204" pitchFamily="34" charset="0"/>
              </a:rPr>
              <a:t>What do these all share and why have I highlighted.</a:t>
            </a:r>
          </a:p>
        </p:txBody>
      </p:sp>
      <p:sp>
        <p:nvSpPr>
          <p:cNvPr id="6" name="TextBox 5">
            <a:extLst>
              <a:ext uri="{FF2B5EF4-FFF2-40B4-BE49-F238E27FC236}">
                <a16:creationId xmlns:a16="http://schemas.microsoft.com/office/drawing/2014/main" id="{7E60F9B7-541F-6F19-D731-790BDB63A0C6}"/>
              </a:ext>
            </a:extLst>
          </p:cNvPr>
          <p:cNvSpPr txBox="1"/>
          <p:nvPr/>
        </p:nvSpPr>
        <p:spPr>
          <a:xfrm>
            <a:off x="12611321" y="1361727"/>
            <a:ext cx="7375617" cy="1815882"/>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Freudian </a:t>
            </a:r>
            <a:r>
              <a:rPr lang="en-GB" sz="2800" dirty="0">
                <a:solidFill>
                  <a:schemeClr val="bg1"/>
                </a:solidFill>
                <a:latin typeface="Aptos Narrow" panose="020B0004020202020204" pitchFamily="34" charset="0"/>
              </a:rPr>
              <a:t>or Jungian archetypes of sex as monsters as seen in Resident Evil countless times, notably in 7 where the mother becomes an insectoid monster with an overgrowth between her legs.</a:t>
            </a:r>
          </a:p>
        </p:txBody>
      </p:sp>
      <p:sp>
        <p:nvSpPr>
          <p:cNvPr id="11" name="TextBox 10">
            <a:extLst>
              <a:ext uri="{FF2B5EF4-FFF2-40B4-BE49-F238E27FC236}">
                <a16:creationId xmlns:a16="http://schemas.microsoft.com/office/drawing/2014/main" id="{D9601116-EEFD-5A83-4093-7803C0CA6267}"/>
              </a:ext>
            </a:extLst>
          </p:cNvPr>
          <p:cNvSpPr txBox="1"/>
          <p:nvPr/>
        </p:nvSpPr>
        <p:spPr>
          <a:xfrm>
            <a:off x="12611320" y="3180756"/>
            <a:ext cx="7375617" cy="1384995"/>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Silent </a:t>
            </a:r>
            <a:r>
              <a:rPr lang="en-GB" sz="2800" dirty="0">
                <a:solidFill>
                  <a:schemeClr val="bg1"/>
                </a:solidFill>
                <a:latin typeface="Aptos Narrow" panose="020B0004020202020204" pitchFamily="34" charset="0"/>
              </a:rPr>
              <a:t>Hill 2 works to invoke the uncanny with the character Maria, who has both large yet thin eyes, off pale skin and mouth which is too wide. </a:t>
            </a:r>
          </a:p>
        </p:txBody>
      </p:sp>
      <p:sp>
        <p:nvSpPr>
          <p:cNvPr id="12" name="TextBox 11">
            <a:extLst>
              <a:ext uri="{FF2B5EF4-FFF2-40B4-BE49-F238E27FC236}">
                <a16:creationId xmlns:a16="http://schemas.microsoft.com/office/drawing/2014/main" id="{4730E172-D45E-697F-1F46-E502FC1E45E7}"/>
              </a:ext>
            </a:extLst>
          </p:cNvPr>
          <p:cNvSpPr txBox="1"/>
          <p:nvPr/>
        </p:nvSpPr>
        <p:spPr>
          <a:xfrm>
            <a:off x="12611320" y="4608125"/>
            <a:ext cx="7375617"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Even </a:t>
            </a:r>
            <a:r>
              <a:rPr lang="en-GB" sz="2800" dirty="0">
                <a:solidFill>
                  <a:schemeClr val="bg1"/>
                </a:solidFill>
                <a:latin typeface="Aptos Narrow" panose="020B0004020202020204" pitchFamily="34" charset="0"/>
              </a:rPr>
              <a:t>jump scares are prevalent throughout cheap and indie horror titles.</a:t>
            </a:r>
          </a:p>
        </p:txBody>
      </p:sp>
      <p:sp>
        <p:nvSpPr>
          <p:cNvPr id="20" name="TextBox 19">
            <a:extLst>
              <a:ext uri="{FF2B5EF4-FFF2-40B4-BE49-F238E27FC236}">
                <a16:creationId xmlns:a16="http://schemas.microsoft.com/office/drawing/2014/main" id="{15E0B85D-8BDC-2F24-11D1-0A3900A29758}"/>
              </a:ext>
            </a:extLst>
          </p:cNvPr>
          <p:cNvSpPr txBox="1"/>
          <p:nvPr/>
        </p:nvSpPr>
        <p:spPr>
          <a:xfrm>
            <a:off x="309791" y="-5718817"/>
            <a:ext cx="6539742"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Games </a:t>
            </a:r>
            <a:r>
              <a:rPr lang="en-GB" sz="2800" dirty="0">
                <a:solidFill>
                  <a:schemeClr val="bg1"/>
                </a:solidFill>
                <a:latin typeface="Aptos Narrow" panose="020B0004020202020204" pitchFamily="34" charset="0"/>
              </a:rPr>
              <a:t>steal – TTRPG isn’t immune to this</a:t>
            </a:r>
          </a:p>
        </p:txBody>
      </p:sp>
      <p:sp>
        <p:nvSpPr>
          <p:cNvPr id="8" name="TextBox 7">
            <a:extLst>
              <a:ext uri="{FF2B5EF4-FFF2-40B4-BE49-F238E27FC236}">
                <a16:creationId xmlns:a16="http://schemas.microsoft.com/office/drawing/2014/main" id="{504D71CE-4FA0-37FD-9DEA-0F05176FEEF8}"/>
              </a:ext>
            </a:extLst>
          </p:cNvPr>
          <p:cNvSpPr txBox="1"/>
          <p:nvPr/>
        </p:nvSpPr>
        <p:spPr>
          <a:xfrm>
            <a:off x="309791" y="255566"/>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//HORROR </a:t>
            </a:r>
            <a:r>
              <a:rPr lang="en-GB" sz="2800" b="1" dirty="0">
                <a:solidFill>
                  <a:schemeClr val="bg1"/>
                </a:solidFill>
                <a:latin typeface="Aptos Narrow" panose="020B0004020202020204" pitchFamily="34" charset="0"/>
              </a:rPr>
              <a:t>TTRPG LANDSCAPE</a:t>
            </a:r>
            <a:endParaRPr lang="en-GB" sz="2800" dirty="0">
              <a:solidFill>
                <a:schemeClr val="bg1"/>
              </a:solidFill>
              <a:latin typeface="Aptos Narrow" panose="020B0004020202020204" pitchFamily="34" charset="0"/>
            </a:endParaRPr>
          </a:p>
        </p:txBody>
      </p:sp>
      <p:sp>
        <p:nvSpPr>
          <p:cNvPr id="17" name="TextBox 16">
            <a:extLst>
              <a:ext uri="{FF2B5EF4-FFF2-40B4-BE49-F238E27FC236}">
                <a16:creationId xmlns:a16="http://schemas.microsoft.com/office/drawing/2014/main" id="{84CA95F7-E78C-D9C5-EA21-708755B8D2E1}"/>
              </a:ext>
            </a:extLst>
          </p:cNvPr>
          <p:cNvSpPr txBox="1"/>
          <p:nvPr/>
        </p:nvSpPr>
        <p:spPr>
          <a:xfrm>
            <a:off x="309791" y="-4952335"/>
            <a:ext cx="10061876"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Players </a:t>
            </a:r>
            <a:r>
              <a:rPr lang="en-GB" sz="2800" dirty="0">
                <a:solidFill>
                  <a:schemeClr val="bg1"/>
                </a:solidFill>
                <a:latin typeface="Aptos Narrow" panose="020B0004020202020204" pitchFamily="34" charset="0"/>
              </a:rPr>
              <a:t>feel emotions when they believe they have something to lose – says Perron</a:t>
            </a:r>
            <a:r>
              <a:rPr lang="en-GB" sz="2800" b="1" dirty="0">
                <a:solidFill>
                  <a:schemeClr val="bg1"/>
                </a:solidFill>
                <a:latin typeface="Aptos Narrow" panose="020B0004020202020204" pitchFamily="34" charset="0"/>
              </a:rPr>
              <a:t>.</a:t>
            </a:r>
            <a:endParaRPr lang="en-GB" sz="2800" dirty="0">
              <a:solidFill>
                <a:schemeClr val="bg1"/>
              </a:solidFill>
              <a:latin typeface="Aptos Narrow" panose="020B0004020202020204" pitchFamily="34" charset="0"/>
            </a:endParaRPr>
          </a:p>
        </p:txBody>
      </p:sp>
      <p:sp>
        <p:nvSpPr>
          <p:cNvPr id="18" name="TextBox 17">
            <a:extLst>
              <a:ext uri="{FF2B5EF4-FFF2-40B4-BE49-F238E27FC236}">
                <a16:creationId xmlns:a16="http://schemas.microsoft.com/office/drawing/2014/main" id="{7E754399-263E-7C27-BFC8-84ED03F0B61D}"/>
              </a:ext>
            </a:extLst>
          </p:cNvPr>
          <p:cNvSpPr txBox="1"/>
          <p:nvPr/>
        </p:nvSpPr>
        <p:spPr>
          <a:xfrm>
            <a:off x="309791" y="-3930791"/>
            <a:ext cx="7547276"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Death </a:t>
            </a:r>
            <a:r>
              <a:rPr lang="en-GB" sz="2800" dirty="0">
                <a:solidFill>
                  <a:schemeClr val="bg1"/>
                </a:solidFill>
                <a:latin typeface="Aptos Narrow" panose="020B0004020202020204" pitchFamily="34" charset="0"/>
              </a:rPr>
              <a:t>is memorable. – says 17/20 D&amp;D Players</a:t>
            </a:r>
          </a:p>
        </p:txBody>
      </p:sp>
      <p:sp>
        <p:nvSpPr>
          <p:cNvPr id="22" name="TextBox 21">
            <a:extLst>
              <a:ext uri="{FF2B5EF4-FFF2-40B4-BE49-F238E27FC236}">
                <a16:creationId xmlns:a16="http://schemas.microsoft.com/office/drawing/2014/main" id="{2A53D348-F462-D717-2D02-00C20B5BFC97}"/>
              </a:ext>
            </a:extLst>
          </p:cNvPr>
          <p:cNvSpPr txBox="1"/>
          <p:nvPr/>
        </p:nvSpPr>
        <p:spPr>
          <a:xfrm>
            <a:off x="309790" y="-2375603"/>
            <a:ext cx="6539742"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Knowledge </a:t>
            </a:r>
            <a:r>
              <a:rPr lang="en-GB" sz="2800" dirty="0">
                <a:solidFill>
                  <a:schemeClr val="bg1"/>
                </a:solidFill>
                <a:latin typeface="Aptos Narrow" panose="020B0004020202020204" pitchFamily="34" charset="0"/>
              </a:rPr>
              <a:t>is…. Fear?</a:t>
            </a:r>
          </a:p>
        </p:txBody>
      </p:sp>
      <p:sp>
        <p:nvSpPr>
          <p:cNvPr id="10" name="TextBox 9">
            <a:extLst>
              <a:ext uri="{FF2B5EF4-FFF2-40B4-BE49-F238E27FC236}">
                <a16:creationId xmlns:a16="http://schemas.microsoft.com/office/drawing/2014/main" id="{9B321D1B-23B7-8385-3706-472C2CFE0FC0}"/>
              </a:ext>
            </a:extLst>
          </p:cNvPr>
          <p:cNvSpPr txBox="1"/>
          <p:nvPr/>
        </p:nvSpPr>
        <p:spPr>
          <a:xfrm>
            <a:off x="-5676142" y="407966"/>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//LETS </a:t>
            </a:r>
            <a:r>
              <a:rPr lang="en-GB" sz="2800" b="1" dirty="0">
                <a:solidFill>
                  <a:schemeClr val="bg1"/>
                </a:solidFill>
                <a:latin typeface="Aptos Narrow" panose="020B0004020202020204" pitchFamily="34" charset="0"/>
              </a:rPr>
              <a:t>RECAP</a:t>
            </a:r>
            <a:endParaRPr lang="en-GB" sz="2800" dirty="0">
              <a:solidFill>
                <a:schemeClr val="bg1"/>
              </a:solidFill>
              <a:latin typeface="Aptos Narrow" panose="020B0004020202020204" pitchFamily="34" charset="0"/>
            </a:endParaRPr>
          </a:p>
        </p:txBody>
      </p:sp>
      <p:pic>
        <p:nvPicPr>
          <p:cNvPr id="8194" name="Picture 2" descr="H. P. Lovecraft | The H.P. Lovecraft Wiki | Fandom">
            <a:extLst>
              <a:ext uri="{FF2B5EF4-FFF2-40B4-BE49-F238E27FC236}">
                <a16:creationId xmlns:a16="http://schemas.microsoft.com/office/drawing/2014/main" id="{23F28959-E3B6-E70F-1B10-F67757D4014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992" y="-3464549"/>
            <a:ext cx="1930684" cy="257167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36505D7B-0187-DE66-1252-D457C04669F9}"/>
              </a:ext>
            </a:extLst>
          </p:cNvPr>
          <p:cNvSpPr txBox="1"/>
          <p:nvPr/>
        </p:nvSpPr>
        <p:spPr>
          <a:xfrm>
            <a:off x="309790" y="-3482110"/>
            <a:ext cx="11425010"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Freudian </a:t>
            </a:r>
            <a:r>
              <a:rPr lang="en-GB" sz="2800" dirty="0">
                <a:solidFill>
                  <a:schemeClr val="bg1"/>
                </a:solidFill>
                <a:latin typeface="Aptos Narrow" panose="020B0004020202020204" pitchFamily="34" charset="0"/>
              </a:rPr>
              <a:t>and Jungian psychology plays a foundational inspiration for monsters – as seen in Resident Evil  </a:t>
            </a:r>
          </a:p>
        </p:txBody>
      </p:sp>
      <p:cxnSp>
        <p:nvCxnSpPr>
          <p:cNvPr id="28" name="Straight Connector 27">
            <a:extLst>
              <a:ext uri="{FF2B5EF4-FFF2-40B4-BE49-F238E27FC236}">
                <a16:creationId xmlns:a16="http://schemas.microsoft.com/office/drawing/2014/main" id="{D19D8DE4-9530-63C3-DE51-5E621A7818DC}"/>
              </a:ext>
            </a:extLst>
          </p:cNvPr>
          <p:cNvCxnSpPr>
            <a:cxnSpLocks/>
            <a:stCxn id="8194" idx="3"/>
            <a:endCxn id="26" idx="3"/>
          </p:cNvCxnSpPr>
          <p:nvPr/>
        </p:nvCxnSpPr>
        <p:spPr>
          <a:xfrm flipV="1">
            <a:off x="2162676" y="-2206675"/>
            <a:ext cx="9858768" cy="27962"/>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pic>
        <p:nvPicPr>
          <p:cNvPr id="8196" name="Picture 4" descr="Call of Cthulhu Keeper Rulebook - Revised Seventh Edition: Horror  Roleplaying in the Worlds of H.P. Lovecraft (Call of Cthulhu Roleplaying):  ...">
            <a:extLst>
              <a:ext uri="{FF2B5EF4-FFF2-40B4-BE49-F238E27FC236}">
                <a16:creationId xmlns:a16="http://schemas.microsoft.com/office/drawing/2014/main" id="{2CD1F525-710C-A716-EEA8-F040EF6B34C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96722" y="-3429000"/>
            <a:ext cx="1960211" cy="253612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Mothership (role-playing game) - Wikipedia">
            <a:extLst>
              <a:ext uri="{FF2B5EF4-FFF2-40B4-BE49-F238E27FC236}">
                <a16:creationId xmlns:a16="http://schemas.microsoft.com/office/drawing/2014/main" id="{FA2C1855-00CE-D68C-FC49-B675F3C3F0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0320" y="-3710858"/>
            <a:ext cx="1960211" cy="303440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Death in Space Review | Gnome Stew">
            <a:extLst>
              <a:ext uri="{FF2B5EF4-FFF2-40B4-BE49-F238E27FC236}">
                <a16:creationId xmlns:a16="http://schemas.microsoft.com/office/drawing/2014/main" id="{75203812-FD07-116C-2613-F95DBDE88C3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553890" y="-3740376"/>
            <a:ext cx="2467554" cy="306740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Free League | Alien RPG | Role Playing Game | Ages 14+ | 1+ Players :  Amazon.co.uk: PC &amp; Video Games">
            <a:extLst>
              <a:ext uri="{FF2B5EF4-FFF2-40B4-BE49-F238E27FC236}">
                <a16:creationId xmlns:a16="http://schemas.microsoft.com/office/drawing/2014/main" id="{7313B424-E0C7-A081-8FFA-9541B68B084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77936" y="-3577171"/>
            <a:ext cx="2052723" cy="277899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2F2467E6-9232-AA63-EE62-F9280950B802}"/>
              </a:ext>
            </a:extLst>
          </p:cNvPr>
          <p:cNvSpPr txBox="1"/>
          <p:nvPr/>
        </p:nvSpPr>
        <p:spPr>
          <a:xfrm>
            <a:off x="309790" y="960420"/>
            <a:ext cx="7375617"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They </a:t>
            </a:r>
            <a:r>
              <a:rPr lang="en-GB" sz="2800" dirty="0">
                <a:solidFill>
                  <a:schemeClr val="bg1"/>
                </a:solidFill>
                <a:latin typeface="Aptos Narrow" panose="020B0004020202020204" pitchFamily="34" charset="0"/>
              </a:rPr>
              <a:t>all share a common theme in design.</a:t>
            </a:r>
          </a:p>
        </p:txBody>
      </p:sp>
      <p:sp>
        <p:nvSpPr>
          <p:cNvPr id="27" name="TextBox 26">
            <a:extLst>
              <a:ext uri="{FF2B5EF4-FFF2-40B4-BE49-F238E27FC236}">
                <a16:creationId xmlns:a16="http://schemas.microsoft.com/office/drawing/2014/main" id="{8C2E6D0A-1DED-C9B1-61A2-066E2EBFEFDA}"/>
              </a:ext>
            </a:extLst>
          </p:cNvPr>
          <p:cNvSpPr txBox="1"/>
          <p:nvPr/>
        </p:nvSpPr>
        <p:spPr>
          <a:xfrm>
            <a:off x="309790" y="1569534"/>
            <a:ext cx="7375617" cy="523220"/>
          </a:xfrm>
          <a:prstGeom prst="rect">
            <a:avLst/>
          </a:prstGeom>
          <a:noFill/>
        </p:spPr>
        <p:txBody>
          <a:bodyPr wrap="square" lIns="91440" tIns="45720" rIns="91440" bIns="45720" rtlCol="0" anchor="t">
            <a:spAutoFit/>
          </a:bodyPr>
          <a:lstStyle/>
          <a:p>
            <a:r>
              <a:rPr lang="en-GB" sz="2800" b="1" dirty="0">
                <a:solidFill>
                  <a:srgbClr val="007E0F"/>
                </a:solidFill>
                <a:latin typeface="Aptos Narrow"/>
              </a:rPr>
              <a:t>Mechanical </a:t>
            </a:r>
            <a:r>
              <a:rPr lang="en-GB" sz="2800" dirty="0">
                <a:solidFill>
                  <a:schemeClr val="bg1"/>
                </a:solidFill>
                <a:latin typeface="Aptos Narrow"/>
              </a:rPr>
              <a:t>Mental Health System</a:t>
            </a:r>
            <a:endParaRPr lang="en-GB" sz="2800" dirty="0">
              <a:solidFill>
                <a:schemeClr val="bg1"/>
              </a:solidFill>
              <a:latin typeface="Aptos Narrow" panose="020B0004020202020204" pitchFamily="34" charset="0"/>
            </a:endParaRPr>
          </a:p>
        </p:txBody>
      </p:sp>
      <p:sp>
        <p:nvSpPr>
          <p:cNvPr id="29" name="TextBox 28">
            <a:extLst>
              <a:ext uri="{FF2B5EF4-FFF2-40B4-BE49-F238E27FC236}">
                <a16:creationId xmlns:a16="http://schemas.microsoft.com/office/drawing/2014/main" id="{F07625B1-7A02-7176-4E18-21F80777A1D9}"/>
              </a:ext>
            </a:extLst>
          </p:cNvPr>
          <p:cNvSpPr txBox="1"/>
          <p:nvPr/>
        </p:nvSpPr>
        <p:spPr>
          <a:xfrm>
            <a:off x="309790" y="2145845"/>
            <a:ext cx="7375617"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Mechanically </a:t>
            </a:r>
            <a:r>
              <a:rPr lang="en-GB" sz="2800" dirty="0">
                <a:solidFill>
                  <a:schemeClr val="bg1"/>
                </a:solidFill>
                <a:latin typeface="Aptos Narrow" panose="020B0004020202020204" pitchFamily="34" charset="0"/>
              </a:rPr>
              <a:t>weak and expendable characters</a:t>
            </a:r>
          </a:p>
        </p:txBody>
      </p:sp>
      <p:sp>
        <p:nvSpPr>
          <p:cNvPr id="30" name="TextBox 29">
            <a:extLst>
              <a:ext uri="{FF2B5EF4-FFF2-40B4-BE49-F238E27FC236}">
                <a16:creationId xmlns:a16="http://schemas.microsoft.com/office/drawing/2014/main" id="{1F96EFFE-DB36-664E-5F7E-49FC78C59888}"/>
              </a:ext>
            </a:extLst>
          </p:cNvPr>
          <p:cNvSpPr txBox="1"/>
          <p:nvPr/>
        </p:nvSpPr>
        <p:spPr>
          <a:xfrm>
            <a:off x="309790" y="2808956"/>
            <a:ext cx="7375617"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The </a:t>
            </a:r>
            <a:r>
              <a:rPr lang="en-GB" sz="2800" dirty="0">
                <a:solidFill>
                  <a:schemeClr val="bg1"/>
                </a:solidFill>
                <a:latin typeface="Aptos Narrow" panose="020B0004020202020204" pitchFamily="34" charset="0"/>
              </a:rPr>
              <a:t>Unknown</a:t>
            </a:r>
          </a:p>
        </p:txBody>
      </p:sp>
      <p:sp>
        <p:nvSpPr>
          <p:cNvPr id="31" name="TextBox 30">
            <a:extLst>
              <a:ext uri="{FF2B5EF4-FFF2-40B4-BE49-F238E27FC236}">
                <a16:creationId xmlns:a16="http://schemas.microsoft.com/office/drawing/2014/main" id="{C7C08C2F-40DC-A609-1E56-AFEDA04BF8CA}"/>
              </a:ext>
            </a:extLst>
          </p:cNvPr>
          <p:cNvSpPr txBox="1"/>
          <p:nvPr/>
        </p:nvSpPr>
        <p:spPr>
          <a:xfrm>
            <a:off x="309789" y="3459416"/>
            <a:ext cx="7375617"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Overwhelming </a:t>
            </a:r>
            <a:r>
              <a:rPr lang="en-GB" sz="2800" dirty="0">
                <a:solidFill>
                  <a:schemeClr val="bg1"/>
                </a:solidFill>
                <a:latin typeface="Aptos Narrow" panose="020B0004020202020204" pitchFamily="34" charset="0"/>
              </a:rPr>
              <a:t>or Insurmountable Odds</a:t>
            </a:r>
          </a:p>
        </p:txBody>
      </p:sp>
      <p:sp>
        <p:nvSpPr>
          <p:cNvPr id="32" name="TextBox 31">
            <a:extLst>
              <a:ext uri="{FF2B5EF4-FFF2-40B4-BE49-F238E27FC236}">
                <a16:creationId xmlns:a16="http://schemas.microsoft.com/office/drawing/2014/main" id="{5EFE2306-FB38-1D6F-445D-1F01C25D0F06}"/>
              </a:ext>
            </a:extLst>
          </p:cNvPr>
          <p:cNvSpPr txBox="1"/>
          <p:nvPr/>
        </p:nvSpPr>
        <p:spPr>
          <a:xfrm>
            <a:off x="309787" y="4143278"/>
            <a:ext cx="7375617"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Rules </a:t>
            </a:r>
            <a:r>
              <a:rPr lang="en-GB" sz="2800" dirty="0">
                <a:solidFill>
                  <a:schemeClr val="bg1"/>
                </a:solidFill>
                <a:latin typeface="Aptos Narrow" panose="020B0004020202020204" pitchFamily="34" charset="0"/>
              </a:rPr>
              <a:t>Lite or Rapid Play</a:t>
            </a:r>
          </a:p>
        </p:txBody>
      </p:sp>
      <p:sp>
        <p:nvSpPr>
          <p:cNvPr id="33" name="TextBox 32">
            <a:extLst>
              <a:ext uri="{FF2B5EF4-FFF2-40B4-BE49-F238E27FC236}">
                <a16:creationId xmlns:a16="http://schemas.microsoft.com/office/drawing/2014/main" id="{0C12FD84-900D-54F7-63BC-0EE8F9F1FFDA}"/>
              </a:ext>
            </a:extLst>
          </p:cNvPr>
          <p:cNvSpPr txBox="1"/>
          <p:nvPr/>
        </p:nvSpPr>
        <p:spPr>
          <a:xfrm>
            <a:off x="309788" y="4772987"/>
            <a:ext cx="7375617"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Body </a:t>
            </a:r>
            <a:r>
              <a:rPr lang="en-GB" sz="2800" dirty="0">
                <a:solidFill>
                  <a:schemeClr val="bg1"/>
                </a:solidFill>
                <a:latin typeface="Aptos Narrow" panose="020B0004020202020204" pitchFamily="34" charset="0"/>
              </a:rPr>
              <a:t>Horror and the Grotesque</a:t>
            </a:r>
          </a:p>
        </p:txBody>
      </p:sp>
    </p:spTree>
    <p:extLst>
      <p:ext uri="{BB962C8B-B14F-4D97-AF65-F5344CB8AC3E}">
        <p14:creationId xmlns:p14="http://schemas.microsoft.com/office/powerpoint/2010/main" val="4446631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04D8C-ACB6-E0AE-C504-1081F0B1757D}"/>
            </a:ext>
          </a:extLst>
        </p:cNvPr>
        <p:cNvGrpSpPr/>
        <p:nvPr/>
      </p:nvGrpSpPr>
      <p:grpSpPr>
        <a:xfrm>
          <a:off x="0" y="0"/>
          <a:ext cx="0" cy="0"/>
          <a:chOff x="0" y="0"/>
          <a:chExt cx="0" cy="0"/>
        </a:xfrm>
      </p:grpSpPr>
      <p:pic>
        <p:nvPicPr>
          <p:cNvPr id="2" name="Picture 2" descr="Alien isolation (revisit) - Finished Projects - Blender Artists Community">
            <a:extLst>
              <a:ext uri="{FF2B5EF4-FFF2-40B4-BE49-F238E27FC236}">
                <a16:creationId xmlns:a16="http://schemas.microsoft.com/office/drawing/2014/main" id="{5BE367BB-737F-9637-F532-58AEE9C0127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9637" t="2937" r="9637" b="2937"/>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FD30897-EC5A-1323-F3FC-69363A93ECD0}"/>
              </a:ext>
            </a:extLst>
          </p:cNvPr>
          <p:cNvSpPr>
            <a:spLocks/>
          </p:cNvSpPr>
          <p:nvPr/>
        </p:nvSpPr>
        <p:spPr>
          <a:xfrm>
            <a:off x="-7095" y="0"/>
            <a:ext cx="12199095" cy="6902451"/>
          </a:xfrm>
          <a:prstGeom prst="rect">
            <a:avLst/>
          </a:prstGeom>
          <a:solidFill>
            <a:srgbClr val="A40000">
              <a:alpha val="207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Static Overlay Images – Browse 12,616 Stock Photos, Vectors, and Video |  Adobe Stock">
            <a:extLst>
              <a:ext uri="{FF2B5EF4-FFF2-40B4-BE49-F238E27FC236}">
                <a16:creationId xmlns:a16="http://schemas.microsoft.com/office/drawing/2014/main" id="{BACC869B-DFF6-0DF3-C1F9-00A693C49979}"/>
              </a:ext>
            </a:extLst>
          </p:cNvPr>
          <p:cNvPicPr>
            <a:picLocks noChangeAspect="1"/>
          </p:cNvPicPr>
          <p:nvPr/>
        </p:nvPicPr>
        <p:blipFill>
          <a:blip r:embed="rId4">
            <a:alphaModFix amt="5000"/>
            <a:extLst>
              <a:ext uri="{28A0092B-C50C-407E-A947-70E740481C1C}">
                <a14:useLocalDpi xmlns:a14="http://schemas.microsoft.com/office/drawing/2010/main" val="0"/>
              </a:ext>
            </a:extLst>
          </a:blip>
          <a:srcRect/>
          <a:stretch>
            <a:fillRect/>
          </a:stretch>
        </p:blipFill>
        <p:spPr bwMode="auto">
          <a:xfrm>
            <a:off x="-216756" y="-250722"/>
            <a:ext cx="12618415" cy="74038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atic Overlay Images – Browse 12,616 Stock Photos, Vectors, and Video |  Adobe Stock">
            <a:extLst>
              <a:ext uri="{FF2B5EF4-FFF2-40B4-BE49-F238E27FC236}">
                <a16:creationId xmlns:a16="http://schemas.microsoft.com/office/drawing/2014/main" id="{62291EC4-3334-2E6D-FD9F-998DD24A92D9}"/>
              </a:ext>
            </a:extLst>
          </p:cNvPr>
          <p:cNvPicPr>
            <a:picLocks noGrp="1" noRot="1" noChangeAspect="1" noMove="1" noResize="1" noEditPoints="1" noAdjustHandles="1" noChangeArrowheads="1" noChangeShapeType="1" noCrop="1"/>
          </p:cNvPicPr>
          <p:nvPr/>
        </p:nvPicPr>
        <p:blipFill rotWithShape="1">
          <a:blip r:embed="rId5">
            <a:alphaModFix amt="20000"/>
            <a:extLst>
              <a:ext uri="{28A0092B-C50C-407E-A947-70E740481C1C}">
                <a14:useLocalDpi xmlns:a14="http://schemas.microsoft.com/office/drawing/2010/main" val="0"/>
              </a:ext>
            </a:extLst>
          </a:blip>
          <a:srcRect l="4033" t="7280" r="2508" b="16094"/>
          <a:stretch/>
        </p:blipFill>
        <p:spPr bwMode="auto">
          <a:xfrm>
            <a:off x="-7095" y="-139891"/>
            <a:ext cx="12527291" cy="69555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Free League | Alien RPG | Role Playing Game | Ages 14+ | 1+ Players :  Amazon.co.uk: PC &amp; Video Games">
            <a:extLst>
              <a:ext uri="{FF2B5EF4-FFF2-40B4-BE49-F238E27FC236}">
                <a16:creationId xmlns:a16="http://schemas.microsoft.com/office/drawing/2014/main" id="{C68ABFE4-DE99-7ED1-D3C1-00D3B875203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5016" y="4325377"/>
            <a:ext cx="1748375" cy="23669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Mothership (role-playing game) - Wikipedia">
            <a:extLst>
              <a:ext uri="{FF2B5EF4-FFF2-40B4-BE49-F238E27FC236}">
                <a16:creationId xmlns:a16="http://schemas.microsoft.com/office/drawing/2014/main" id="{5CE43C4D-AB91-FA65-4653-884FAD0601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73780" y="4221246"/>
            <a:ext cx="1669580" cy="258451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0A04B01-3DD6-C9CA-5661-F1C0D5747195}"/>
              </a:ext>
            </a:extLst>
          </p:cNvPr>
          <p:cNvSpPr txBox="1"/>
          <p:nvPr/>
        </p:nvSpPr>
        <p:spPr>
          <a:xfrm>
            <a:off x="-11344096" y="255566"/>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//HORROR </a:t>
            </a:r>
            <a:r>
              <a:rPr lang="en-GB" sz="2800" b="1" dirty="0">
                <a:solidFill>
                  <a:schemeClr val="bg1"/>
                </a:solidFill>
                <a:latin typeface="Aptos Narrow" panose="020B0004020202020204" pitchFamily="34" charset="0"/>
              </a:rPr>
              <a:t>TTRPG LANDSCAPE</a:t>
            </a:r>
            <a:endParaRPr lang="en-GB" sz="2800" dirty="0">
              <a:solidFill>
                <a:schemeClr val="bg1"/>
              </a:solidFill>
              <a:latin typeface="Aptos Narrow" panose="020B0004020202020204" pitchFamily="34" charset="0"/>
            </a:endParaRPr>
          </a:p>
        </p:txBody>
      </p:sp>
      <p:sp>
        <p:nvSpPr>
          <p:cNvPr id="21" name="TextBox 20">
            <a:extLst>
              <a:ext uri="{FF2B5EF4-FFF2-40B4-BE49-F238E27FC236}">
                <a16:creationId xmlns:a16="http://schemas.microsoft.com/office/drawing/2014/main" id="{F1DD189B-5E09-972E-97BE-3FB76F9A241A}"/>
              </a:ext>
            </a:extLst>
          </p:cNvPr>
          <p:cNvSpPr txBox="1"/>
          <p:nvPr/>
        </p:nvSpPr>
        <p:spPr>
          <a:xfrm>
            <a:off x="-11911703" y="960420"/>
            <a:ext cx="7375617"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They </a:t>
            </a:r>
            <a:r>
              <a:rPr lang="en-GB" sz="2800" dirty="0">
                <a:solidFill>
                  <a:schemeClr val="bg1"/>
                </a:solidFill>
                <a:latin typeface="Aptos Narrow" panose="020B0004020202020204" pitchFamily="34" charset="0"/>
              </a:rPr>
              <a:t>all share a common theme in design.</a:t>
            </a:r>
          </a:p>
        </p:txBody>
      </p:sp>
      <p:sp>
        <p:nvSpPr>
          <p:cNvPr id="27" name="TextBox 26">
            <a:extLst>
              <a:ext uri="{FF2B5EF4-FFF2-40B4-BE49-F238E27FC236}">
                <a16:creationId xmlns:a16="http://schemas.microsoft.com/office/drawing/2014/main" id="{BE2E58F9-4FD6-152B-60E4-1086F3EA0A23}"/>
              </a:ext>
            </a:extLst>
          </p:cNvPr>
          <p:cNvSpPr txBox="1"/>
          <p:nvPr/>
        </p:nvSpPr>
        <p:spPr>
          <a:xfrm>
            <a:off x="-11911703" y="1569534"/>
            <a:ext cx="7375617"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Mechanical </a:t>
            </a:r>
            <a:r>
              <a:rPr lang="en-GB" sz="2800" dirty="0">
                <a:solidFill>
                  <a:schemeClr val="bg1"/>
                </a:solidFill>
                <a:latin typeface="Aptos Narrow" panose="020B0004020202020204" pitchFamily="34" charset="0"/>
              </a:rPr>
              <a:t>Mental Health System</a:t>
            </a:r>
          </a:p>
        </p:txBody>
      </p:sp>
      <p:sp>
        <p:nvSpPr>
          <p:cNvPr id="29" name="TextBox 28">
            <a:extLst>
              <a:ext uri="{FF2B5EF4-FFF2-40B4-BE49-F238E27FC236}">
                <a16:creationId xmlns:a16="http://schemas.microsoft.com/office/drawing/2014/main" id="{E8F9F569-B552-98FE-69D1-C34387F537FC}"/>
              </a:ext>
            </a:extLst>
          </p:cNvPr>
          <p:cNvSpPr txBox="1"/>
          <p:nvPr/>
        </p:nvSpPr>
        <p:spPr>
          <a:xfrm>
            <a:off x="-11911703" y="2145845"/>
            <a:ext cx="7375617"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Mechanically </a:t>
            </a:r>
            <a:r>
              <a:rPr lang="en-GB" sz="2800" dirty="0">
                <a:solidFill>
                  <a:schemeClr val="bg1"/>
                </a:solidFill>
                <a:latin typeface="Aptos Narrow" panose="020B0004020202020204" pitchFamily="34" charset="0"/>
              </a:rPr>
              <a:t>weak and expendable characters</a:t>
            </a:r>
          </a:p>
        </p:txBody>
      </p:sp>
      <p:sp>
        <p:nvSpPr>
          <p:cNvPr id="30" name="TextBox 29">
            <a:extLst>
              <a:ext uri="{FF2B5EF4-FFF2-40B4-BE49-F238E27FC236}">
                <a16:creationId xmlns:a16="http://schemas.microsoft.com/office/drawing/2014/main" id="{96971C54-BFED-CA91-E3C9-E09B0931348F}"/>
              </a:ext>
            </a:extLst>
          </p:cNvPr>
          <p:cNvSpPr txBox="1"/>
          <p:nvPr/>
        </p:nvSpPr>
        <p:spPr>
          <a:xfrm>
            <a:off x="-11911703" y="2808956"/>
            <a:ext cx="7375617"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The </a:t>
            </a:r>
            <a:r>
              <a:rPr lang="en-GB" sz="2800" dirty="0">
                <a:solidFill>
                  <a:schemeClr val="bg1"/>
                </a:solidFill>
                <a:latin typeface="Aptos Narrow" panose="020B0004020202020204" pitchFamily="34" charset="0"/>
              </a:rPr>
              <a:t>Unknown</a:t>
            </a:r>
          </a:p>
        </p:txBody>
      </p:sp>
      <p:sp>
        <p:nvSpPr>
          <p:cNvPr id="31" name="TextBox 30">
            <a:extLst>
              <a:ext uri="{FF2B5EF4-FFF2-40B4-BE49-F238E27FC236}">
                <a16:creationId xmlns:a16="http://schemas.microsoft.com/office/drawing/2014/main" id="{D7EC5C77-951A-CF06-2DE5-0EF03E349BB9}"/>
              </a:ext>
            </a:extLst>
          </p:cNvPr>
          <p:cNvSpPr txBox="1"/>
          <p:nvPr/>
        </p:nvSpPr>
        <p:spPr>
          <a:xfrm>
            <a:off x="-11911704" y="3459416"/>
            <a:ext cx="7375617"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Overwhelming </a:t>
            </a:r>
            <a:r>
              <a:rPr lang="en-GB" sz="2800" dirty="0">
                <a:solidFill>
                  <a:schemeClr val="bg1"/>
                </a:solidFill>
                <a:latin typeface="Aptos Narrow" panose="020B0004020202020204" pitchFamily="34" charset="0"/>
              </a:rPr>
              <a:t>or Insurmountable Odds</a:t>
            </a:r>
          </a:p>
        </p:txBody>
      </p:sp>
      <p:sp>
        <p:nvSpPr>
          <p:cNvPr id="32" name="TextBox 31">
            <a:extLst>
              <a:ext uri="{FF2B5EF4-FFF2-40B4-BE49-F238E27FC236}">
                <a16:creationId xmlns:a16="http://schemas.microsoft.com/office/drawing/2014/main" id="{7C20113F-FB85-24FB-6AF9-35CEC768500C}"/>
              </a:ext>
            </a:extLst>
          </p:cNvPr>
          <p:cNvSpPr txBox="1"/>
          <p:nvPr/>
        </p:nvSpPr>
        <p:spPr>
          <a:xfrm>
            <a:off x="-11911706" y="4143278"/>
            <a:ext cx="7375617"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Rules </a:t>
            </a:r>
            <a:r>
              <a:rPr lang="en-GB" sz="2800" dirty="0">
                <a:solidFill>
                  <a:schemeClr val="bg1"/>
                </a:solidFill>
                <a:latin typeface="Aptos Narrow" panose="020B0004020202020204" pitchFamily="34" charset="0"/>
              </a:rPr>
              <a:t>Lite or Rapid Play</a:t>
            </a:r>
          </a:p>
        </p:txBody>
      </p:sp>
      <p:sp>
        <p:nvSpPr>
          <p:cNvPr id="33" name="TextBox 32">
            <a:extLst>
              <a:ext uri="{FF2B5EF4-FFF2-40B4-BE49-F238E27FC236}">
                <a16:creationId xmlns:a16="http://schemas.microsoft.com/office/drawing/2014/main" id="{24919B26-BC44-4F72-A6EB-19034AF300B0}"/>
              </a:ext>
            </a:extLst>
          </p:cNvPr>
          <p:cNvSpPr txBox="1"/>
          <p:nvPr/>
        </p:nvSpPr>
        <p:spPr>
          <a:xfrm>
            <a:off x="-11911705" y="4772987"/>
            <a:ext cx="7375617"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Body </a:t>
            </a:r>
            <a:r>
              <a:rPr lang="en-GB" sz="2800" dirty="0">
                <a:solidFill>
                  <a:schemeClr val="bg1"/>
                </a:solidFill>
                <a:latin typeface="Aptos Narrow" panose="020B0004020202020204" pitchFamily="34" charset="0"/>
              </a:rPr>
              <a:t>Horror and the Grotesque</a:t>
            </a:r>
          </a:p>
        </p:txBody>
      </p:sp>
      <p:graphicFrame>
        <p:nvGraphicFramePr>
          <p:cNvPr id="34" name="Table 33">
            <a:extLst>
              <a:ext uri="{FF2B5EF4-FFF2-40B4-BE49-F238E27FC236}">
                <a16:creationId xmlns:a16="http://schemas.microsoft.com/office/drawing/2014/main" id="{4B6DFCE0-9B98-EAFF-8D36-0FF6947C03FD}"/>
              </a:ext>
            </a:extLst>
          </p:cNvPr>
          <p:cNvGraphicFramePr>
            <a:graphicFrameLocks noGrp="1"/>
          </p:cNvGraphicFramePr>
          <p:nvPr>
            <p:extLst>
              <p:ext uri="{D42A27DB-BD31-4B8C-83A1-F6EECF244321}">
                <p14:modId xmlns:p14="http://schemas.microsoft.com/office/powerpoint/2010/main" val="2249415761"/>
              </p:ext>
            </p:extLst>
          </p:nvPr>
        </p:nvGraphicFramePr>
        <p:xfrm>
          <a:off x="2891422" y="263112"/>
          <a:ext cx="6618338" cy="6331773"/>
        </p:xfrm>
        <a:graphic>
          <a:graphicData uri="http://schemas.openxmlformats.org/drawingml/2006/table">
            <a:tbl>
              <a:tblPr>
                <a:tableStyleId>{1E171933-4619-4E11-9A3F-F7608DF75F80}</a:tableStyleId>
              </a:tblPr>
              <a:tblGrid>
                <a:gridCol w="3309169">
                  <a:extLst>
                    <a:ext uri="{9D8B030D-6E8A-4147-A177-3AD203B41FA5}">
                      <a16:colId xmlns:a16="http://schemas.microsoft.com/office/drawing/2014/main" val="443464508"/>
                    </a:ext>
                  </a:extLst>
                </a:gridCol>
                <a:gridCol w="3309169">
                  <a:extLst>
                    <a:ext uri="{9D8B030D-6E8A-4147-A177-3AD203B41FA5}">
                      <a16:colId xmlns:a16="http://schemas.microsoft.com/office/drawing/2014/main" val="1179574704"/>
                    </a:ext>
                  </a:extLst>
                </a:gridCol>
              </a:tblGrid>
              <a:tr h="359357">
                <a:tc>
                  <a:txBody>
                    <a:bodyPr/>
                    <a:lstStyle/>
                    <a:p>
                      <a:pPr algn="ctr" rtl="0" fontAlgn="t">
                        <a:buNone/>
                      </a:pPr>
                      <a:r>
                        <a:rPr lang="en-GB" sz="900" b="1" u="none" strike="noStrike" dirty="0">
                          <a:solidFill>
                            <a:schemeClr val="tx1"/>
                          </a:solidFill>
                          <a:effectLst/>
                        </a:rPr>
                        <a:t>Aspect</a:t>
                      </a:r>
                      <a:endParaRPr lang="en-GB" sz="900" dirty="0">
                        <a:solidFill>
                          <a:schemeClr val="tx1"/>
                        </a:solidFill>
                        <a:effectLst/>
                      </a:endParaRPr>
                    </a:p>
                  </a:txBody>
                  <a:tcPr marL="30376" marR="30376" marT="30376" marB="30376"/>
                </a:tc>
                <a:tc>
                  <a:txBody>
                    <a:bodyPr/>
                    <a:lstStyle/>
                    <a:p>
                      <a:pPr algn="ctr" rtl="0" fontAlgn="t">
                        <a:buNone/>
                      </a:pPr>
                      <a:r>
                        <a:rPr lang="en-GB" sz="900" b="1" u="none" strike="noStrike" dirty="0">
                          <a:solidFill>
                            <a:schemeClr val="tx1"/>
                          </a:solidFill>
                          <a:effectLst/>
                        </a:rPr>
                        <a:t>Game</a:t>
                      </a:r>
                      <a:endParaRPr lang="en-GB" sz="900" dirty="0">
                        <a:solidFill>
                          <a:schemeClr val="tx1"/>
                        </a:solidFill>
                        <a:effectLst/>
                      </a:endParaRPr>
                    </a:p>
                  </a:txBody>
                  <a:tcPr marL="30376" marR="30376" marT="30376" marB="30376"/>
                </a:tc>
                <a:extLst>
                  <a:ext uri="{0D108BD9-81ED-4DB2-BD59-A6C34878D82A}">
                    <a16:rowId xmlns:a16="http://schemas.microsoft.com/office/drawing/2014/main" val="589929862"/>
                  </a:ext>
                </a:extLst>
              </a:tr>
              <a:tr h="891839">
                <a:tc>
                  <a:txBody>
                    <a:bodyPr/>
                    <a:lstStyle/>
                    <a:p>
                      <a:pPr rtl="0" fontAlgn="t">
                        <a:buNone/>
                      </a:pPr>
                      <a:r>
                        <a:rPr lang="en-GB" sz="900" b="1" u="none" strike="noStrike" dirty="0">
                          <a:solidFill>
                            <a:schemeClr val="tx1"/>
                          </a:solidFill>
                          <a:effectLst/>
                        </a:rPr>
                        <a:t>Mental Health Statistic</a:t>
                      </a:r>
                      <a:endParaRPr lang="en-GB" sz="900" dirty="0">
                        <a:solidFill>
                          <a:schemeClr val="tx1"/>
                        </a:solidFill>
                        <a:effectLst/>
                      </a:endParaRPr>
                    </a:p>
                  </a:txBody>
                  <a:tcPr marL="30376" marR="30376" marT="30376" marB="30376"/>
                </a:tc>
                <a:tc>
                  <a:txBody>
                    <a:bodyPr/>
                    <a:lstStyle/>
                    <a:p>
                      <a:pPr rtl="0" fontAlgn="t">
                        <a:buNone/>
                      </a:pPr>
                      <a:r>
                        <a:rPr lang="en-US" sz="900" b="1" u="none" strike="noStrike" dirty="0">
                          <a:solidFill>
                            <a:schemeClr val="tx1"/>
                          </a:solidFill>
                          <a:effectLst/>
                        </a:rPr>
                        <a:t>Call of Cthulhu (Sanity)</a:t>
                      </a:r>
                      <a:endParaRPr lang="en-US" sz="900" b="1" dirty="0">
                        <a:solidFill>
                          <a:schemeClr val="tx1"/>
                        </a:solidFill>
                        <a:effectLst/>
                      </a:endParaRPr>
                    </a:p>
                    <a:p>
                      <a:pPr rtl="0" fontAlgn="t">
                        <a:buNone/>
                      </a:pPr>
                      <a:br>
                        <a:rPr lang="en-US" sz="900" b="1" dirty="0">
                          <a:solidFill>
                            <a:schemeClr val="tx1"/>
                          </a:solidFill>
                          <a:effectLst/>
                        </a:rPr>
                      </a:br>
                      <a:r>
                        <a:rPr lang="en-US" sz="900" b="1" u="none" strike="noStrike" dirty="0">
                          <a:solidFill>
                            <a:schemeClr val="tx1"/>
                          </a:solidFill>
                          <a:effectLst/>
                        </a:rPr>
                        <a:t>Achtung! Cthulhu (Stress)</a:t>
                      </a:r>
                      <a:endParaRPr lang="en-US" sz="900" b="1" dirty="0">
                        <a:solidFill>
                          <a:schemeClr val="tx1"/>
                        </a:solidFill>
                        <a:effectLst/>
                      </a:endParaRPr>
                    </a:p>
                    <a:p>
                      <a:pPr rtl="0" fontAlgn="t">
                        <a:buNone/>
                      </a:pPr>
                      <a:br>
                        <a:rPr lang="en-US" sz="900" b="1" dirty="0">
                          <a:solidFill>
                            <a:schemeClr val="tx1"/>
                          </a:solidFill>
                          <a:effectLst/>
                        </a:rPr>
                      </a:br>
                      <a:r>
                        <a:rPr lang="en-US" sz="900" b="1" u="none" strike="noStrike" dirty="0">
                          <a:solidFill>
                            <a:schemeClr val="tx1"/>
                          </a:solidFill>
                          <a:effectLst/>
                        </a:rPr>
                        <a:t>Alien the Roleplaying Game (Stress)</a:t>
                      </a:r>
                      <a:endParaRPr lang="en-US" sz="900" b="1" dirty="0">
                        <a:solidFill>
                          <a:schemeClr val="tx1"/>
                        </a:solidFill>
                        <a:effectLst/>
                      </a:endParaRPr>
                    </a:p>
                    <a:p>
                      <a:pPr rtl="0" fontAlgn="t">
                        <a:buNone/>
                      </a:pPr>
                      <a:br>
                        <a:rPr lang="en-US" sz="900" b="1" dirty="0">
                          <a:solidFill>
                            <a:schemeClr val="tx1"/>
                          </a:solidFill>
                          <a:effectLst/>
                        </a:rPr>
                      </a:br>
                      <a:r>
                        <a:rPr lang="en-US" sz="900" b="1" u="none" strike="noStrike" dirty="0">
                          <a:solidFill>
                            <a:schemeClr val="tx1"/>
                          </a:solidFill>
                          <a:effectLst/>
                        </a:rPr>
                        <a:t>Mothership: Sci-Fi Roleplaying Game (Stress)</a:t>
                      </a:r>
                      <a:endParaRPr lang="en-US" sz="900" b="1" dirty="0">
                        <a:solidFill>
                          <a:schemeClr val="tx1"/>
                        </a:solidFill>
                        <a:effectLst/>
                      </a:endParaRPr>
                    </a:p>
                  </a:txBody>
                  <a:tcPr marL="30376" marR="30376" marT="30376" marB="30376"/>
                </a:tc>
                <a:extLst>
                  <a:ext uri="{0D108BD9-81ED-4DB2-BD59-A6C34878D82A}">
                    <a16:rowId xmlns:a16="http://schemas.microsoft.com/office/drawing/2014/main" val="1136819587"/>
                  </a:ext>
                </a:extLst>
              </a:tr>
              <a:tr h="673132">
                <a:tc>
                  <a:txBody>
                    <a:bodyPr/>
                    <a:lstStyle/>
                    <a:p>
                      <a:pPr rtl="0" fontAlgn="t">
                        <a:buNone/>
                      </a:pPr>
                      <a:r>
                        <a:rPr lang="en-GB" sz="900" b="1" u="none" strike="noStrike" dirty="0">
                          <a:solidFill>
                            <a:schemeClr val="tx1"/>
                          </a:solidFill>
                          <a:effectLst/>
                        </a:rPr>
                        <a:t>‘Weak’ Characters</a:t>
                      </a:r>
                      <a:endParaRPr lang="en-GB" sz="900" dirty="0">
                        <a:solidFill>
                          <a:schemeClr val="tx1"/>
                        </a:solidFill>
                        <a:effectLst/>
                      </a:endParaRPr>
                    </a:p>
                  </a:txBody>
                  <a:tcPr marL="30376" marR="30376" marT="30376" marB="30376"/>
                </a:tc>
                <a:tc>
                  <a:txBody>
                    <a:bodyPr/>
                    <a:lstStyle/>
                    <a:p>
                      <a:pPr rtl="0" fontAlgn="t">
                        <a:buNone/>
                      </a:pPr>
                      <a:r>
                        <a:rPr lang="en-US" sz="900" b="1" u="none" strike="noStrike" dirty="0">
                          <a:solidFill>
                            <a:schemeClr val="tx1"/>
                          </a:solidFill>
                          <a:effectLst/>
                        </a:rPr>
                        <a:t>Alien the Roleplaying Game</a:t>
                      </a:r>
                      <a:endParaRPr lang="en-US" sz="900" b="1" dirty="0">
                        <a:solidFill>
                          <a:schemeClr val="tx1"/>
                        </a:solidFill>
                        <a:effectLst/>
                      </a:endParaRPr>
                    </a:p>
                    <a:p>
                      <a:pPr rtl="0" fontAlgn="t">
                        <a:buNone/>
                      </a:pPr>
                      <a:br>
                        <a:rPr lang="en-US" sz="900" b="1" dirty="0">
                          <a:solidFill>
                            <a:schemeClr val="tx1"/>
                          </a:solidFill>
                          <a:effectLst/>
                        </a:rPr>
                      </a:br>
                      <a:r>
                        <a:rPr lang="en-US" sz="900" b="1" u="none" strike="noStrike" dirty="0">
                          <a:solidFill>
                            <a:schemeClr val="tx1"/>
                          </a:solidFill>
                          <a:effectLst/>
                        </a:rPr>
                        <a:t>Call of Cthulhu</a:t>
                      </a:r>
                      <a:endParaRPr lang="en-US" sz="900" b="1" dirty="0">
                        <a:solidFill>
                          <a:schemeClr val="tx1"/>
                        </a:solidFill>
                        <a:effectLst/>
                      </a:endParaRPr>
                    </a:p>
                    <a:p>
                      <a:pPr rtl="0" fontAlgn="t">
                        <a:buNone/>
                      </a:pPr>
                      <a:br>
                        <a:rPr lang="en-US" sz="900" b="1" dirty="0">
                          <a:solidFill>
                            <a:schemeClr val="tx1"/>
                          </a:solidFill>
                          <a:effectLst/>
                        </a:rPr>
                      </a:br>
                      <a:r>
                        <a:rPr lang="en-US" sz="900" b="1" u="none" strike="noStrike" dirty="0">
                          <a:solidFill>
                            <a:schemeClr val="tx1"/>
                          </a:solidFill>
                          <a:effectLst/>
                        </a:rPr>
                        <a:t>Vampire the Masquerade / World of Darkness</a:t>
                      </a:r>
                      <a:endParaRPr lang="en-US" sz="900" b="1" dirty="0">
                        <a:solidFill>
                          <a:schemeClr val="tx1"/>
                        </a:solidFill>
                        <a:effectLst/>
                      </a:endParaRPr>
                    </a:p>
                  </a:txBody>
                  <a:tcPr marL="30376" marR="30376" marT="30376" marB="30376"/>
                </a:tc>
                <a:extLst>
                  <a:ext uri="{0D108BD9-81ED-4DB2-BD59-A6C34878D82A}">
                    <a16:rowId xmlns:a16="http://schemas.microsoft.com/office/drawing/2014/main" val="1502018921"/>
                  </a:ext>
                </a:extLst>
              </a:tr>
              <a:tr h="366942">
                <a:tc>
                  <a:txBody>
                    <a:bodyPr/>
                    <a:lstStyle/>
                    <a:p>
                      <a:pPr rtl="0" fontAlgn="t">
                        <a:buNone/>
                      </a:pPr>
                      <a:r>
                        <a:rPr lang="en-GB" sz="900" b="1" u="none" strike="noStrike" dirty="0">
                          <a:solidFill>
                            <a:schemeClr val="tx1"/>
                          </a:solidFill>
                          <a:effectLst/>
                        </a:rPr>
                        <a:t>The Unknowable / Confusion</a:t>
                      </a:r>
                      <a:endParaRPr lang="en-GB" sz="900" dirty="0">
                        <a:solidFill>
                          <a:schemeClr val="tx1"/>
                        </a:solidFill>
                        <a:effectLst/>
                      </a:endParaRPr>
                    </a:p>
                  </a:txBody>
                  <a:tcPr marL="30376" marR="30376" marT="30376" marB="30376"/>
                </a:tc>
                <a:tc>
                  <a:txBody>
                    <a:bodyPr/>
                    <a:lstStyle/>
                    <a:p>
                      <a:pPr rtl="0" fontAlgn="t">
                        <a:buNone/>
                      </a:pPr>
                      <a:r>
                        <a:rPr lang="en-GB" sz="900" b="1" u="none" strike="noStrike" dirty="0">
                          <a:solidFill>
                            <a:schemeClr val="tx1"/>
                          </a:solidFill>
                          <a:effectLst/>
                        </a:rPr>
                        <a:t>Call of Cthulhu </a:t>
                      </a:r>
                      <a:endParaRPr lang="en-GB" sz="900" b="1" dirty="0">
                        <a:solidFill>
                          <a:schemeClr val="tx1"/>
                        </a:solidFill>
                        <a:effectLst/>
                      </a:endParaRPr>
                    </a:p>
                    <a:p>
                      <a:pPr rtl="0" fontAlgn="t">
                        <a:buNone/>
                      </a:pPr>
                      <a:br>
                        <a:rPr lang="en-GB" sz="900" b="1" dirty="0">
                          <a:solidFill>
                            <a:schemeClr val="tx1"/>
                          </a:solidFill>
                          <a:effectLst/>
                        </a:rPr>
                      </a:br>
                      <a:r>
                        <a:rPr lang="en-GB" sz="900" b="1" u="none" strike="noStrike" dirty="0">
                          <a:solidFill>
                            <a:schemeClr val="tx1"/>
                          </a:solidFill>
                          <a:effectLst/>
                        </a:rPr>
                        <a:t>Paranoia</a:t>
                      </a:r>
                      <a:endParaRPr lang="en-GB" sz="900" b="1" dirty="0">
                        <a:solidFill>
                          <a:schemeClr val="tx1"/>
                        </a:solidFill>
                        <a:effectLst/>
                      </a:endParaRPr>
                    </a:p>
                  </a:txBody>
                  <a:tcPr marL="30376" marR="30376" marT="30376" marB="30376"/>
                </a:tc>
                <a:extLst>
                  <a:ext uri="{0D108BD9-81ED-4DB2-BD59-A6C34878D82A}">
                    <a16:rowId xmlns:a16="http://schemas.microsoft.com/office/drawing/2014/main" val="3871983508"/>
                  </a:ext>
                </a:extLst>
              </a:tr>
              <a:tr h="1023063">
                <a:tc>
                  <a:txBody>
                    <a:bodyPr/>
                    <a:lstStyle/>
                    <a:p>
                      <a:pPr rtl="0" fontAlgn="t">
                        <a:buNone/>
                      </a:pPr>
                      <a:r>
                        <a:rPr lang="en-US" sz="900" b="1" u="none" strike="noStrike" dirty="0">
                          <a:solidFill>
                            <a:schemeClr val="tx1"/>
                          </a:solidFill>
                          <a:effectLst/>
                        </a:rPr>
                        <a:t>Possibility of death or Insanity</a:t>
                      </a:r>
                      <a:endParaRPr lang="en-US" sz="900" dirty="0">
                        <a:solidFill>
                          <a:schemeClr val="tx1"/>
                        </a:solidFill>
                        <a:effectLst/>
                      </a:endParaRPr>
                    </a:p>
                  </a:txBody>
                  <a:tcPr marL="30376" marR="30376" marT="30376" marB="30376"/>
                </a:tc>
                <a:tc>
                  <a:txBody>
                    <a:bodyPr/>
                    <a:lstStyle/>
                    <a:p>
                      <a:pPr rtl="0" fontAlgn="t">
                        <a:buNone/>
                      </a:pPr>
                      <a:r>
                        <a:rPr lang="en-US" sz="900" b="1" u="none" strike="noStrike" dirty="0">
                          <a:solidFill>
                            <a:schemeClr val="tx1"/>
                          </a:solidFill>
                          <a:effectLst/>
                        </a:rPr>
                        <a:t>Alien the Roleplaying Game</a:t>
                      </a:r>
                      <a:endParaRPr lang="en-US" sz="900" b="1" dirty="0">
                        <a:solidFill>
                          <a:schemeClr val="tx1"/>
                        </a:solidFill>
                        <a:effectLst/>
                      </a:endParaRPr>
                    </a:p>
                    <a:p>
                      <a:pPr rtl="0" fontAlgn="t">
                        <a:buNone/>
                      </a:pPr>
                      <a:br>
                        <a:rPr lang="en-US" sz="900" b="1" dirty="0">
                          <a:solidFill>
                            <a:schemeClr val="tx1"/>
                          </a:solidFill>
                          <a:effectLst/>
                        </a:rPr>
                      </a:br>
                      <a:r>
                        <a:rPr lang="en-US" sz="900" b="1" u="none" strike="noStrike" dirty="0">
                          <a:solidFill>
                            <a:schemeClr val="tx1"/>
                          </a:solidFill>
                          <a:effectLst/>
                        </a:rPr>
                        <a:t>Call of Cthulhu </a:t>
                      </a:r>
                      <a:endParaRPr lang="en-US" sz="900" b="1" dirty="0">
                        <a:solidFill>
                          <a:schemeClr val="tx1"/>
                        </a:solidFill>
                        <a:effectLst/>
                      </a:endParaRPr>
                    </a:p>
                    <a:p>
                      <a:pPr rtl="0" fontAlgn="t">
                        <a:buNone/>
                      </a:pPr>
                      <a:br>
                        <a:rPr lang="en-US" sz="900" b="1" dirty="0">
                          <a:solidFill>
                            <a:schemeClr val="tx1"/>
                          </a:solidFill>
                          <a:effectLst/>
                        </a:rPr>
                      </a:br>
                      <a:r>
                        <a:rPr lang="en-US" sz="900" b="1" u="none" strike="noStrike" dirty="0">
                          <a:solidFill>
                            <a:schemeClr val="tx1"/>
                          </a:solidFill>
                          <a:effectLst/>
                        </a:rPr>
                        <a:t>Death in Space </a:t>
                      </a:r>
                      <a:endParaRPr lang="en-US" sz="900" b="1" dirty="0">
                        <a:solidFill>
                          <a:schemeClr val="tx1"/>
                        </a:solidFill>
                        <a:effectLst/>
                      </a:endParaRPr>
                    </a:p>
                    <a:p>
                      <a:pPr rtl="0" fontAlgn="t">
                        <a:buNone/>
                      </a:pPr>
                      <a:br>
                        <a:rPr lang="en-US" sz="900" b="1" dirty="0">
                          <a:solidFill>
                            <a:schemeClr val="tx1"/>
                          </a:solidFill>
                          <a:effectLst/>
                        </a:rPr>
                      </a:br>
                      <a:r>
                        <a:rPr lang="en-US" sz="900" b="1" u="none" strike="noStrike" dirty="0">
                          <a:solidFill>
                            <a:schemeClr val="tx1"/>
                          </a:solidFill>
                          <a:effectLst/>
                        </a:rPr>
                        <a:t>Delta Green</a:t>
                      </a:r>
                      <a:endParaRPr lang="en-US" sz="900" b="1" dirty="0">
                        <a:solidFill>
                          <a:schemeClr val="tx1"/>
                        </a:solidFill>
                        <a:effectLst/>
                      </a:endParaRPr>
                    </a:p>
                    <a:p>
                      <a:pPr rtl="0" fontAlgn="t">
                        <a:buNone/>
                      </a:pPr>
                      <a:br>
                        <a:rPr lang="en-US" sz="900" b="1" dirty="0">
                          <a:solidFill>
                            <a:schemeClr val="tx1"/>
                          </a:solidFill>
                          <a:effectLst/>
                        </a:rPr>
                      </a:br>
                      <a:r>
                        <a:rPr lang="en-US" sz="900" b="1" u="none" strike="noStrike" dirty="0">
                          <a:solidFill>
                            <a:schemeClr val="tx1"/>
                          </a:solidFill>
                          <a:effectLst/>
                        </a:rPr>
                        <a:t>Mothership: Sci-Fi Roleplaying Game</a:t>
                      </a:r>
                      <a:endParaRPr lang="en-US" sz="900" b="1" dirty="0">
                        <a:solidFill>
                          <a:schemeClr val="tx1"/>
                        </a:solidFill>
                        <a:effectLst/>
                      </a:endParaRPr>
                    </a:p>
                  </a:txBody>
                  <a:tcPr marL="30376" marR="30376" marT="30376" marB="30376"/>
                </a:tc>
                <a:extLst>
                  <a:ext uri="{0D108BD9-81ED-4DB2-BD59-A6C34878D82A}">
                    <a16:rowId xmlns:a16="http://schemas.microsoft.com/office/drawing/2014/main" val="2383802304"/>
                  </a:ext>
                </a:extLst>
              </a:tr>
              <a:tr h="454425">
                <a:tc>
                  <a:txBody>
                    <a:bodyPr/>
                    <a:lstStyle/>
                    <a:p>
                      <a:pPr rtl="0" fontAlgn="t">
                        <a:buNone/>
                      </a:pPr>
                      <a:r>
                        <a:rPr lang="en-GB" sz="900" b="1" u="none" strike="noStrike" dirty="0">
                          <a:solidFill>
                            <a:schemeClr val="tx1"/>
                          </a:solidFill>
                          <a:effectLst/>
                        </a:rPr>
                        <a:t>Overwhelming or Insurmountable odds</a:t>
                      </a:r>
                      <a:endParaRPr lang="en-GB" sz="900" dirty="0">
                        <a:solidFill>
                          <a:schemeClr val="tx1"/>
                        </a:solidFill>
                        <a:effectLst/>
                      </a:endParaRPr>
                    </a:p>
                  </a:txBody>
                  <a:tcPr marL="30376" marR="30376" marT="30376" marB="30376"/>
                </a:tc>
                <a:tc>
                  <a:txBody>
                    <a:bodyPr/>
                    <a:lstStyle/>
                    <a:p>
                      <a:pPr rtl="0" fontAlgn="t">
                        <a:buNone/>
                      </a:pPr>
                      <a:r>
                        <a:rPr lang="en-US" sz="900" b="1" u="none" strike="noStrike" dirty="0">
                          <a:solidFill>
                            <a:schemeClr val="tx1"/>
                          </a:solidFill>
                          <a:effectLst/>
                        </a:rPr>
                        <a:t>Call of Cthulhu</a:t>
                      </a:r>
                      <a:endParaRPr lang="en-US" sz="900" b="1" dirty="0">
                        <a:solidFill>
                          <a:schemeClr val="tx1"/>
                        </a:solidFill>
                        <a:effectLst/>
                      </a:endParaRPr>
                    </a:p>
                    <a:p>
                      <a:pPr rtl="0" fontAlgn="t">
                        <a:buNone/>
                      </a:pPr>
                      <a:br>
                        <a:rPr lang="en-US" sz="900" b="1" dirty="0">
                          <a:solidFill>
                            <a:schemeClr val="tx1"/>
                          </a:solidFill>
                          <a:effectLst/>
                        </a:rPr>
                      </a:br>
                      <a:r>
                        <a:rPr lang="en-US" sz="900" b="1" u="none" strike="noStrike" dirty="0">
                          <a:solidFill>
                            <a:schemeClr val="tx1"/>
                          </a:solidFill>
                          <a:effectLst/>
                        </a:rPr>
                        <a:t>Vampire the Masquerade / World of Darkness</a:t>
                      </a:r>
                      <a:endParaRPr lang="en-US" sz="900" b="1" dirty="0">
                        <a:solidFill>
                          <a:schemeClr val="tx1"/>
                        </a:solidFill>
                        <a:effectLst/>
                      </a:endParaRPr>
                    </a:p>
                  </a:txBody>
                  <a:tcPr marL="30376" marR="30376" marT="30376" marB="30376"/>
                </a:tc>
                <a:extLst>
                  <a:ext uri="{0D108BD9-81ED-4DB2-BD59-A6C34878D82A}">
                    <a16:rowId xmlns:a16="http://schemas.microsoft.com/office/drawing/2014/main" val="619199072"/>
                  </a:ext>
                </a:extLst>
              </a:tr>
              <a:tr h="585649">
                <a:tc>
                  <a:txBody>
                    <a:bodyPr/>
                    <a:lstStyle/>
                    <a:p>
                      <a:pPr rtl="0" fontAlgn="t">
                        <a:buNone/>
                      </a:pPr>
                      <a:r>
                        <a:rPr lang="en-GB" sz="900" b="1" u="none" strike="noStrike">
                          <a:solidFill>
                            <a:schemeClr val="tx1"/>
                          </a:solidFill>
                          <a:effectLst/>
                        </a:rPr>
                        <a:t>Rapid Playstyle</a:t>
                      </a:r>
                      <a:endParaRPr lang="en-GB" sz="900">
                        <a:solidFill>
                          <a:schemeClr val="tx1"/>
                        </a:solidFill>
                        <a:effectLst/>
                      </a:endParaRPr>
                    </a:p>
                  </a:txBody>
                  <a:tcPr marL="30376" marR="30376" marT="30376" marB="30376"/>
                </a:tc>
                <a:tc>
                  <a:txBody>
                    <a:bodyPr/>
                    <a:lstStyle/>
                    <a:p>
                      <a:pPr rtl="0" fontAlgn="t">
                        <a:buNone/>
                      </a:pPr>
                      <a:r>
                        <a:rPr lang="en-US" sz="900" b="1" u="none" strike="noStrike" dirty="0">
                          <a:solidFill>
                            <a:schemeClr val="tx1"/>
                          </a:solidFill>
                          <a:effectLst/>
                        </a:rPr>
                        <a:t>Alien the Roleplaying Game</a:t>
                      </a:r>
                      <a:endParaRPr lang="en-US" sz="900" b="1" dirty="0">
                        <a:solidFill>
                          <a:schemeClr val="tx1"/>
                        </a:solidFill>
                        <a:effectLst/>
                      </a:endParaRPr>
                    </a:p>
                    <a:p>
                      <a:pPr rtl="0" fontAlgn="t">
                        <a:buNone/>
                      </a:pPr>
                      <a:br>
                        <a:rPr lang="en-US" sz="900" b="1" dirty="0">
                          <a:solidFill>
                            <a:schemeClr val="tx1"/>
                          </a:solidFill>
                          <a:effectLst/>
                        </a:rPr>
                      </a:br>
                      <a:r>
                        <a:rPr lang="en-US" sz="900" b="1" u="none" strike="noStrike" dirty="0">
                          <a:solidFill>
                            <a:schemeClr val="tx1"/>
                          </a:solidFill>
                          <a:effectLst/>
                        </a:rPr>
                        <a:t>Mothership: Sci-Fi Roleplaying Game</a:t>
                      </a:r>
                      <a:endParaRPr lang="en-US" sz="900" b="1" dirty="0">
                        <a:solidFill>
                          <a:schemeClr val="tx1"/>
                        </a:solidFill>
                        <a:effectLst/>
                      </a:endParaRPr>
                    </a:p>
                    <a:p>
                      <a:pPr rtl="0" fontAlgn="t">
                        <a:buNone/>
                      </a:pPr>
                      <a:br>
                        <a:rPr lang="en-US" sz="900" b="1" dirty="0">
                          <a:solidFill>
                            <a:schemeClr val="tx1"/>
                          </a:solidFill>
                          <a:effectLst/>
                        </a:rPr>
                      </a:br>
                      <a:r>
                        <a:rPr lang="en-US" sz="900" b="1" u="none" strike="noStrike" dirty="0">
                          <a:solidFill>
                            <a:schemeClr val="tx1"/>
                          </a:solidFill>
                          <a:effectLst/>
                        </a:rPr>
                        <a:t>Death in Space </a:t>
                      </a:r>
                      <a:endParaRPr lang="en-US" sz="900" b="1" dirty="0">
                        <a:solidFill>
                          <a:schemeClr val="tx1"/>
                        </a:solidFill>
                        <a:effectLst/>
                      </a:endParaRPr>
                    </a:p>
                  </a:txBody>
                  <a:tcPr marL="30376" marR="30376" marT="30376" marB="30376"/>
                </a:tc>
                <a:extLst>
                  <a:ext uri="{0D108BD9-81ED-4DB2-BD59-A6C34878D82A}">
                    <a16:rowId xmlns:a16="http://schemas.microsoft.com/office/drawing/2014/main" val="2714203548"/>
                  </a:ext>
                </a:extLst>
              </a:tr>
              <a:tr h="585649">
                <a:tc>
                  <a:txBody>
                    <a:bodyPr/>
                    <a:lstStyle/>
                    <a:p>
                      <a:pPr rtl="0" fontAlgn="t">
                        <a:buNone/>
                      </a:pPr>
                      <a:r>
                        <a:rPr lang="en-US" sz="900" b="1" u="none" strike="noStrike">
                          <a:solidFill>
                            <a:schemeClr val="tx1"/>
                          </a:solidFill>
                          <a:effectLst/>
                        </a:rPr>
                        <a:t>Body Horror and the Grotesque</a:t>
                      </a:r>
                      <a:endParaRPr lang="en-US" sz="900">
                        <a:solidFill>
                          <a:schemeClr val="tx1"/>
                        </a:solidFill>
                        <a:effectLst/>
                      </a:endParaRPr>
                    </a:p>
                  </a:txBody>
                  <a:tcPr marL="30376" marR="30376" marT="30376" marB="30376"/>
                </a:tc>
                <a:tc>
                  <a:txBody>
                    <a:bodyPr/>
                    <a:lstStyle/>
                    <a:p>
                      <a:pPr rtl="0" fontAlgn="t">
                        <a:buNone/>
                      </a:pPr>
                      <a:r>
                        <a:rPr lang="en-US" sz="900" b="1" u="none" strike="noStrike" dirty="0">
                          <a:solidFill>
                            <a:schemeClr val="tx1"/>
                          </a:solidFill>
                          <a:effectLst/>
                        </a:rPr>
                        <a:t>Mothership: Sci-Fi Roleplaying Game,</a:t>
                      </a:r>
                      <a:endParaRPr lang="en-US" sz="900" b="1" dirty="0">
                        <a:solidFill>
                          <a:schemeClr val="tx1"/>
                        </a:solidFill>
                        <a:effectLst/>
                      </a:endParaRPr>
                    </a:p>
                    <a:p>
                      <a:pPr rtl="0" fontAlgn="t">
                        <a:buNone/>
                      </a:pPr>
                      <a:br>
                        <a:rPr lang="en-US" sz="900" b="1" dirty="0">
                          <a:solidFill>
                            <a:schemeClr val="tx1"/>
                          </a:solidFill>
                          <a:effectLst/>
                        </a:rPr>
                      </a:br>
                      <a:r>
                        <a:rPr lang="en-US" sz="900" b="1" u="none" strike="noStrike" dirty="0">
                          <a:solidFill>
                            <a:schemeClr val="tx1"/>
                          </a:solidFill>
                          <a:effectLst/>
                        </a:rPr>
                        <a:t>Death in Space </a:t>
                      </a:r>
                      <a:endParaRPr lang="en-US" sz="900" b="1" dirty="0">
                        <a:solidFill>
                          <a:schemeClr val="tx1"/>
                        </a:solidFill>
                        <a:effectLst/>
                      </a:endParaRPr>
                    </a:p>
                    <a:p>
                      <a:pPr rtl="0" fontAlgn="t">
                        <a:buNone/>
                      </a:pPr>
                      <a:br>
                        <a:rPr lang="en-US" sz="900" b="1" dirty="0">
                          <a:solidFill>
                            <a:schemeClr val="tx1"/>
                          </a:solidFill>
                          <a:effectLst/>
                        </a:rPr>
                      </a:br>
                      <a:r>
                        <a:rPr lang="en-US" sz="900" b="1" u="none" strike="noStrike" dirty="0">
                          <a:solidFill>
                            <a:schemeClr val="tx1"/>
                          </a:solidFill>
                          <a:effectLst/>
                        </a:rPr>
                        <a:t>Alien the Roleplaying Game</a:t>
                      </a:r>
                      <a:endParaRPr lang="en-US" sz="900" b="1" dirty="0">
                        <a:solidFill>
                          <a:schemeClr val="tx1"/>
                        </a:solidFill>
                        <a:effectLst/>
                      </a:endParaRPr>
                    </a:p>
                  </a:txBody>
                  <a:tcPr marL="30376" marR="30376" marT="30376" marB="30376"/>
                </a:tc>
                <a:extLst>
                  <a:ext uri="{0D108BD9-81ED-4DB2-BD59-A6C34878D82A}">
                    <a16:rowId xmlns:a16="http://schemas.microsoft.com/office/drawing/2014/main" val="2297008377"/>
                  </a:ext>
                </a:extLst>
              </a:tr>
              <a:tr h="366942">
                <a:tc>
                  <a:txBody>
                    <a:bodyPr/>
                    <a:lstStyle/>
                    <a:p>
                      <a:pPr rtl="0" fontAlgn="t">
                        <a:buNone/>
                      </a:pPr>
                      <a:r>
                        <a:rPr lang="en-GB" sz="900" b="1" u="none" strike="noStrike">
                          <a:solidFill>
                            <a:schemeClr val="tx1"/>
                          </a:solidFill>
                          <a:effectLst/>
                        </a:rPr>
                        <a:t>Transmedia Connotations</a:t>
                      </a:r>
                      <a:r>
                        <a:rPr lang="en-GB" sz="900" b="0" u="none" strike="noStrike">
                          <a:solidFill>
                            <a:schemeClr val="tx1"/>
                          </a:solidFill>
                          <a:effectLst/>
                        </a:rPr>
                        <a:t> </a:t>
                      </a:r>
                      <a:endParaRPr lang="en-GB" sz="900">
                        <a:solidFill>
                          <a:schemeClr val="tx1"/>
                        </a:solidFill>
                        <a:effectLst/>
                      </a:endParaRPr>
                    </a:p>
                  </a:txBody>
                  <a:tcPr marL="30376" marR="30376" marT="30376" marB="30376"/>
                </a:tc>
                <a:tc>
                  <a:txBody>
                    <a:bodyPr/>
                    <a:lstStyle/>
                    <a:p>
                      <a:pPr rtl="0" fontAlgn="t">
                        <a:buNone/>
                      </a:pPr>
                      <a:r>
                        <a:rPr lang="en-US" sz="900" b="1" u="none" strike="noStrike" dirty="0">
                          <a:solidFill>
                            <a:schemeClr val="tx1"/>
                          </a:solidFill>
                          <a:effectLst/>
                        </a:rPr>
                        <a:t>Bureau 13: Stalking the Night Fantastic </a:t>
                      </a:r>
                      <a:endParaRPr lang="en-US" sz="900" b="1" dirty="0">
                        <a:solidFill>
                          <a:schemeClr val="tx1"/>
                        </a:solidFill>
                        <a:effectLst/>
                      </a:endParaRPr>
                    </a:p>
                    <a:p>
                      <a:pPr rtl="0" fontAlgn="t">
                        <a:buNone/>
                      </a:pPr>
                      <a:br>
                        <a:rPr lang="en-US" sz="900" b="1" dirty="0">
                          <a:solidFill>
                            <a:schemeClr val="tx1"/>
                          </a:solidFill>
                          <a:effectLst/>
                        </a:rPr>
                      </a:br>
                      <a:r>
                        <a:rPr lang="en-US" sz="900" b="1" u="none" strike="noStrike" dirty="0">
                          <a:solidFill>
                            <a:schemeClr val="tx1"/>
                          </a:solidFill>
                          <a:effectLst/>
                        </a:rPr>
                        <a:t>GURPS Horror</a:t>
                      </a:r>
                      <a:endParaRPr lang="en-US" sz="900" b="1" dirty="0">
                        <a:solidFill>
                          <a:schemeClr val="tx1"/>
                        </a:solidFill>
                        <a:effectLst/>
                      </a:endParaRPr>
                    </a:p>
                  </a:txBody>
                  <a:tcPr marL="30376" marR="30376" marT="30376" marB="30376"/>
                </a:tc>
                <a:extLst>
                  <a:ext uri="{0D108BD9-81ED-4DB2-BD59-A6C34878D82A}">
                    <a16:rowId xmlns:a16="http://schemas.microsoft.com/office/drawing/2014/main" val="2183107521"/>
                  </a:ext>
                </a:extLst>
              </a:tr>
            </a:tbl>
          </a:graphicData>
        </a:graphic>
      </p:graphicFrame>
      <p:sp>
        <p:nvSpPr>
          <p:cNvPr id="35" name="Rectangle 1">
            <a:extLst>
              <a:ext uri="{FF2B5EF4-FFF2-40B4-BE49-F238E27FC236}">
                <a16:creationId xmlns:a16="http://schemas.microsoft.com/office/drawing/2014/main" id="{38F4D6FB-CCAB-5CA8-10A2-AFA6589EB666}"/>
              </a:ext>
            </a:extLst>
          </p:cNvPr>
          <p:cNvSpPr>
            <a:spLocks noChangeArrowheads="1"/>
          </p:cNvSpPr>
          <p:nvPr/>
        </p:nvSpPr>
        <p:spPr bwMode="auto">
          <a:xfrm>
            <a:off x="4725988" y="9779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7804881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754E6-C6AE-0FC9-BBC6-DC6109D972BD}"/>
            </a:ext>
          </a:extLst>
        </p:cNvPr>
        <p:cNvGrpSpPr/>
        <p:nvPr/>
      </p:nvGrpSpPr>
      <p:grpSpPr>
        <a:xfrm>
          <a:off x="0" y="0"/>
          <a:ext cx="0" cy="0"/>
          <a:chOff x="0" y="0"/>
          <a:chExt cx="0" cy="0"/>
        </a:xfrm>
      </p:grpSpPr>
      <p:pic>
        <p:nvPicPr>
          <p:cNvPr id="2" name="Picture 2" descr="Alien isolation (revisit) - Finished Projects - Blender Artists Community">
            <a:extLst>
              <a:ext uri="{FF2B5EF4-FFF2-40B4-BE49-F238E27FC236}">
                <a16:creationId xmlns:a16="http://schemas.microsoft.com/office/drawing/2014/main" id="{CB892BE3-AF51-5492-1771-2343EB1E31E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9637" t="2937" r="9637" b="2937"/>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F579799-C2F9-17FB-CB0D-1EC9DF9E005E}"/>
              </a:ext>
            </a:extLst>
          </p:cNvPr>
          <p:cNvSpPr>
            <a:spLocks/>
          </p:cNvSpPr>
          <p:nvPr/>
        </p:nvSpPr>
        <p:spPr>
          <a:xfrm>
            <a:off x="-7095" y="0"/>
            <a:ext cx="12199095" cy="6902451"/>
          </a:xfrm>
          <a:prstGeom prst="rect">
            <a:avLst/>
          </a:prstGeom>
          <a:solidFill>
            <a:srgbClr val="A40000">
              <a:alpha val="207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Static Overlay Images – Browse 12,616 Stock Photos, Vectors, and Video |  Adobe Stock">
            <a:extLst>
              <a:ext uri="{FF2B5EF4-FFF2-40B4-BE49-F238E27FC236}">
                <a16:creationId xmlns:a16="http://schemas.microsoft.com/office/drawing/2014/main" id="{48142F0D-3469-2A96-7956-E99AD222C4FA}"/>
              </a:ext>
            </a:extLst>
          </p:cNvPr>
          <p:cNvPicPr>
            <a:picLocks noChangeAspect="1"/>
          </p:cNvPicPr>
          <p:nvPr/>
        </p:nvPicPr>
        <p:blipFill>
          <a:blip r:embed="rId4">
            <a:alphaModFix amt="5000"/>
            <a:extLst>
              <a:ext uri="{28A0092B-C50C-407E-A947-70E740481C1C}">
                <a14:useLocalDpi xmlns:a14="http://schemas.microsoft.com/office/drawing/2010/main" val="0"/>
              </a:ext>
            </a:extLst>
          </a:blip>
          <a:srcRect/>
          <a:stretch>
            <a:fillRect/>
          </a:stretch>
        </p:blipFill>
        <p:spPr bwMode="auto">
          <a:xfrm>
            <a:off x="-216756" y="-250722"/>
            <a:ext cx="12618415" cy="74038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atic Overlay Images – Browse 12,616 Stock Photos, Vectors, and Video |  Adobe Stock">
            <a:extLst>
              <a:ext uri="{FF2B5EF4-FFF2-40B4-BE49-F238E27FC236}">
                <a16:creationId xmlns:a16="http://schemas.microsoft.com/office/drawing/2014/main" id="{5A0087A2-1038-E4E6-4AAE-6D895EB7C3A5}"/>
              </a:ext>
            </a:extLst>
          </p:cNvPr>
          <p:cNvPicPr>
            <a:picLocks noGrp="1" noRot="1" noChangeAspect="1" noMove="1" noResize="1" noEditPoints="1" noAdjustHandles="1" noChangeArrowheads="1" noChangeShapeType="1" noCrop="1"/>
          </p:cNvPicPr>
          <p:nvPr/>
        </p:nvPicPr>
        <p:blipFill rotWithShape="1">
          <a:blip r:embed="rId5">
            <a:alphaModFix amt="20000"/>
            <a:extLst>
              <a:ext uri="{28A0092B-C50C-407E-A947-70E740481C1C}">
                <a14:useLocalDpi xmlns:a14="http://schemas.microsoft.com/office/drawing/2010/main" val="0"/>
              </a:ext>
            </a:extLst>
          </a:blip>
          <a:srcRect l="4033" t="7280" r="2508" b="16094"/>
          <a:stretch/>
        </p:blipFill>
        <p:spPr bwMode="auto">
          <a:xfrm>
            <a:off x="-7095" y="-139891"/>
            <a:ext cx="12527291" cy="69555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74D2BF9-CD78-E14A-4468-D946A8428897}"/>
              </a:ext>
            </a:extLst>
          </p:cNvPr>
          <p:cNvSpPr txBox="1"/>
          <p:nvPr/>
        </p:nvSpPr>
        <p:spPr>
          <a:xfrm>
            <a:off x="269782" y="703591"/>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//TENSION  IN TTRPGS: </a:t>
            </a:r>
            <a:r>
              <a:rPr lang="en-GB" sz="2800" dirty="0">
                <a:solidFill>
                  <a:schemeClr val="bg1"/>
                </a:solidFill>
                <a:latin typeface="Aptos Narrow" panose="020B0004020202020204" pitchFamily="34" charset="0"/>
              </a:rPr>
              <a:t>TOO TERRIFYING TO TRY?</a:t>
            </a:r>
          </a:p>
        </p:txBody>
      </p:sp>
      <p:sp>
        <p:nvSpPr>
          <p:cNvPr id="3" name="TextBox 2">
            <a:extLst>
              <a:ext uri="{FF2B5EF4-FFF2-40B4-BE49-F238E27FC236}">
                <a16:creationId xmlns:a16="http://schemas.microsoft.com/office/drawing/2014/main" id="{16C8ACF7-5EFA-15E8-0B3A-3A7367F61522}"/>
              </a:ext>
            </a:extLst>
          </p:cNvPr>
          <p:cNvSpPr txBox="1"/>
          <p:nvPr/>
        </p:nvSpPr>
        <p:spPr>
          <a:xfrm>
            <a:off x="329049" y="1668792"/>
            <a:ext cx="2388751"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//BEN </a:t>
            </a:r>
            <a:r>
              <a:rPr lang="en-GB" sz="2800" dirty="0">
                <a:solidFill>
                  <a:schemeClr val="bg1"/>
                </a:solidFill>
                <a:latin typeface="Aptos Narrow" panose="020B0004020202020204" pitchFamily="34" charset="0"/>
              </a:rPr>
              <a:t>RIMMER</a:t>
            </a:r>
          </a:p>
        </p:txBody>
      </p:sp>
      <p:sp>
        <p:nvSpPr>
          <p:cNvPr id="4" name="TextBox 3">
            <a:extLst>
              <a:ext uri="{FF2B5EF4-FFF2-40B4-BE49-F238E27FC236}">
                <a16:creationId xmlns:a16="http://schemas.microsoft.com/office/drawing/2014/main" id="{2EEF588B-B06C-4AFB-7DB3-1CED366152DB}"/>
              </a:ext>
            </a:extLst>
          </p:cNvPr>
          <p:cNvSpPr txBox="1"/>
          <p:nvPr/>
        </p:nvSpPr>
        <p:spPr>
          <a:xfrm>
            <a:off x="6602848" y="1668792"/>
            <a:ext cx="5065369"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//ESTHER </a:t>
            </a:r>
            <a:r>
              <a:rPr lang="en-GB" sz="2800" dirty="0">
                <a:solidFill>
                  <a:schemeClr val="bg1"/>
                </a:solidFill>
                <a:latin typeface="Aptos Narrow" panose="020B0004020202020204" pitchFamily="34" charset="0"/>
              </a:rPr>
              <a:t>MACCALLUM-STEWART</a:t>
            </a:r>
          </a:p>
        </p:txBody>
      </p:sp>
      <p:sp>
        <p:nvSpPr>
          <p:cNvPr id="5" name="TextBox 4">
            <a:extLst>
              <a:ext uri="{FF2B5EF4-FFF2-40B4-BE49-F238E27FC236}">
                <a16:creationId xmlns:a16="http://schemas.microsoft.com/office/drawing/2014/main" id="{F8E81A0A-9DE7-93D0-C0E6-37C3DA1BC5E7}"/>
              </a:ext>
            </a:extLst>
          </p:cNvPr>
          <p:cNvSpPr txBox="1"/>
          <p:nvPr/>
        </p:nvSpPr>
        <p:spPr>
          <a:xfrm>
            <a:off x="-3555999" y="1998992"/>
            <a:ext cx="44800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a:t>
            </a:r>
            <a:r>
              <a:rPr lang="en-GB" sz="2800" b="1" dirty="0">
                <a:solidFill>
                  <a:schemeClr val="bg1"/>
                </a:solidFill>
                <a:latin typeface="Aptos Narrow" panose="020B0004020202020204" pitchFamily="34" charset="0"/>
              </a:rPr>
              <a:t>KRZYWINSKA</a:t>
            </a:r>
            <a:r>
              <a:rPr lang="en-GB" sz="2800" b="1" dirty="0">
                <a:solidFill>
                  <a:srgbClr val="007E0F"/>
                </a:solidFill>
                <a:latin typeface="Aptos Narrow" panose="020B0004020202020204" pitchFamily="34" charset="0"/>
              </a:rPr>
              <a:t> </a:t>
            </a:r>
            <a:r>
              <a:rPr lang="en-GB" sz="2800" dirty="0">
                <a:solidFill>
                  <a:schemeClr val="bg1"/>
                </a:solidFill>
                <a:latin typeface="Aptos Narrow" panose="020B0004020202020204" pitchFamily="34" charset="0"/>
              </a:rPr>
              <a:t>2002</a:t>
            </a:r>
          </a:p>
        </p:txBody>
      </p:sp>
      <p:sp>
        <p:nvSpPr>
          <p:cNvPr id="8" name="TextBox 7">
            <a:extLst>
              <a:ext uri="{FF2B5EF4-FFF2-40B4-BE49-F238E27FC236}">
                <a16:creationId xmlns:a16="http://schemas.microsoft.com/office/drawing/2014/main" id="{66E996FD-E024-3BB4-F337-F7D7CB36170E}"/>
              </a:ext>
            </a:extLst>
          </p:cNvPr>
          <p:cNvSpPr txBox="1"/>
          <p:nvPr/>
        </p:nvSpPr>
        <p:spPr>
          <a:xfrm>
            <a:off x="-3555999" y="2973516"/>
            <a:ext cx="2939084"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a:t>
            </a:r>
            <a:r>
              <a:rPr lang="en-GB" sz="2800" b="1" dirty="0">
                <a:solidFill>
                  <a:schemeClr val="bg1"/>
                </a:solidFill>
                <a:latin typeface="Aptos Narrow" panose="020B0004020202020204" pitchFamily="34" charset="0"/>
              </a:rPr>
              <a:t>PERRON </a:t>
            </a:r>
            <a:r>
              <a:rPr lang="en-GB" sz="2800" dirty="0">
                <a:solidFill>
                  <a:schemeClr val="bg1"/>
                </a:solidFill>
                <a:latin typeface="Aptos Narrow" panose="020B0004020202020204" pitchFamily="34" charset="0"/>
              </a:rPr>
              <a:t>2008</a:t>
            </a:r>
          </a:p>
        </p:txBody>
      </p:sp>
      <p:sp>
        <p:nvSpPr>
          <p:cNvPr id="9" name="TextBox 8">
            <a:extLst>
              <a:ext uri="{FF2B5EF4-FFF2-40B4-BE49-F238E27FC236}">
                <a16:creationId xmlns:a16="http://schemas.microsoft.com/office/drawing/2014/main" id="{F821970F-ECDB-7F73-4012-5ACF9648F8DD}"/>
              </a:ext>
            </a:extLst>
          </p:cNvPr>
          <p:cNvSpPr txBox="1"/>
          <p:nvPr/>
        </p:nvSpPr>
        <p:spPr>
          <a:xfrm>
            <a:off x="-3555999" y="3948040"/>
            <a:ext cx="2939084"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a:t>
            </a:r>
            <a:r>
              <a:rPr lang="en-GB" sz="2800" b="1" dirty="0">
                <a:solidFill>
                  <a:schemeClr val="bg1"/>
                </a:solidFill>
                <a:latin typeface="Aptos Narrow" panose="020B0004020202020204" pitchFamily="34" charset="0"/>
              </a:rPr>
              <a:t>PHOENIX </a:t>
            </a:r>
            <a:r>
              <a:rPr lang="en-GB" sz="2800" dirty="0">
                <a:solidFill>
                  <a:schemeClr val="bg1"/>
                </a:solidFill>
                <a:latin typeface="Aptos Narrow" panose="020B0004020202020204" pitchFamily="34" charset="0"/>
              </a:rPr>
              <a:t>2019</a:t>
            </a:r>
          </a:p>
        </p:txBody>
      </p:sp>
      <p:sp>
        <p:nvSpPr>
          <p:cNvPr id="10" name="TextBox 9">
            <a:extLst>
              <a:ext uri="{FF2B5EF4-FFF2-40B4-BE49-F238E27FC236}">
                <a16:creationId xmlns:a16="http://schemas.microsoft.com/office/drawing/2014/main" id="{3C7EE7FD-3393-E78C-782A-D6FC393A2604}"/>
              </a:ext>
            </a:extLst>
          </p:cNvPr>
          <p:cNvSpPr txBox="1"/>
          <p:nvPr/>
        </p:nvSpPr>
        <p:spPr>
          <a:xfrm>
            <a:off x="-3555999" y="855991"/>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//HORROR: </a:t>
            </a:r>
            <a:r>
              <a:rPr lang="en-GB" sz="2800" b="1" dirty="0">
                <a:solidFill>
                  <a:schemeClr val="bg1"/>
                </a:solidFill>
                <a:latin typeface="Aptos Narrow" panose="020B0004020202020204" pitchFamily="34" charset="0"/>
              </a:rPr>
              <a:t>PIONEERS</a:t>
            </a:r>
            <a:endParaRPr lang="en-GB" sz="2800" dirty="0">
              <a:solidFill>
                <a:schemeClr val="bg1"/>
              </a:solidFill>
              <a:latin typeface="Aptos Narrow" panose="020B0004020202020204" pitchFamily="34" charset="0"/>
            </a:endParaRPr>
          </a:p>
        </p:txBody>
      </p:sp>
    </p:spTree>
    <p:extLst>
      <p:ext uri="{BB962C8B-B14F-4D97-AF65-F5344CB8AC3E}">
        <p14:creationId xmlns:p14="http://schemas.microsoft.com/office/powerpoint/2010/main" val="1813537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42FC4-FA6E-44BD-4245-8FD1F65A22B2}"/>
            </a:ext>
          </a:extLst>
        </p:cNvPr>
        <p:cNvGrpSpPr/>
        <p:nvPr/>
      </p:nvGrpSpPr>
      <p:grpSpPr>
        <a:xfrm>
          <a:off x="0" y="0"/>
          <a:ext cx="0" cy="0"/>
          <a:chOff x="0" y="0"/>
          <a:chExt cx="0" cy="0"/>
        </a:xfrm>
      </p:grpSpPr>
      <p:pic>
        <p:nvPicPr>
          <p:cNvPr id="2" name="Picture 2" descr="Alien isolation (revisit) - Finished Projects - Blender Artists Community">
            <a:extLst>
              <a:ext uri="{FF2B5EF4-FFF2-40B4-BE49-F238E27FC236}">
                <a16:creationId xmlns:a16="http://schemas.microsoft.com/office/drawing/2014/main" id="{4133FD32-3ABC-BDAE-3B09-F1DECDCD15F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9637" t="2937" r="9637" b="2937"/>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114811A-0CF5-A1D7-CEE7-64A851466900}"/>
              </a:ext>
            </a:extLst>
          </p:cNvPr>
          <p:cNvSpPr>
            <a:spLocks/>
          </p:cNvSpPr>
          <p:nvPr/>
        </p:nvSpPr>
        <p:spPr>
          <a:xfrm>
            <a:off x="-7095" y="0"/>
            <a:ext cx="12199095" cy="6902451"/>
          </a:xfrm>
          <a:prstGeom prst="rect">
            <a:avLst/>
          </a:prstGeom>
          <a:solidFill>
            <a:srgbClr val="A40000">
              <a:alpha val="207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Static Overlay Images – Browse 12,616 Stock Photos, Vectors, and Video |  Adobe Stock">
            <a:extLst>
              <a:ext uri="{FF2B5EF4-FFF2-40B4-BE49-F238E27FC236}">
                <a16:creationId xmlns:a16="http://schemas.microsoft.com/office/drawing/2014/main" id="{D8ED3232-6703-59D3-4B24-624F1902AAC7}"/>
              </a:ext>
            </a:extLst>
          </p:cNvPr>
          <p:cNvPicPr>
            <a:picLocks noChangeAspect="1"/>
          </p:cNvPicPr>
          <p:nvPr/>
        </p:nvPicPr>
        <p:blipFill>
          <a:blip r:embed="rId4">
            <a:alphaModFix amt="5000"/>
            <a:extLst>
              <a:ext uri="{28A0092B-C50C-407E-A947-70E740481C1C}">
                <a14:useLocalDpi xmlns:a14="http://schemas.microsoft.com/office/drawing/2010/main" val="0"/>
              </a:ext>
            </a:extLst>
          </a:blip>
          <a:srcRect/>
          <a:stretch>
            <a:fillRect/>
          </a:stretch>
        </p:blipFill>
        <p:spPr bwMode="auto">
          <a:xfrm>
            <a:off x="-216756" y="-250722"/>
            <a:ext cx="12618415" cy="74038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atic Overlay Images – Browse 12,616 Stock Photos, Vectors, and Video |  Adobe Stock">
            <a:extLst>
              <a:ext uri="{FF2B5EF4-FFF2-40B4-BE49-F238E27FC236}">
                <a16:creationId xmlns:a16="http://schemas.microsoft.com/office/drawing/2014/main" id="{3E39E3B9-BFEA-F4E9-4DB8-D568E3DFE206}"/>
              </a:ext>
            </a:extLst>
          </p:cNvPr>
          <p:cNvPicPr>
            <a:picLocks noGrp="1" noRot="1" noChangeAspect="1" noMove="1" noResize="1" noEditPoints="1" noAdjustHandles="1" noChangeArrowheads="1" noChangeShapeType="1" noCrop="1"/>
          </p:cNvPicPr>
          <p:nvPr/>
        </p:nvPicPr>
        <p:blipFill rotWithShape="1">
          <a:blip r:embed="rId5">
            <a:alphaModFix amt="20000"/>
            <a:extLst>
              <a:ext uri="{28A0092B-C50C-407E-A947-70E740481C1C}">
                <a14:useLocalDpi xmlns:a14="http://schemas.microsoft.com/office/drawing/2010/main" val="0"/>
              </a:ext>
            </a:extLst>
          </a:blip>
          <a:srcRect l="4033" t="7280" r="2508" b="16094"/>
          <a:stretch/>
        </p:blipFill>
        <p:spPr bwMode="auto">
          <a:xfrm>
            <a:off x="-7095" y="-139891"/>
            <a:ext cx="12527291" cy="695555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E214450-C24D-6052-AD96-17C2A51F3984}"/>
              </a:ext>
            </a:extLst>
          </p:cNvPr>
          <p:cNvSpPr txBox="1"/>
          <p:nvPr/>
        </p:nvSpPr>
        <p:spPr>
          <a:xfrm>
            <a:off x="471403" y="227340"/>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//HORROR </a:t>
            </a:r>
            <a:r>
              <a:rPr lang="en-GB" sz="2800" b="1" dirty="0">
                <a:solidFill>
                  <a:schemeClr val="bg1"/>
                </a:solidFill>
                <a:latin typeface="Aptos Narrow" panose="020B0004020202020204" pitchFamily="34" charset="0"/>
              </a:rPr>
              <a:t>EMOTIONS</a:t>
            </a:r>
            <a:endParaRPr lang="en-GB" sz="2800" dirty="0">
              <a:solidFill>
                <a:schemeClr val="bg1"/>
              </a:solidFill>
              <a:latin typeface="Aptos Narrow" panose="020B0004020202020204" pitchFamily="34" charset="0"/>
            </a:endParaRPr>
          </a:p>
        </p:txBody>
      </p:sp>
      <p:sp>
        <p:nvSpPr>
          <p:cNvPr id="21" name="TextBox 20">
            <a:extLst>
              <a:ext uri="{FF2B5EF4-FFF2-40B4-BE49-F238E27FC236}">
                <a16:creationId xmlns:a16="http://schemas.microsoft.com/office/drawing/2014/main" id="{84CCD572-F5A1-D62B-749C-190EB098D25B}"/>
              </a:ext>
            </a:extLst>
          </p:cNvPr>
          <p:cNvSpPr txBox="1"/>
          <p:nvPr/>
        </p:nvSpPr>
        <p:spPr>
          <a:xfrm>
            <a:off x="471403" y="977899"/>
            <a:ext cx="7375617" cy="1384995"/>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Horror </a:t>
            </a:r>
            <a:r>
              <a:rPr lang="en-GB" sz="2800" dirty="0">
                <a:solidFill>
                  <a:schemeClr val="bg1"/>
                </a:solidFill>
                <a:latin typeface="Aptos Narrow" panose="020B0004020202020204" pitchFamily="34" charset="0"/>
              </a:rPr>
              <a:t>is difficult to create without the right tools and atmosphere can be lost in a moment with a joke or vibrating phone.</a:t>
            </a:r>
          </a:p>
        </p:txBody>
      </p:sp>
      <p:sp>
        <p:nvSpPr>
          <p:cNvPr id="35" name="Rectangle 1">
            <a:extLst>
              <a:ext uri="{FF2B5EF4-FFF2-40B4-BE49-F238E27FC236}">
                <a16:creationId xmlns:a16="http://schemas.microsoft.com/office/drawing/2014/main" id="{DA99AF42-EB93-89FE-3A46-30BBD871E082}"/>
              </a:ext>
            </a:extLst>
          </p:cNvPr>
          <p:cNvSpPr>
            <a:spLocks noChangeArrowheads="1"/>
          </p:cNvSpPr>
          <p:nvPr/>
        </p:nvSpPr>
        <p:spPr bwMode="auto">
          <a:xfrm>
            <a:off x="4725988" y="9779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TextBox 2">
            <a:extLst>
              <a:ext uri="{FF2B5EF4-FFF2-40B4-BE49-F238E27FC236}">
                <a16:creationId xmlns:a16="http://schemas.microsoft.com/office/drawing/2014/main" id="{0C73C8E8-C3DD-39A4-C485-D6CD0006A285}"/>
              </a:ext>
            </a:extLst>
          </p:cNvPr>
          <p:cNvSpPr txBox="1"/>
          <p:nvPr/>
        </p:nvSpPr>
        <p:spPr>
          <a:xfrm>
            <a:off x="471403" y="2473725"/>
            <a:ext cx="7375617" cy="1384995"/>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Horror </a:t>
            </a:r>
            <a:r>
              <a:rPr lang="en-GB" sz="2800" dirty="0">
                <a:solidFill>
                  <a:schemeClr val="bg1"/>
                </a:solidFill>
                <a:latin typeface="Aptos Narrow" panose="020B0004020202020204" pitchFamily="34" charset="0"/>
              </a:rPr>
              <a:t>is at its best when atmosphere and tone take charge – at this point the game system almost becomes redundant with a skilled game master.</a:t>
            </a:r>
          </a:p>
        </p:txBody>
      </p:sp>
      <p:sp>
        <p:nvSpPr>
          <p:cNvPr id="4" name="TextBox 3">
            <a:extLst>
              <a:ext uri="{FF2B5EF4-FFF2-40B4-BE49-F238E27FC236}">
                <a16:creationId xmlns:a16="http://schemas.microsoft.com/office/drawing/2014/main" id="{8B99CBDE-C047-6482-3AB1-8884458CDCB6}"/>
              </a:ext>
            </a:extLst>
          </p:cNvPr>
          <p:cNvSpPr txBox="1"/>
          <p:nvPr/>
        </p:nvSpPr>
        <p:spPr>
          <a:xfrm>
            <a:off x="471402" y="3952198"/>
            <a:ext cx="7375617" cy="2246769"/>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However </a:t>
            </a:r>
            <a:r>
              <a:rPr lang="en-GB" sz="2800" dirty="0">
                <a:solidFill>
                  <a:schemeClr val="bg1"/>
                </a:solidFill>
                <a:latin typeface="Aptos Narrow" panose="020B0004020202020204" pitchFamily="34" charset="0"/>
              </a:rPr>
              <a:t>D&amp;D and other none Horror Systems lacks the mechanical systems to fully exploit the players emotions. It’s a hard sell to tell your level 8 warrior badass they should be afraid of CR4 Monster.</a:t>
            </a:r>
          </a:p>
        </p:txBody>
      </p:sp>
    </p:spTree>
    <p:extLst>
      <p:ext uri="{BB962C8B-B14F-4D97-AF65-F5344CB8AC3E}">
        <p14:creationId xmlns:p14="http://schemas.microsoft.com/office/powerpoint/2010/main" val="23020631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9A443-F4B4-6679-2E4F-4F2A92A015E0}"/>
            </a:ext>
          </a:extLst>
        </p:cNvPr>
        <p:cNvGrpSpPr/>
        <p:nvPr/>
      </p:nvGrpSpPr>
      <p:grpSpPr>
        <a:xfrm>
          <a:off x="0" y="0"/>
          <a:ext cx="0" cy="0"/>
          <a:chOff x="0" y="0"/>
          <a:chExt cx="0" cy="0"/>
        </a:xfrm>
      </p:grpSpPr>
      <p:pic>
        <p:nvPicPr>
          <p:cNvPr id="2" name="Picture 2" descr="Alien isolation (revisit) - Finished Projects - Blender Artists Community">
            <a:extLst>
              <a:ext uri="{FF2B5EF4-FFF2-40B4-BE49-F238E27FC236}">
                <a16:creationId xmlns:a16="http://schemas.microsoft.com/office/drawing/2014/main" id="{C60D9E16-1F1F-0D5F-1F04-7A44E9AD06B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9637" t="2937" r="9637" b="2937"/>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43904C5-8FA5-BE1B-1693-EB16127BB3E9}"/>
              </a:ext>
            </a:extLst>
          </p:cNvPr>
          <p:cNvSpPr>
            <a:spLocks/>
          </p:cNvSpPr>
          <p:nvPr/>
        </p:nvSpPr>
        <p:spPr>
          <a:xfrm>
            <a:off x="-7095" y="0"/>
            <a:ext cx="12199095" cy="6902451"/>
          </a:xfrm>
          <a:prstGeom prst="rect">
            <a:avLst/>
          </a:prstGeom>
          <a:solidFill>
            <a:srgbClr val="A40000">
              <a:alpha val="207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Static Overlay Images – Browse 12,616 Stock Photos, Vectors, and Video |  Adobe Stock">
            <a:extLst>
              <a:ext uri="{FF2B5EF4-FFF2-40B4-BE49-F238E27FC236}">
                <a16:creationId xmlns:a16="http://schemas.microsoft.com/office/drawing/2014/main" id="{0FFF272A-A0D2-4285-2F45-D211EEF9C46B}"/>
              </a:ext>
            </a:extLst>
          </p:cNvPr>
          <p:cNvPicPr>
            <a:picLocks noChangeAspect="1"/>
          </p:cNvPicPr>
          <p:nvPr/>
        </p:nvPicPr>
        <p:blipFill>
          <a:blip r:embed="rId4">
            <a:alphaModFix amt="5000"/>
            <a:extLst>
              <a:ext uri="{28A0092B-C50C-407E-A947-70E740481C1C}">
                <a14:useLocalDpi xmlns:a14="http://schemas.microsoft.com/office/drawing/2010/main" val="0"/>
              </a:ext>
            </a:extLst>
          </a:blip>
          <a:srcRect/>
          <a:stretch>
            <a:fillRect/>
          </a:stretch>
        </p:blipFill>
        <p:spPr bwMode="auto">
          <a:xfrm>
            <a:off x="-216756" y="-250722"/>
            <a:ext cx="12618415" cy="74038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atic Overlay Images – Browse 12,616 Stock Photos, Vectors, and Video |  Adobe Stock">
            <a:extLst>
              <a:ext uri="{FF2B5EF4-FFF2-40B4-BE49-F238E27FC236}">
                <a16:creationId xmlns:a16="http://schemas.microsoft.com/office/drawing/2014/main" id="{A9EC2011-8658-5AA6-08BA-481BF19477FA}"/>
              </a:ext>
            </a:extLst>
          </p:cNvPr>
          <p:cNvPicPr>
            <a:picLocks noGrp="1" noRot="1" noChangeAspect="1" noMove="1" noResize="1" noEditPoints="1" noAdjustHandles="1" noChangeArrowheads="1" noChangeShapeType="1" noCrop="1"/>
          </p:cNvPicPr>
          <p:nvPr/>
        </p:nvPicPr>
        <p:blipFill rotWithShape="1">
          <a:blip r:embed="rId5">
            <a:alphaModFix amt="20000"/>
            <a:extLst>
              <a:ext uri="{28A0092B-C50C-407E-A947-70E740481C1C}">
                <a14:useLocalDpi xmlns:a14="http://schemas.microsoft.com/office/drawing/2010/main" val="0"/>
              </a:ext>
            </a:extLst>
          </a:blip>
          <a:srcRect l="4033" t="7280" r="2508" b="16094"/>
          <a:stretch/>
        </p:blipFill>
        <p:spPr bwMode="auto">
          <a:xfrm>
            <a:off x="-7095" y="-139891"/>
            <a:ext cx="12527291" cy="695555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2FE2AF9-23B9-D723-81D3-6A67587DB54B}"/>
              </a:ext>
            </a:extLst>
          </p:cNvPr>
          <p:cNvSpPr txBox="1"/>
          <p:nvPr/>
        </p:nvSpPr>
        <p:spPr>
          <a:xfrm>
            <a:off x="471403" y="227340"/>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//HORROR </a:t>
            </a:r>
            <a:r>
              <a:rPr lang="en-GB" sz="2800" b="1" dirty="0">
                <a:solidFill>
                  <a:schemeClr val="bg1"/>
                </a:solidFill>
                <a:latin typeface="Aptos Narrow" panose="020B0004020202020204" pitchFamily="34" charset="0"/>
              </a:rPr>
              <a:t>EMOTIONS</a:t>
            </a:r>
            <a:endParaRPr lang="en-GB" sz="2800" dirty="0">
              <a:solidFill>
                <a:schemeClr val="bg1"/>
              </a:solidFill>
              <a:latin typeface="Aptos Narrow" panose="020B0004020202020204" pitchFamily="34" charset="0"/>
            </a:endParaRPr>
          </a:p>
        </p:txBody>
      </p:sp>
      <p:sp>
        <p:nvSpPr>
          <p:cNvPr id="35" name="Rectangle 1">
            <a:extLst>
              <a:ext uri="{FF2B5EF4-FFF2-40B4-BE49-F238E27FC236}">
                <a16:creationId xmlns:a16="http://schemas.microsoft.com/office/drawing/2014/main" id="{612CD282-4DE8-A902-0731-7C5B1F1C6FCB}"/>
              </a:ext>
            </a:extLst>
          </p:cNvPr>
          <p:cNvSpPr>
            <a:spLocks noChangeArrowheads="1"/>
          </p:cNvSpPr>
          <p:nvPr/>
        </p:nvSpPr>
        <p:spPr bwMode="auto">
          <a:xfrm>
            <a:off x="4725988" y="9779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TextBox 5">
            <a:extLst>
              <a:ext uri="{FF2B5EF4-FFF2-40B4-BE49-F238E27FC236}">
                <a16:creationId xmlns:a16="http://schemas.microsoft.com/office/drawing/2014/main" id="{E1BEFFA4-52B5-1F14-5B2B-7492BBE77715}"/>
              </a:ext>
            </a:extLst>
          </p:cNvPr>
          <p:cNvSpPr txBox="1"/>
          <p:nvPr/>
        </p:nvSpPr>
        <p:spPr>
          <a:xfrm>
            <a:off x="471403" y="977899"/>
            <a:ext cx="6757170" cy="2677656"/>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Stress </a:t>
            </a:r>
            <a:r>
              <a:rPr lang="en-GB" sz="2800" dirty="0">
                <a:solidFill>
                  <a:schemeClr val="bg1"/>
                </a:solidFill>
                <a:latin typeface="Aptos Narrow" panose="020B0004020202020204" pitchFamily="34" charset="0"/>
              </a:rPr>
              <a:t>systems, critical injuries  and high lethality game systems tell the player how they should feel and as such players will adjust their play style and expectations of the game. (hopefully) and allow themselves to ‘feel’ the horror.</a:t>
            </a:r>
          </a:p>
        </p:txBody>
      </p:sp>
      <p:sp>
        <p:nvSpPr>
          <p:cNvPr id="9" name="TextBox 8">
            <a:extLst>
              <a:ext uri="{FF2B5EF4-FFF2-40B4-BE49-F238E27FC236}">
                <a16:creationId xmlns:a16="http://schemas.microsoft.com/office/drawing/2014/main" id="{1D0F93CE-68C1-27CA-64B6-55E806F1EC5A}"/>
              </a:ext>
            </a:extLst>
          </p:cNvPr>
          <p:cNvSpPr txBox="1"/>
          <p:nvPr/>
        </p:nvSpPr>
        <p:spPr>
          <a:xfrm>
            <a:off x="471403" y="3795446"/>
            <a:ext cx="6757170" cy="1384995"/>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The </a:t>
            </a:r>
            <a:r>
              <a:rPr lang="en-GB" sz="2800" dirty="0">
                <a:solidFill>
                  <a:schemeClr val="bg1"/>
                </a:solidFill>
                <a:latin typeface="Aptos Narrow" panose="020B0004020202020204" pitchFamily="34" charset="0"/>
              </a:rPr>
              <a:t>goal is to immerse the player as much as possible while not taking away too much agency. </a:t>
            </a:r>
          </a:p>
        </p:txBody>
      </p:sp>
    </p:spTree>
    <p:extLst>
      <p:ext uri="{BB962C8B-B14F-4D97-AF65-F5344CB8AC3E}">
        <p14:creationId xmlns:p14="http://schemas.microsoft.com/office/powerpoint/2010/main" val="10854049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B8C6F-39BE-ECEF-AB3D-A54D187BA322}"/>
            </a:ext>
          </a:extLst>
        </p:cNvPr>
        <p:cNvGrpSpPr/>
        <p:nvPr/>
      </p:nvGrpSpPr>
      <p:grpSpPr>
        <a:xfrm>
          <a:off x="0" y="0"/>
          <a:ext cx="0" cy="0"/>
          <a:chOff x="0" y="0"/>
          <a:chExt cx="0" cy="0"/>
        </a:xfrm>
      </p:grpSpPr>
      <p:pic>
        <p:nvPicPr>
          <p:cNvPr id="2" name="Picture 2" descr="Alien isolation (revisit) - Finished Projects - Blender Artists Community">
            <a:extLst>
              <a:ext uri="{FF2B5EF4-FFF2-40B4-BE49-F238E27FC236}">
                <a16:creationId xmlns:a16="http://schemas.microsoft.com/office/drawing/2014/main" id="{8BDD378A-66B2-6A91-D4DD-1ED5FA2F698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9637" t="2937" r="9637" b="2937"/>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76A78D2-AEAF-C65A-1723-76D0E3201F41}"/>
              </a:ext>
            </a:extLst>
          </p:cNvPr>
          <p:cNvSpPr>
            <a:spLocks/>
          </p:cNvSpPr>
          <p:nvPr/>
        </p:nvSpPr>
        <p:spPr>
          <a:xfrm>
            <a:off x="-7095" y="0"/>
            <a:ext cx="12199095" cy="6902451"/>
          </a:xfrm>
          <a:prstGeom prst="rect">
            <a:avLst/>
          </a:prstGeom>
          <a:solidFill>
            <a:srgbClr val="A40000">
              <a:alpha val="207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Static Overlay Images – Browse 12,616 Stock Photos, Vectors, and Video |  Adobe Stock">
            <a:extLst>
              <a:ext uri="{FF2B5EF4-FFF2-40B4-BE49-F238E27FC236}">
                <a16:creationId xmlns:a16="http://schemas.microsoft.com/office/drawing/2014/main" id="{2B8790D9-3BB9-31AC-A249-A75DF820531C}"/>
              </a:ext>
            </a:extLst>
          </p:cNvPr>
          <p:cNvPicPr>
            <a:picLocks noChangeAspect="1"/>
          </p:cNvPicPr>
          <p:nvPr/>
        </p:nvPicPr>
        <p:blipFill>
          <a:blip r:embed="rId4">
            <a:alphaModFix amt="5000"/>
            <a:extLst>
              <a:ext uri="{28A0092B-C50C-407E-A947-70E740481C1C}">
                <a14:useLocalDpi xmlns:a14="http://schemas.microsoft.com/office/drawing/2010/main" val="0"/>
              </a:ext>
            </a:extLst>
          </a:blip>
          <a:srcRect/>
          <a:stretch>
            <a:fillRect/>
          </a:stretch>
        </p:blipFill>
        <p:spPr bwMode="auto">
          <a:xfrm>
            <a:off x="-216756" y="-250722"/>
            <a:ext cx="12618415" cy="74038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atic Overlay Images – Browse 12,616 Stock Photos, Vectors, and Video |  Adobe Stock">
            <a:extLst>
              <a:ext uri="{FF2B5EF4-FFF2-40B4-BE49-F238E27FC236}">
                <a16:creationId xmlns:a16="http://schemas.microsoft.com/office/drawing/2014/main" id="{05A27EF0-A837-435A-632D-C7FFE47EDE81}"/>
              </a:ext>
            </a:extLst>
          </p:cNvPr>
          <p:cNvPicPr>
            <a:picLocks noGrp="1" noRot="1" noChangeAspect="1" noMove="1" noResize="1" noEditPoints="1" noAdjustHandles="1" noChangeArrowheads="1" noChangeShapeType="1" noCrop="1"/>
          </p:cNvPicPr>
          <p:nvPr/>
        </p:nvPicPr>
        <p:blipFill rotWithShape="1">
          <a:blip r:embed="rId5">
            <a:alphaModFix amt="20000"/>
            <a:extLst>
              <a:ext uri="{28A0092B-C50C-407E-A947-70E740481C1C}">
                <a14:useLocalDpi xmlns:a14="http://schemas.microsoft.com/office/drawing/2010/main" val="0"/>
              </a:ext>
            </a:extLst>
          </a:blip>
          <a:srcRect l="4033" t="7280" r="2508" b="16094"/>
          <a:stretch/>
        </p:blipFill>
        <p:spPr bwMode="auto">
          <a:xfrm>
            <a:off x="-7095" y="-139891"/>
            <a:ext cx="12527291" cy="695555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70F4D3F-A90D-8B30-F387-587EEC48C768}"/>
              </a:ext>
            </a:extLst>
          </p:cNvPr>
          <p:cNvSpPr txBox="1"/>
          <p:nvPr/>
        </p:nvSpPr>
        <p:spPr>
          <a:xfrm>
            <a:off x="471403" y="227340"/>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//BLEED THEORY</a:t>
            </a:r>
            <a:endParaRPr lang="en-GB" sz="2800" dirty="0">
              <a:solidFill>
                <a:schemeClr val="bg1"/>
              </a:solidFill>
              <a:latin typeface="Aptos Narrow" panose="020B0004020202020204" pitchFamily="34" charset="0"/>
            </a:endParaRPr>
          </a:p>
        </p:txBody>
      </p:sp>
      <p:sp>
        <p:nvSpPr>
          <p:cNvPr id="35" name="Rectangle 1">
            <a:extLst>
              <a:ext uri="{FF2B5EF4-FFF2-40B4-BE49-F238E27FC236}">
                <a16:creationId xmlns:a16="http://schemas.microsoft.com/office/drawing/2014/main" id="{BDB302B4-9C03-5E38-52E1-E8B733691EB6}"/>
              </a:ext>
            </a:extLst>
          </p:cNvPr>
          <p:cNvSpPr>
            <a:spLocks noChangeArrowheads="1"/>
          </p:cNvSpPr>
          <p:nvPr/>
        </p:nvSpPr>
        <p:spPr bwMode="auto">
          <a:xfrm>
            <a:off x="4725988" y="9779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TextBox 5">
            <a:extLst>
              <a:ext uri="{FF2B5EF4-FFF2-40B4-BE49-F238E27FC236}">
                <a16:creationId xmlns:a16="http://schemas.microsoft.com/office/drawing/2014/main" id="{26033F2F-6F5A-4F49-D518-8CD79B7D8796}"/>
              </a:ext>
            </a:extLst>
          </p:cNvPr>
          <p:cNvSpPr txBox="1"/>
          <p:nvPr/>
        </p:nvSpPr>
        <p:spPr>
          <a:xfrm>
            <a:off x="471403" y="977899"/>
            <a:ext cx="6757170" cy="2246769"/>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Bleed Theory (Bowman 2015) </a:t>
            </a:r>
            <a:r>
              <a:rPr lang="en-GB" sz="2800" dirty="0">
                <a:solidFill>
                  <a:schemeClr val="bg1"/>
                </a:solidFill>
                <a:latin typeface="Aptos Narrow" panose="020B0004020202020204" pitchFamily="34" charset="0"/>
              </a:rPr>
              <a:t>was researched in the context of LARP however provides insights into how players connect emotionally to their characters and tapping into these methods can help render more immersion. </a:t>
            </a:r>
          </a:p>
        </p:txBody>
      </p:sp>
    </p:spTree>
    <p:extLst>
      <p:ext uri="{BB962C8B-B14F-4D97-AF65-F5344CB8AC3E}">
        <p14:creationId xmlns:p14="http://schemas.microsoft.com/office/powerpoint/2010/main" val="2094536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09D53-FF72-7FEF-4494-B2AAD478CE29}"/>
            </a:ext>
          </a:extLst>
        </p:cNvPr>
        <p:cNvGrpSpPr/>
        <p:nvPr/>
      </p:nvGrpSpPr>
      <p:grpSpPr>
        <a:xfrm>
          <a:off x="0" y="0"/>
          <a:ext cx="0" cy="0"/>
          <a:chOff x="0" y="0"/>
          <a:chExt cx="0" cy="0"/>
        </a:xfrm>
      </p:grpSpPr>
      <p:pic>
        <p:nvPicPr>
          <p:cNvPr id="2" name="Picture 2" descr="Alien isolation (revisit) - Finished Projects - Blender Artists Community">
            <a:extLst>
              <a:ext uri="{FF2B5EF4-FFF2-40B4-BE49-F238E27FC236}">
                <a16:creationId xmlns:a16="http://schemas.microsoft.com/office/drawing/2014/main" id="{1990F0C8-A53C-E0B4-0504-230FA7326A7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9637" t="2937" r="9637" b="2937"/>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9785AED-B7EC-896E-E293-08257132B298}"/>
              </a:ext>
            </a:extLst>
          </p:cNvPr>
          <p:cNvSpPr>
            <a:spLocks/>
          </p:cNvSpPr>
          <p:nvPr/>
        </p:nvSpPr>
        <p:spPr>
          <a:xfrm>
            <a:off x="-7095" y="0"/>
            <a:ext cx="12199095" cy="6902451"/>
          </a:xfrm>
          <a:prstGeom prst="rect">
            <a:avLst/>
          </a:prstGeom>
          <a:solidFill>
            <a:srgbClr val="A40000">
              <a:alpha val="207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Static Overlay Images – Browse 12,616 Stock Photos, Vectors, and Video |  Adobe Stock">
            <a:extLst>
              <a:ext uri="{FF2B5EF4-FFF2-40B4-BE49-F238E27FC236}">
                <a16:creationId xmlns:a16="http://schemas.microsoft.com/office/drawing/2014/main" id="{69B4801E-01AD-915D-D3F8-DA2ED107F2D4}"/>
              </a:ext>
            </a:extLst>
          </p:cNvPr>
          <p:cNvPicPr>
            <a:picLocks noChangeAspect="1"/>
          </p:cNvPicPr>
          <p:nvPr/>
        </p:nvPicPr>
        <p:blipFill>
          <a:blip r:embed="rId4">
            <a:alphaModFix amt="5000"/>
            <a:extLst>
              <a:ext uri="{28A0092B-C50C-407E-A947-70E740481C1C}">
                <a14:useLocalDpi xmlns:a14="http://schemas.microsoft.com/office/drawing/2010/main" val="0"/>
              </a:ext>
            </a:extLst>
          </a:blip>
          <a:srcRect/>
          <a:stretch>
            <a:fillRect/>
          </a:stretch>
        </p:blipFill>
        <p:spPr bwMode="auto">
          <a:xfrm>
            <a:off x="-216756" y="-250722"/>
            <a:ext cx="12618415" cy="74038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atic Overlay Images – Browse 12,616 Stock Photos, Vectors, and Video |  Adobe Stock">
            <a:extLst>
              <a:ext uri="{FF2B5EF4-FFF2-40B4-BE49-F238E27FC236}">
                <a16:creationId xmlns:a16="http://schemas.microsoft.com/office/drawing/2014/main" id="{625EA3E2-0E34-ACFE-38A3-178F2D4F371D}"/>
              </a:ext>
            </a:extLst>
          </p:cNvPr>
          <p:cNvPicPr>
            <a:picLocks noGrp="1" noRot="1" noChangeAspect="1" noMove="1" noResize="1" noEditPoints="1" noAdjustHandles="1" noChangeArrowheads="1" noChangeShapeType="1" noCrop="1"/>
          </p:cNvPicPr>
          <p:nvPr/>
        </p:nvPicPr>
        <p:blipFill rotWithShape="1">
          <a:blip r:embed="rId5">
            <a:alphaModFix amt="20000"/>
            <a:extLst>
              <a:ext uri="{28A0092B-C50C-407E-A947-70E740481C1C}">
                <a14:useLocalDpi xmlns:a14="http://schemas.microsoft.com/office/drawing/2010/main" val="0"/>
              </a:ext>
            </a:extLst>
          </a:blip>
          <a:srcRect l="4033" t="7280" r="2508" b="16094"/>
          <a:stretch/>
        </p:blipFill>
        <p:spPr bwMode="auto">
          <a:xfrm>
            <a:off x="-7095" y="-139891"/>
            <a:ext cx="12527291" cy="695555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3613193-703C-2C7C-9729-C6590954EBF3}"/>
              </a:ext>
            </a:extLst>
          </p:cNvPr>
          <p:cNvSpPr txBox="1"/>
          <p:nvPr/>
        </p:nvSpPr>
        <p:spPr>
          <a:xfrm>
            <a:off x="471403" y="227340"/>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//BLEED THEORY</a:t>
            </a:r>
            <a:endParaRPr lang="en-GB" sz="2800" dirty="0">
              <a:solidFill>
                <a:schemeClr val="bg1"/>
              </a:solidFill>
              <a:latin typeface="Aptos Narrow" panose="020B0004020202020204" pitchFamily="34" charset="0"/>
            </a:endParaRPr>
          </a:p>
        </p:txBody>
      </p:sp>
      <p:sp>
        <p:nvSpPr>
          <p:cNvPr id="35" name="Rectangle 1">
            <a:extLst>
              <a:ext uri="{FF2B5EF4-FFF2-40B4-BE49-F238E27FC236}">
                <a16:creationId xmlns:a16="http://schemas.microsoft.com/office/drawing/2014/main" id="{EF0CE2FF-DA7B-7EE2-DFB4-AE9ED65EEDC6}"/>
              </a:ext>
            </a:extLst>
          </p:cNvPr>
          <p:cNvSpPr>
            <a:spLocks noChangeArrowheads="1"/>
          </p:cNvSpPr>
          <p:nvPr/>
        </p:nvSpPr>
        <p:spPr bwMode="auto">
          <a:xfrm>
            <a:off x="4725988" y="9779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4338" name="Picture 2" descr="Diagram of role-playing studies terminology, including the relationship between bleed and alibi. Image by Mat Walker.">
            <a:extLst>
              <a:ext uri="{FF2B5EF4-FFF2-40B4-BE49-F238E27FC236}">
                <a16:creationId xmlns:a16="http://schemas.microsoft.com/office/drawing/2014/main" id="{2CBBC890-E58F-5E0C-675C-778A4054C6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0647" y="1185228"/>
            <a:ext cx="6134100" cy="40862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61CCE56-288B-F1A6-8A25-01121CFB9DAE}"/>
              </a:ext>
            </a:extLst>
          </p:cNvPr>
          <p:cNvSpPr txBox="1"/>
          <p:nvPr/>
        </p:nvSpPr>
        <p:spPr>
          <a:xfrm>
            <a:off x="1946709" y="5336789"/>
            <a:ext cx="8571296" cy="369332"/>
          </a:xfrm>
          <a:prstGeom prst="rect">
            <a:avLst/>
          </a:prstGeom>
          <a:noFill/>
        </p:spPr>
        <p:txBody>
          <a:bodyPr wrap="square">
            <a:spAutoFit/>
          </a:bodyPr>
          <a:lstStyle/>
          <a:p>
            <a:r>
              <a:rPr lang="en-GB" dirty="0">
                <a:solidFill>
                  <a:schemeClr val="bg1"/>
                </a:solidFill>
              </a:rPr>
              <a:t>https://nordiclarp.org/2015/03/02/bleed-the-spillover-between-player-and-character/</a:t>
            </a:r>
          </a:p>
        </p:txBody>
      </p:sp>
    </p:spTree>
    <p:extLst>
      <p:ext uri="{BB962C8B-B14F-4D97-AF65-F5344CB8AC3E}">
        <p14:creationId xmlns:p14="http://schemas.microsoft.com/office/powerpoint/2010/main" val="3706292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B1F77-54DC-19F0-45A1-4973350F64E9}"/>
            </a:ext>
          </a:extLst>
        </p:cNvPr>
        <p:cNvGrpSpPr/>
        <p:nvPr/>
      </p:nvGrpSpPr>
      <p:grpSpPr>
        <a:xfrm>
          <a:off x="0" y="0"/>
          <a:ext cx="0" cy="0"/>
          <a:chOff x="0" y="0"/>
          <a:chExt cx="0" cy="0"/>
        </a:xfrm>
      </p:grpSpPr>
      <p:pic>
        <p:nvPicPr>
          <p:cNvPr id="2" name="Picture 2" descr="Alien isolation (revisit) - Finished Projects - Blender Artists Community">
            <a:extLst>
              <a:ext uri="{FF2B5EF4-FFF2-40B4-BE49-F238E27FC236}">
                <a16:creationId xmlns:a16="http://schemas.microsoft.com/office/drawing/2014/main" id="{A725300C-188F-0D6D-B72F-2E650C069C9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9637" t="2937" r="9637" b="2937"/>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B10DB0C-57C6-8FB9-2B93-6CB12DD68A67}"/>
              </a:ext>
            </a:extLst>
          </p:cNvPr>
          <p:cNvSpPr>
            <a:spLocks/>
          </p:cNvSpPr>
          <p:nvPr/>
        </p:nvSpPr>
        <p:spPr>
          <a:xfrm>
            <a:off x="-7095" y="0"/>
            <a:ext cx="12199095" cy="6902451"/>
          </a:xfrm>
          <a:prstGeom prst="rect">
            <a:avLst/>
          </a:prstGeom>
          <a:solidFill>
            <a:srgbClr val="A40000">
              <a:alpha val="207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Static Overlay Images – Browse 12,616 Stock Photos, Vectors, and Video |  Adobe Stock">
            <a:extLst>
              <a:ext uri="{FF2B5EF4-FFF2-40B4-BE49-F238E27FC236}">
                <a16:creationId xmlns:a16="http://schemas.microsoft.com/office/drawing/2014/main" id="{1F207EC4-20DB-5E23-E8EB-6D448E6A02C5}"/>
              </a:ext>
            </a:extLst>
          </p:cNvPr>
          <p:cNvPicPr>
            <a:picLocks noChangeAspect="1"/>
          </p:cNvPicPr>
          <p:nvPr/>
        </p:nvPicPr>
        <p:blipFill>
          <a:blip r:embed="rId4">
            <a:alphaModFix amt="5000"/>
            <a:extLst>
              <a:ext uri="{28A0092B-C50C-407E-A947-70E740481C1C}">
                <a14:useLocalDpi xmlns:a14="http://schemas.microsoft.com/office/drawing/2010/main" val="0"/>
              </a:ext>
            </a:extLst>
          </a:blip>
          <a:srcRect/>
          <a:stretch>
            <a:fillRect/>
          </a:stretch>
        </p:blipFill>
        <p:spPr bwMode="auto">
          <a:xfrm>
            <a:off x="-216756" y="-250722"/>
            <a:ext cx="12618415" cy="74038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atic Overlay Images – Browse 12,616 Stock Photos, Vectors, and Video |  Adobe Stock">
            <a:extLst>
              <a:ext uri="{FF2B5EF4-FFF2-40B4-BE49-F238E27FC236}">
                <a16:creationId xmlns:a16="http://schemas.microsoft.com/office/drawing/2014/main" id="{B7AF3A71-26B8-AF2D-DE60-82BBC32F71E3}"/>
              </a:ext>
            </a:extLst>
          </p:cNvPr>
          <p:cNvPicPr>
            <a:picLocks noGrp="1" noRot="1" noChangeAspect="1" noMove="1" noResize="1" noEditPoints="1" noAdjustHandles="1" noChangeArrowheads="1" noChangeShapeType="1" noCrop="1"/>
          </p:cNvPicPr>
          <p:nvPr/>
        </p:nvPicPr>
        <p:blipFill rotWithShape="1">
          <a:blip r:embed="rId5">
            <a:alphaModFix amt="20000"/>
            <a:extLst>
              <a:ext uri="{28A0092B-C50C-407E-A947-70E740481C1C}">
                <a14:useLocalDpi xmlns:a14="http://schemas.microsoft.com/office/drawing/2010/main" val="0"/>
              </a:ext>
            </a:extLst>
          </a:blip>
          <a:srcRect l="4033" t="7280" r="2508" b="16094"/>
          <a:stretch/>
        </p:blipFill>
        <p:spPr bwMode="auto">
          <a:xfrm>
            <a:off x="-7095" y="-139891"/>
            <a:ext cx="12527291" cy="695555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BC1D0DF-DEEE-9A6F-0F84-5437AD31F4F5}"/>
              </a:ext>
            </a:extLst>
          </p:cNvPr>
          <p:cNvSpPr txBox="1"/>
          <p:nvPr/>
        </p:nvSpPr>
        <p:spPr>
          <a:xfrm>
            <a:off x="471403" y="227340"/>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//BLEED THEORY</a:t>
            </a:r>
            <a:endParaRPr lang="en-GB" sz="2800" dirty="0">
              <a:solidFill>
                <a:schemeClr val="bg1"/>
              </a:solidFill>
              <a:latin typeface="Aptos Narrow" panose="020B0004020202020204" pitchFamily="34" charset="0"/>
            </a:endParaRPr>
          </a:p>
        </p:txBody>
      </p:sp>
      <p:sp>
        <p:nvSpPr>
          <p:cNvPr id="35" name="Rectangle 1">
            <a:extLst>
              <a:ext uri="{FF2B5EF4-FFF2-40B4-BE49-F238E27FC236}">
                <a16:creationId xmlns:a16="http://schemas.microsoft.com/office/drawing/2014/main" id="{7093C653-6DFE-0E3A-4CCD-539C4778C5AC}"/>
              </a:ext>
            </a:extLst>
          </p:cNvPr>
          <p:cNvSpPr>
            <a:spLocks noChangeArrowheads="1"/>
          </p:cNvSpPr>
          <p:nvPr/>
        </p:nvSpPr>
        <p:spPr bwMode="auto">
          <a:xfrm>
            <a:off x="4725988" y="9779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TextBox 2">
            <a:extLst>
              <a:ext uri="{FF2B5EF4-FFF2-40B4-BE49-F238E27FC236}">
                <a16:creationId xmlns:a16="http://schemas.microsoft.com/office/drawing/2014/main" id="{7125ECAE-B71F-942E-20A5-791C60DFC386}"/>
              </a:ext>
            </a:extLst>
          </p:cNvPr>
          <p:cNvSpPr txBox="1"/>
          <p:nvPr/>
        </p:nvSpPr>
        <p:spPr>
          <a:xfrm>
            <a:off x="471403" y="977899"/>
            <a:ext cx="6757170" cy="1815882"/>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The </a:t>
            </a:r>
            <a:r>
              <a:rPr lang="en-GB" sz="2800" dirty="0">
                <a:solidFill>
                  <a:schemeClr val="bg1"/>
                </a:solidFill>
                <a:latin typeface="Aptos Narrow" panose="020B0004020202020204" pitchFamily="34" charset="0"/>
              </a:rPr>
              <a:t>goal of the GM in this instance is to aim to provide moments of horror and not aim to create one long fearful experience as it just wont be possible with external factors at play.</a:t>
            </a:r>
          </a:p>
        </p:txBody>
      </p:sp>
      <p:sp>
        <p:nvSpPr>
          <p:cNvPr id="5" name="TextBox 4">
            <a:extLst>
              <a:ext uri="{FF2B5EF4-FFF2-40B4-BE49-F238E27FC236}">
                <a16:creationId xmlns:a16="http://schemas.microsoft.com/office/drawing/2014/main" id="{607B7A77-D830-2697-C185-3711FD57F1E0}"/>
              </a:ext>
            </a:extLst>
          </p:cNvPr>
          <p:cNvSpPr txBox="1"/>
          <p:nvPr/>
        </p:nvSpPr>
        <p:spPr>
          <a:xfrm>
            <a:off x="471403" y="2933672"/>
            <a:ext cx="6757170" cy="1815882"/>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Proving </a:t>
            </a:r>
            <a:r>
              <a:rPr lang="en-GB" sz="2800" dirty="0">
                <a:solidFill>
                  <a:schemeClr val="bg1"/>
                </a:solidFill>
                <a:latin typeface="Aptos Narrow" panose="020B0004020202020204" pitchFamily="34" charset="0"/>
              </a:rPr>
              <a:t>the players with something to lose (their character, loved one, attachment, plot hook, narrative device) will allow these events of bleed to occur but never guarantees them.</a:t>
            </a:r>
          </a:p>
        </p:txBody>
      </p:sp>
      <p:sp>
        <p:nvSpPr>
          <p:cNvPr id="6" name="TextBox 5">
            <a:extLst>
              <a:ext uri="{FF2B5EF4-FFF2-40B4-BE49-F238E27FC236}">
                <a16:creationId xmlns:a16="http://schemas.microsoft.com/office/drawing/2014/main" id="{4A557258-0F17-221C-FEF3-AE78572B898D}"/>
              </a:ext>
            </a:extLst>
          </p:cNvPr>
          <p:cNvSpPr txBox="1"/>
          <p:nvPr/>
        </p:nvSpPr>
        <p:spPr>
          <a:xfrm>
            <a:off x="471403" y="4960844"/>
            <a:ext cx="6757170"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Not </a:t>
            </a:r>
            <a:r>
              <a:rPr lang="en-GB" sz="2800" dirty="0">
                <a:solidFill>
                  <a:schemeClr val="bg1"/>
                </a:solidFill>
                <a:latin typeface="Aptos Narrow" panose="020B0004020202020204" pitchFamily="34" charset="0"/>
              </a:rPr>
              <a:t>everyone scares or cares the same</a:t>
            </a:r>
            <a:r>
              <a:rPr lang="en-GB" sz="2800" b="1" dirty="0">
                <a:solidFill>
                  <a:srgbClr val="007E0F"/>
                </a:solidFill>
                <a:latin typeface="Aptos Narrow" panose="020B0004020202020204" pitchFamily="34" charset="0"/>
              </a:rPr>
              <a:t>.</a:t>
            </a:r>
            <a:endParaRPr lang="en-GB" sz="2800" dirty="0">
              <a:solidFill>
                <a:schemeClr val="bg1"/>
              </a:solidFill>
              <a:latin typeface="Aptos Narrow" panose="020B0004020202020204" pitchFamily="34" charset="0"/>
            </a:endParaRPr>
          </a:p>
        </p:txBody>
      </p:sp>
    </p:spTree>
    <p:extLst>
      <p:ext uri="{BB962C8B-B14F-4D97-AF65-F5344CB8AC3E}">
        <p14:creationId xmlns:p14="http://schemas.microsoft.com/office/powerpoint/2010/main" val="21940908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17EDE-9126-D594-6175-C9A007080A93}"/>
            </a:ext>
          </a:extLst>
        </p:cNvPr>
        <p:cNvGrpSpPr/>
        <p:nvPr/>
      </p:nvGrpSpPr>
      <p:grpSpPr>
        <a:xfrm>
          <a:off x="0" y="0"/>
          <a:ext cx="0" cy="0"/>
          <a:chOff x="0" y="0"/>
          <a:chExt cx="0" cy="0"/>
        </a:xfrm>
      </p:grpSpPr>
      <p:pic>
        <p:nvPicPr>
          <p:cNvPr id="2" name="Picture 2" descr="Alien isolation (revisit) - Finished Projects - Blender Artists Community">
            <a:extLst>
              <a:ext uri="{FF2B5EF4-FFF2-40B4-BE49-F238E27FC236}">
                <a16:creationId xmlns:a16="http://schemas.microsoft.com/office/drawing/2014/main" id="{4A197FCE-FD14-8E77-6ECC-19D7F3C84C2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9637" t="2937" r="9637" b="2937"/>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3943C9F-0471-3A04-56E3-546011EA2E06}"/>
              </a:ext>
            </a:extLst>
          </p:cNvPr>
          <p:cNvSpPr>
            <a:spLocks/>
          </p:cNvSpPr>
          <p:nvPr/>
        </p:nvSpPr>
        <p:spPr>
          <a:xfrm>
            <a:off x="-7095" y="0"/>
            <a:ext cx="12199095" cy="6902451"/>
          </a:xfrm>
          <a:prstGeom prst="rect">
            <a:avLst/>
          </a:prstGeom>
          <a:solidFill>
            <a:srgbClr val="A40000">
              <a:alpha val="207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Static Overlay Images – Browse 12,616 Stock Photos, Vectors, and Video |  Adobe Stock">
            <a:extLst>
              <a:ext uri="{FF2B5EF4-FFF2-40B4-BE49-F238E27FC236}">
                <a16:creationId xmlns:a16="http://schemas.microsoft.com/office/drawing/2014/main" id="{A9CE14E9-D684-F8C5-82AB-C658459000A6}"/>
              </a:ext>
            </a:extLst>
          </p:cNvPr>
          <p:cNvPicPr>
            <a:picLocks noChangeAspect="1"/>
          </p:cNvPicPr>
          <p:nvPr/>
        </p:nvPicPr>
        <p:blipFill>
          <a:blip r:embed="rId4">
            <a:alphaModFix amt="5000"/>
            <a:extLst>
              <a:ext uri="{28A0092B-C50C-407E-A947-70E740481C1C}">
                <a14:useLocalDpi xmlns:a14="http://schemas.microsoft.com/office/drawing/2010/main" val="0"/>
              </a:ext>
            </a:extLst>
          </a:blip>
          <a:srcRect/>
          <a:stretch>
            <a:fillRect/>
          </a:stretch>
        </p:blipFill>
        <p:spPr bwMode="auto">
          <a:xfrm>
            <a:off x="-216756" y="-250722"/>
            <a:ext cx="12618415" cy="74038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atic Overlay Images – Browse 12,616 Stock Photos, Vectors, and Video |  Adobe Stock">
            <a:extLst>
              <a:ext uri="{FF2B5EF4-FFF2-40B4-BE49-F238E27FC236}">
                <a16:creationId xmlns:a16="http://schemas.microsoft.com/office/drawing/2014/main" id="{4289177F-45A1-1BEE-43F9-16C9B1E3BB86}"/>
              </a:ext>
            </a:extLst>
          </p:cNvPr>
          <p:cNvPicPr>
            <a:picLocks noGrp="1" noRot="1" noChangeAspect="1" noMove="1" noResize="1" noEditPoints="1" noAdjustHandles="1" noChangeArrowheads="1" noChangeShapeType="1" noCrop="1"/>
          </p:cNvPicPr>
          <p:nvPr/>
        </p:nvPicPr>
        <p:blipFill rotWithShape="1">
          <a:blip r:embed="rId5">
            <a:alphaModFix amt="20000"/>
            <a:extLst>
              <a:ext uri="{28A0092B-C50C-407E-A947-70E740481C1C}">
                <a14:useLocalDpi xmlns:a14="http://schemas.microsoft.com/office/drawing/2010/main" val="0"/>
              </a:ext>
            </a:extLst>
          </a:blip>
          <a:srcRect l="4033" t="7280" r="2508" b="16094"/>
          <a:stretch/>
        </p:blipFill>
        <p:spPr bwMode="auto">
          <a:xfrm>
            <a:off x="-7095" y="-139891"/>
            <a:ext cx="12527291" cy="69555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00F0F09-182E-464F-5FD3-F649C728DB75}"/>
              </a:ext>
            </a:extLst>
          </p:cNvPr>
          <p:cNvSpPr txBox="1"/>
          <p:nvPr/>
        </p:nvSpPr>
        <p:spPr>
          <a:xfrm>
            <a:off x="269782" y="703591"/>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//HORROR: </a:t>
            </a:r>
            <a:r>
              <a:rPr lang="en-GB" sz="2800" b="1" dirty="0">
                <a:solidFill>
                  <a:schemeClr val="bg1"/>
                </a:solidFill>
                <a:latin typeface="Aptos Narrow" panose="020B0004020202020204" pitchFamily="34" charset="0"/>
              </a:rPr>
              <a:t>PIONEERS</a:t>
            </a:r>
            <a:endParaRPr lang="en-GB" sz="2800" dirty="0">
              <a:solidFill>
                <a:schemeClr val="bg1"/>
              </a:solidFill>
              <a:latin typeface="Aptos Narrow" panose="020B0004020202020204" pitchFamily="34" charset="0"/>
            </a:endParaRPr>
          </a:p>
        </p:txBody>
      </p:sp>
      <p:sp>
        <p:nvSpPr>
          <p:cNvPr id="3" name="TextBox 2">
            <a:extLst>
              <a:ext uri="{FF2B5EF4-FFF2-40B4-BE49-F238E27FC236}">
                <a16:creationId xmlns:a16="http://schemas.microsoft.com/office/drawing/2014/main" id="{89B401A1-902C-C223-31AE-B5F54DF1D7D5}"/>
              </a:ext>
            </a:extLst>
          </p:cNvPr>
          <p:cNvSpPr txBox="1"/>
          <p:nvPr/>
        </p:nvSpPr>
        <p:spPr>
          <a:xfrm>
            <a:off x="329049" y="1998992"/>
            <a:ext cx="44800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a:t>
            </a:r>
            <a:r>
              <a:rPr lang="en-GB" sz="2800" b="1" dirty="0">
                <a:solidFill>
                  <a:schemeClr val="bg1"/>
                </a:solidFill>
                <a:latin typeface="Aptos Narrow" panose="020B0004020202020204" pitchFamily="34" charset="0"/>
              </a:rPr>
              <a:t>KRZYWINSKA</a:t>
            </a:r>
            <a:r>
              <a:rPr lang="en-GB" sz="2800" b="1" dirty="0">
                <a:solidFill>
                  <a:srgbClr val="007E0F"/>
                </a:solidFill>
                <a:latin typeface="Aptos Narrow" panose="020B0004020202020204" pitchFamily="34" charset="0"/>
              </a:rPr>
              <a:t> </a:t>
            </a:r>
            <a:r>
              <a:rPr lang="en-GB" sz="2800" dirty="0">
                <a:solidFill>
                  <a:schemeClr val="bg1"/>
                </a:solidFill>
                <a:latin typeface="Aptos Narrow" panose="020B0004020202020204" pitchFamily="34" charset="0"/>
              </a:rPr>
              <a:t>2002</a:t>
            </a:r>
          </a:p>
        </p:txBody>
      </p:sp>
      <p:sp>
        <p:nvSpPr>
          <p:cNvPr id="5" name="TextBox 4">
            <a:extLst>
              <a:ext uri="{FF2B5EF4-FFF2-40B4-BE49-F238E27FC236}">
                <a16:creationId xmlns:a16="http://schemas.microsoft.com/office/drawing/2014/main" id="{35F7D543-EF64-67EA-9307-DF5CF706BCAD}"/>
              </a:ext>
            </a:extLst>
          </p:cNvPr>
          <p:cNvSpPr txBox="1"/>
          <p:nvPr/>
        </p:nvSpPr>
        <p:spPr>
          <a:xfrm>
            <a:off x="329049" y="2973516"/>
            <a:ext cx="2939084"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a:t>
            </a:r>
            <a:r>
              <a:rPr lang="en-GB" sz="2800" b="1" dirty="0">
                <a:solidFill>
                  <a:schemeClr val="bg1"/>
                </a:solidFill>
                <a:latin typeface="Aptos Narrow" panose="020B0004020202020204" pitchFamily="34" charset="0"/>
              </a:rPr>
              <a:t>PERRON </a:t>
            </a:r>
            <a:r>
              <a:rPr lang="en-GB" sz="2800" dirty="0">
                <a:solidFill>
                  <a:schemeClr val="bg1"/>
                </a:solidFill>
                <a:latin typeface="Aptos Narrow" panose="020B0004020202020204" pitchFamily="34" charset="0"/>
              </a:rPr>
              <a:t>2008</a:t>
            </a:r>
          </a:p>
        </p:txBody>
      </p:sp>
      <p:sp>
        <p:nvSpPr>
          <p:cNvPr id="8" name="TextBox 7">
            <a:extLst>
              <a:ext uri="{FF2B5EF4-FFF2-40B4-BE49-F238E27FC236}">
                <a16:creationId xmlns:a16="http://schemas.microsoft.com/office/drawing/2014/main" id="{AA9D56B2-86FA-63BD-22F0-D91FD4FCC55B}"/>
              </a:ext>
            </a:extLst>
          </p:cNvPr>
          <p:cNvSpPr txBox="1"/>
          <p:nvPr/>
        </p:nvSpPr>
        <p:spPr>
          <a:xfrm>
            <a:off x="329049" y="3948040"/>
            <a:ext cx="2939084"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a:t>
            </a:r>
            <a:r>
              <a:rPr lang="en-GB" sz="2800" b="1" dirty="0">
                <a:solidFill>
                  <a:schemeClr val="bg1"/>
                </a:solidFill>
                <a:latin typeface="Aptos Narrow" panose="020B0004020202020204" pitchFamily="34" charset="0"/>
              </a:rPr>
              <a:t>PHOENIX </a:t>
            </a:r>
            <a:r>
              <a:rPr lang="en-GB" sz="2800" dirty="0">
                <a:solidFill>
                  <a:schemeClr val="bg1"/>
                </a:solidFill>
                <a:latin typeface="Aptos Narrow" panose="020B0004020202020204" pitchFamily="34" charset="0"/>
              </a:rPr>
              <a:t>2019</a:t>
            </a:r>
          </a:p>
        </p:txBody>
      </p:sp>
      <p:sp>
        <p:nvSpPr>
          <p:cNvPr id="9" name="TextBox 8">
            <a:extLst>
              <a:ext uri="{FF2B5EF4-FFF2-40B4-BE49-F238E27FC236}">
                <a16:creationId xmlns:a16="http://schemas.microsoft.com/office/drawing/2014/main" id="{461F9318-D70E-81A9-6DEE-492D188776A8}"/>
              </a:ext>
            </a:extLst>
          </p:cNvPr>
          <p:cNvSpPr txBox="1"/>
          <p:nvPr/>
        </p:nvSpPr>
        <p:spPr>
          <a:xfrm>
            <a:off x="12618415" y="2733531"/>
            <a:ext cx="7375617"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a:t>
            </a:r>
            <a:r>
              <a:rPr lang="en-GB" sz="2800" b="1" dirty="0">
                <a:solidFill>
                  <a:schemeClr val="bg1"/>
                </a:solidFill>
                <a:latin typeface="Aptos Narrow" panose="020B0004020202020204" pitchFamily="34" charset="0"/>
              </a:rPr>
              <a:t>Liapis and Denisova (2023) </a:t>
            </a:r>
            <a:r>
              <a:rPr lang="en-GB" sz="2800" dirty="0">
                <a:solidFill>
                  <a:schemeClr val="bg1"/>
                </a:solidFill>
                <a:latin typeface="Aptos Narrow" panose="020B0004020202020204" pitchFamily="34" charset="0"/>
              </a:rPr>
              <a:t>found that there is a gap in research aimed at Table Top Role Playing.</a:t>
            </a:r>
          </a:p>
        </p:txBody>
      </p:sp>
      <p:sp>
        <p:nvSpPr>
          <p:cNvPr id="10" name="TextBox 9">
            <a:extLst>
              <a:ext uri="{FF2B5EF4-FFF2-40B4-BE49-F238E27FC236}">
                <a16:creationId xmlns:a16="http://schemas.microsoft.com/office/drawing/2014/main" id="{7732AF76-9D12-40AA-CE6D-227BC7B0030D}"/>
              </a:ext>
            </a:extLst>
          </p:cNvPr>
          <p:cNvSpPr txBox="1"/>
          <p:nvPr/>
        </p:nvSpPr>
        <p:spPr>
          <a:xfrm>
            <a:off x="422182" y="-1640816"/>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//TENSION  IN TTRPGS: </a:t>
            </a:r>
            <a:r>
              <a:rPr lang="en-GB" sz="2800" dirty="0">
                <a:solidFill>
                  <a:schemeClr val="bg1"/>
                </a:solidFill>
                <a:latin typeface="Aptos Narrow" panose="020B0004020202020204" pitchFamily="34" charset="0"/>
              </a:rPr>
              <a:t>TOO TERRIFYING TO TRY?</a:t>
            </a:r>
          </a:p>
        </p:txBody>
      </p:sp>
      <p:sp>
        <p:nvSpPr>
          <p:cNvPr id="11" name="TextBox 10">
            <a:extLst>
              <a:ext uri="{FF2B5EF4-FFF2-40B4-BE49-F238E27FC236}">
                <a16:creationId xmlns:a16="http://schemas.microsoft.com/office/drawing/2014/main" id="{E05B4077-36B8-8F35-D160-A8BFA2477035}"/>
              </a:ext>
            </a:extLst>
          </p:cNvPr>
          <p:cNvSpPr txBox="1"/>
          <p:nvPr/>
        </p:nvSpPr>
        <p:spPr>
          <a:xfrm>
            <a:off x="329049" y="-993116"/>
            <a:ext cx="2388751"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//BEN </a:t>
            </a:r>
            <a:r>
              <a:rPr lang="en-GB" sz="2800" dirty="0">
                <a:solidFill>
                  <a:schemeClr val="bg1"/>
                </a:solidFill>
                <a:latin typeface="Aptos Narrow" panose="020B0004020202020204" pitchFamily="34" charset="0"/>
              </a:rPr>
              <a:t>RIMMER</a:t>
            </a:r>
          </a:p>
        </p:txBody>
      </p:sp>
      <p:sp>
        <p:nvSpPr>
          <p:cNvPr id="12" name="TextBox 11">
            <a:extLst>
              <a:ext uri="{FF2B5EF4-FFF2-40B4-BE49-F238E27FC236}">
                <a16:creationId xmlns:a16="http://schemas.microsoft.com/office/drawing/2014/main" id="{E596CF2D-7289-BCB2-8B6E-25D9431D960A}"/>
              </a:ext>
            </a:extLst>
          </p:cNvPr>
          <p:cNvSpPr txBox="1"/>
          <p:nvPr/>
        </p:nvSpPr>
        <p:spPr>
          <a:xfrm>
            <a:off x="6602848" y="-993116"/>
            <a:ext cx="5065369"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//ESTHER </a:t>
            </a:r>
            <a:r>
              <a:rPr lang="en-GB" sz="2800" dirty="0">
                <a:solidFill>
                  <a:schemeClr val="bg1"/>
                </a:solidFill>
                <a:latin typeface="Aptos Narrow" panose="020B0004020202020204" pitchFamily="34" charset="0"/>
              </a:rPr>
              <a:t>MACCALLUM-STEWART</a:t>
            </a:r>
          </a:p>
        </p:txBody>
      </p:sp>
    </p:spTree>
    <p:extLst>
      <p:ext uri="{BB962C8B-B14F-4D97-AF65-F5344CB8AC3E}">
        <p14:creationId xmlns:p14="http://schemas.microsoft.com/office/powerpoint/2010/main" val="3084893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86E38-0D3F-2CC6-5FF0-3FAC325BC43A}"/>
            </a:ext>
          </a:extLst>
        </p:cNvPr>
        <p:cNvGrpSpPr/>
        <p:nvPr/>
      </p:nvGrpSpPr>
      <p:grpSpPr>
        <a:xfrm>
          <a:off x="0" y="0"/>
          <a:ext cx="0" cy="0"/>
          <a:chOff x="0" y="0"/>
          <a:chExt cx="0" cy="0"/>
        </a:xfrm>
      </p:grpSpPr>
      <p:pic>
        <p:nvPicPr>
          <p:cNvPr id="2" name="Picture 2" descr="Alien isolation (revisit) - Finished Projects - Blender Artists Community">
            <a:extLst>
              <a:ext uri="{FF2B5EF4-FFF2-40B4-BE49-F238E27FC236}">
                <a16:creationId xmlns:a16="http://schemas.microsoft.com/office/drawing/2014/main" id="{4F2601D4-E578-7B35-9819-CC8C1818D66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9637" t="2937" r="9637" b="2937"/>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A5D536A-3332-3FE0-5C39-5282D10D6067}"/>
              </a:ext>
            </a:extLst>
          </p:cNvPr>
          <p:cNvSpPr>
            <a:spLocks/>
          </p:cNvSpPr>
          <p:nvPr/>
        </p:nvSpPr>
        <p:spPr>
          <a:xfrm>
            <a:off x="-7095" y="0"/>
            <a:ext cx="12199095" cy="6902451"/>
          </a:xfrm>
          <a:prstGeom prst="rect">
            <a:avLst/>
          </a:prstGeom>
          <a:solidFill>
            <a:srgbClr val="A40000">
              <a:alpha val="207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Static Overlay Images – Browse 12,616 Stock Photos, Vectors, and Video |  Adobe Stock">
            <a:extLst>
              <a:ext uri="{FF2B5EF4-FFF2-40B4-BE49-F238E27FC236}">
                <a16:creationId xmlns:a16="http://schemas.microsoft.com/office/drawing/2014/main" id="{1FBF3A18-B164-9834-F787-515B687D84D8}"/>
              </a:ext>
            </a:extLst>
          </p:cNvPr>
          <p:cNvPicPr>
            <a:picLocks noChangeAspect="1"/>
          </p:cNvPicPr>
          <p:nvPr/>
        </p:nvPicPr>
        <p:blipFill>
          <a:blip r:embed="rId4">
            <a:alphaModFix amt="5000"/>
            <a:extLst>
              <a:ext uri="{28A0092B-C50C-407E-A947-70E740481C1C}">
                <a14:useLocalDpi xmlns:a14="http://schemas.microsoft.com/office/drawing/2010/main" val="0"/>
              </a:ext>
            </a:extLst>
          </a:blip>
          <a:srcRect/>
          <a:stretch>
            <a:fillRect/>
          </a:stretch>
        </p:blipFill>
        <p:spPr bwMode="auto">
          <a:xfrm>
            <a:off x="-216756" y="-250722"/>
            <a:ext cx="12618415" cy="74038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atic Overlay Images – Browse 12,616 Stock Photos, Vectors, and Video |  Adobe Stock">
            <a:extLst>
              <a:ext uri="{FF2B5EF4-FFF2-40B4-BE49-F238E27FC236}">
                <a16:creationId xmlns:a16="http://schemas.microsoft.com/office/drawing/2014/main" id="{8B88B6B8-679C-2192-FEC0-B0CB3BF207D7}"/>
              </a:ext>
            </a:extLst>
          </p:cNvPr>
          <p:cNvPicPr>
            <a:picLocks noGrp="1" noRot="1" noChangeAspect="1" noMove="1" noResize="1" noEditPoints="1" noAdjustHandles="1" noChangeArrowheads="1" noChangeShapeType="1" noCrop="1"/>
          </p:cNvPicPr>
          <p:nvPr/>
        </p:nvPicPr>
        <p:blipFill rotWithShape="1">
          <a:blip r:embed="rId5">
            <a:alphaModFix amt="20000"/>
            <a:extLst>
              <a:ext uri="{28A0092B-C50C-407E-A947-70E740481C1C}">
                <a14:useLocalDpi xmlns:a14="http://schemas.microsoft.com/office/drawing/2010/main" val="0"/>
              </a:ext>
            </a:extLst>
          </a:blip>
          <a:srcRect l="4033" t="7280" r="2508" b="16094"/>
          <a:stretch/>
        </p:blipFill>
        <p:spPr bwMode="auto">
          <a:xfrm>
            <a:off x="-7095" y="-139891"/>
            <a:ext cx="12527291" cy="69555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5ABFF9A-DEA8-1810-6E2F-FA9EA000BB3B}"/>
              </a:ext>
            </a:extLst>
          </p:cNvPr>
          <p:cNvSpPr txBox="1"/>
          <p:nvPr/>
        </p:nvSpPr>
        <p:spPr>
          <a:xfrm>
            <a:off x="269782" y="703591"/>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//HORROR: </a:t>
            </a:r>
            <a:r>
              <a:rPr lang="en-GB" sz="2800" b="1" dirty="0">
                <a:solidFill>
                  <a:schemeClr val="bg1"/>
                </a:solidFill>
                <a:latin typeface="Aptos Narrow" panose="020B0004020202020204" pitchFamily="34" charset="0"/>
              </a:rPr>
              <a:t>PIONEERS</a:t>
            </a:r>
            <a:endParaRPr lang="en-GB" sz="2800" dirty="0">
              <a:solidFill>
                <a:schemeClr val="bg1"/>
              </a:solidFill>
              <a:latin typeface="Aptos Narrow" panose="020B0004020202020204" pitchFamily="34" charset="0"/>
            </a:endParaRPr>
          </a:p>
        </p:txBody>
      </p:sp>
      <p:sp>
        <p:nvSpPr>
          <p:cNvPr id="3" name="TextBox 2">
            <a:extLst>
              <a:ext uri="{FF2B5EF4-FFF2-40B4-BE49-F238E27FC236}">
                <a16:creationId xmlns:a16="http://schemas.microsoft.com/office/drawing/2014/main" id="{A8080F92-0D9C-2ADE-89F1-31DAE48E3A62}"/>
              </a:ext>
            </a:extLst>
          </p:cNvPr>
          <p:cNvSpPr txBox="1"/>
          <p:nvPr/>
        </p:nvSpPr>
        <p:spPr>
          <a:xfrm>
            <a:off x="-3887351" y="1998992"/>
            <a:ext cx="44800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a:t>
            </a:r>
            <a:r>
              <a:rPr lang="en-GB" sz="2800" b="1" dirty="0">
                <a:solidFill>
                  <a:schemeClr val="bg1"/>
                </a:solidFill>
                <a:latin typeface="Aptos Narrow" panose="020B0004020202020204" pitchFamily="34" charset="0"/>
              </a:rPr>
              <a:t>KRZYWINSKA</a:t>
            </a:r>
            <a:r>
              <a:rPr lang="en-GB" sz="2800" b="1" dirty="0">
                <a:solidFill>
                  <a:srgbClr val="007E0F"/>
                </a:solidFill>
                <a:latin typeface="Aptos Narrow" panose="020B0004020202020204" pitchFamily="34" charset="0"/>
              </a:rPr>
              <a:t> </a:t>
            </a:r>
            <a:r>
              <a:rPr lang="en-GB" sz="2800" dirty="0">
                <a:solidFill>
                  <a:schemeClr val="bg1"/>
                </a:solidFill>
                <a:latin typeface="Aptos Narrow" panose="020B0004020202020204" pitchFamily="34" charset="0"/>
              </a:rPr>
              <a:t>2002</a:t>
            </a:r>
          </a:p>
        </p:txBody>
      </p:sp>
      <p:sp>
        <p:nvSpPr>
          <p:cNvPr id="5" name="TextBox 4">
            <a:extLst>
              <a:ext uri="{FF2B5EF4-FFF2-40B4-BE49-F238E27FC236}">
                <a16:creationId xmlns:a16="http://schemas.microsoft.com/office/drawing/2014/main" id="{5647F246-58B6-9165-4ECC-D200DF748C27}"/>
              </a:ext>
            </a:extLst>
          </p:cNvPr>
          <p:cNvSpPr txBox="1"/>
          <p:nvPr/>
        </p:nvSpPr>
        <p:spPr>
          <a:xfrm>
            <a:off x="-3874075" y="2973516"/>
            <a:ext cx="2939084"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a:t>
            </a:r>
            <a:r>
              <a:rPr lang="en-GB" sz="2800" b="1" dirty="0">
                <a:solidFill>
                  <a:schemeClr val="bg1"/>
                </a:solidFill>
                <a:latin typeface="Aptos Narrow" panose="020B0004020202020204" pitchFamily="34" charset="0"/>
              </a:rPr>
              <a:t>PERRON </a:t>
            </a:r>
            <a:r>
              <a:rPr lang="en-GB" sz="2800" dirty="0">
                <a:solidFill>
                  <a:schemeClr val="bg1"/>
                </a:solidFill>
                <a:latin typeface="Aptos Narrow" panose="020B0004020202020204" pitchFamily="34" charset="0"/>
              </a:rPr>
              <a:t>2008</a:t>
            </a:r>
          </a:p>
        </p:txBody>
      </p:sp>
      <p:sp>
        <p:nvSpPr>
          <p:cNvPr id="8" name="TextBox 7">
            <a:extLst>
              <a:ext uri="{FF2B5EF4-FFF2-40B4-BE49-F238E27FC236}">
                <a16:creationId xmlns:a16="http://schemas.microsoft.com/office/drawing/2014/main" id="{67256D98-0AEB-C37B-2F15-CD618DBD3101}"/>
              </a:ext>
            </a:extLst>
          </p:cNvPr>
          <p:cNvSpPr txBox="1"/>
          <p:nvPr/>
        </p:nvSpPr>
        <p:spPr>
          <a:xfrm>
            <a:off x="-3874075" y="3948040"/>
            <a:ext cx="2939084"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a:t>
            </a:r>
            <a:r>
              <a:rPr lang="en-GB" sz="2800" b="1" dirty="0">
                <a:solidFill>
                  <a:schemeClr val="bg1"/>
                </a:solidFill>
                <a:latin typeface="Aptos Narrow" panose="020B0004020202020204" pitchFamily="34" charset="0"/>
              </a:rPr>
              <a:t>PHOENIX </a:t>
            </a:r>
            <a:r>
              <a:rPr lang="en-GB" sz="2800" dirty="0">
                <a:solidFill>
                  <a:schemeClr val="bg1"/>
                </a:solidFill>
                <a:latin typeface="Aptos Narrow" panose="020B0004020202020204" pitchFamily="34" charset="0"/>
              </a:rPr>
              <a:t>2019</a:t>
            </a:r>
          </a:p>
        </p:txBody>
      </p:sp>
      <p:sp>
        <p:nvSpPr>
          <p:cNvPr id="9" name="TextBox 8">
            <a:extLst>
              <a:ext uri="{FF2B5EF4-FFF2-40B4-BE49-F238E27FC236}">
                <a16:creationId xmlns:a16="http://schemas.microsoft.com/office/drawing/2014/main" id="{26736E2D-6BCC-AFB2-31F4-91683D1B2436}"/>
              </a:ext>
            </a:extLst>
          </p:cNvPr>
          <p:cNvSpPr txBox="1"/>
          <p:nvPr/>
        </p:nvSpPr>
        <p:spPr>
          <a:xfrm>
            <a:off x="364067" y="2733531"/>
            <a:ext cx="7375617"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Liapis</a:t>
            </a:r>
            <a:r>
              <a:rPr lang="en-GB" sz="2800" b="1" dirty="0">
                <a:solidFill>
                  <a:schemeClr val="bg1"/>
                </a:solidFill>
                <a:latin typeface="Aptos Narrow" panose="020B0004020202020204" pitchFamily="34" charset="0"/>
              </a:rPr>
              <a:t> and Denisova (2023) </a:t>
            </a:r>
            <a:r>
              <a:rPr lang="en-GB" sz="2800" dirty="0">
                <a:solidFill>
                  <a:schemeClr val="bg1"/>
                </a:solidFill>
                <a:latin typeface="Aptos Narrow" panose="020B0004020202020204" pitchFamily="34" charset="0"/>
              </a:rPr>
              <a:t>found that there is a gap in research aimed at Table Top Role Playing.</a:t>
            </a:r>
          </a:p>
        </p:txBody>
      </p:sp>
      <p:sp>
        <p:nvSpPr>
          <p:cNvPr id="4" name="TextBox 3">
            <a:extLst>
              <a:ext uri="{FF2B5EF4-FFF2-40B4-BE49-F238E27FC236}">
                <a16:creationId xmlns:a16="http://schemas.microsoft.com/office/drawing/2014/main" id="{E2A96B70-0FED-1B8C-A1C0-2FB821B7F5B7}"/>
              </a:ext>
            </a:extLst>
          </p:cNvPr>
          <p:cNvSpPr txBox="1"/>
          <p:nvPr/>
        </p:nvSpPr>
        <p:spPr>
          <a:xfrm>
            <a:off x="8533201" y="7784294"/>
            <a:ext cx="2939084"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a:t>
            </a:r>
            <a:r>
              <a:rPr lang="en-GB" sz="2800" b="1" dirty="0">
                <a:solidFill>
                  <a:schemeClr val="bg1"/>
                </a:solidFill>
                <a:latin typeface="Aptos Narrow" panose="020B0004020202020204" pitchFamily="34" charset="0"/>
              </a:rPr>
              <a:t>DEATH IN SPACE</a:t>
            </a:r>
            <a:endParaRPr lang="en-GB" sz="2800" dirty="0">
              <a:solidFill>
                <a:schemeClr val="bg1"/>
              </a:solidFill>
              <a:latin typeface="Aptos Narrow" panose="020B0004020202020204" pitchFamily="34" charset="0"/>
            </a:endParaRPr>
          </a:p>
        </p:txBody>
      </p:sp>
      <p:sp>
        <p:nvSpPr>
          <p:cNvPr id="10" name="TextBox 9">
            <a:extLst>
              <a:ext uri="{FF2B5EF4-FFF2-40B4-BE49-F238E27FC236}">
                <a16:creationId xmlns:a16="http://schemas.microsoft.com/office/drawing/2014/main" id="{7ECF430B-EE6E-4636-7694-F3EC6C39661E}"/>
              </a:ext>
            </a:extLst>
          </p:cNvPr>
          <p:cNvSpPr txBox="1"/>
          <p:nvPr/>
        </p:nvSpPr>
        <p:spPr>
          <a:xfrm>
            <a:off x="649583" y="7829170"/>
            <a:ext cx="2939084"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a:t>
            </a:r>
            <a:r>
              <a:rPr lang="en-GB" sz="2800" b="1" dirty="0">
                <a:solidFill>
                  <a:schemeClr val="bg1"/>
                </a:solidFill>
                <a:latin typeface="Aptos Narrow" panose="020B0004020202020204" pitchFamily="34" charset="0"/>
              </a:rPr>
              <a:t>ALIEN RPG</a:t>
            </a:r>
            <a:endParaRPr lang="en-GB" sz="2800" dirty="0">
              <a:solidFill>
                <a:schemeClr val="bg1"/>
              </a:solidFill>
              <a:latin typeface="Aptos Narrow" panose="020B0004020202020204" pitchFamily="34" charset="0"/>
            </a:endParaRPr>
          </a:p>
        </p:txBody>
      </p:sp>
      <p:sp>
        <p:nvSpPr>
          <p:cNvPr id="11" name="TextBox 10">
            <a:extLst>
              <a:ext uri="{FF2B5EF4-FFF2-40B4-BE49-F238E27FC236}">
                <a16:creationId xmlns:a16="http://schemas.microsoft.com/office/drawing/2014/main" id="{7F127E27-E994-2D28-9AF9-2D9A9E9FDF34}"/>
              </a:ext>
            </a:extLst>
          </p:cNvPr>
          <p:cNvSpPr txBox="1"/>
          <p:nvPr/>
        </p:nvSpPr>
        <p:spPr>
          <a:xfrm>
            <a:off x="2735604" y="7824274"/>
            <a:ext cx="2939084"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a:t>
            </a:r>
            <a:r>
              <a:rPr lang="en-GB" sz="2800" b="1" dirty="0">
                <a:solidFill>
                  <a:schemeClr val="bg1"/>
                </a:solidFill>
                <a:latin typeface="Aptos Narrow" panose="020B0004020202020204" pitchFamily="34" charset="0"/>
              </a:rPr>
              <a:t>MOTHERSHIP</a:t>
            </a:r>
            <a:endParaRPr lang="en-GB" sz="2800" dirty="0">
              <a:solidFill>
                <a:schemeClr val="bg1"/>
              </a:solidFill>
              <a:latin typeface="Aptos Narrow" panose="020B0004020202020204" pitchFamily="34" charset="0"/>
            </a:endParaRPr>
          </a:p>
        </p:txBody>
      </p:sp>
      <p:sp>
        <p:nvSpPr>
          <p:cNvPr id="12" name="TextBox 11">
            <a:extLst>
              <a:ext uri="{FF2B5EF4-FFF2-40B4-BE49-F238E27FC236}">
                <a16:creationId xmlns:a16="http://schemas.microsoft.com/office/drawing/2014/main" id="{E630EB48-D379-0851-ED9F-18A82FE3DEE2}"/>
              </a:ext>
            </a:extLst>
          </p:cNvPr>
          <p:cNvSpPr txBox="1"/>
          <p:nvPr/>
        </p:nvSpPr>
        <p:spPr>
          <a:xfrm>
            <a:off x="5272536" y="7799167"/>
            <a:ext cx="4072747"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a:t>
            </a:r>
            <a:r>
              <a:rPr lang="en-GB" sz="2800" b="1" dirty="0">
                <a:solidFill>
                  <a:schemeClr val="bg1"/>
                </a:solidFill>
                <a:latin typeface="Aptos Narrow" panose="020B0004020202020204" pitchFamily="34" charset="0"/>
              </a:rPr>
              <a:t>CALL OF CTHULHU</a:t>
            </a:r>
            <a:endParaRPr lang="en-GB" sz="2800" dirty="0">
              <a:solidFill>
                <a:schemeClr val="bg1"/>
              </a:solidFill>
              <a:latin typeface="Aptos Narrow" panose="020B0004020202020204" pitchFamily="34" charset="0"/>
            </a:endParaRPr>
          </a:p>
        </p:txBody>
      </p:sp>
      <p:sp>
        <p:nvSpPr>
          <p:cNvPr id="13" name="TextBox 12">
            <a:extLst>
              <a:ext uri="{FF2B5EF4-FFF2-40B4-BE49-F238E27FC236}">
                <a16:creationId xmlns:a16="http://schemas.microsoft.com/office/drawing/2014/main" id="{AC73F587-1245-B529-2BB8-70372615ECFB}"/>
              </a:ext>
            </a:extLst>
          </p:cNvPr>
          <p:cNvSpPr txBox="1"/>
          <p:nvPr/>
        </p:nvSpPr>
        <p:spPr>
          <a:xfrm>
            <a:off x="-6595533" y="1568105"/>
            <a:ext cx="7375617"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a:t>
            </a:r>
            <a:r>
              <a:rPr lang="en-GB" sz="2800" b="1" dirty="0">
                <a:solidFill>
                  <a:schemeClr val="bg1"/>
                </a:solidFill>
                <a:latin typeface="Aptos Narrow" panose="020B0004020202020204" pitchFamily="34" charset="0"/>
              </a:rPr>
              <a:t>Horror </a:t>
            </a:r>
            <a:r>
              <a:rPr lang="en-GB" sz="2800" dirty="0">
                <a:solidFill>
                  <a:schemeClr val="bg1"/>
                </a:solidFill>
                <a:latin typeface="Aptos Narrow" panose="020B0004020202020204" pitchFamily="34" charset="0"/>
              </a:rPr>
              <a:t>TTRPG couldn’t be any more popular in the current climate</a:t>
            </a:r>
          </a:p>
        </p:txBody>
      </p:sp>
      <p:sp>
        <p:nvSpPr>
          <p:cNvPr id="14" name="TextBox 13">
            <a:extLst>
              <a:ext uri="{FF2B5EF4-FFF2-40B4-BE49-F238E27FC236}">
                <a16:creationId xmlns:a16="http://schemas.microsoft.com/office/drawing/2014/main" id="{38111CE7-2DED-5EF0-ED17-E69886340A2F}"/>
              </a:ext>
            </a:extLst>
          </p:cNvPr>
          <p:cNvSpPr txBox="1"/>
          <p:nvPr/>
        </p:nvSpPr>
        <p:spPr>
          <a:xfrm>
            <a:off x="364067" y="-1212500"/>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//CURIOSITY </a:t>
            </a:r>
            <a:r>
              <a:rPr lang="en-GB" sz="2800" dirty="0">
                <a:solidFill>
                  <a:schemeClr val="bg1"/>
                </a:solidFill>
                <a:latin typeface="Aptos Narrow" panose="020B0004020202020204" pitchFamily="34" charset="0"/>
              </a:rPr>
              <a:t>KILLED THE JONSEY</a:t>
            </a:r>
          </a:p>
        </p:txBody>
      </p:sp>
      <p:pic>
        <p:nvPicPr>
          <p:cNvPr id="15" name="Picture 2" descr="Free League | Alien RPG | Role Playing Game | Ages 14+ | 1+ Players :  Amazon.co.uk: PC &amp; Video Games">
            <a:extLst>
              <a:ext uri="{FF2B5EF4-FFF2-40B4-BE49-F238E27FC236}">
                <a16:creationId xmlns:a16="http://schemas.microsoft.com/office/drawing/2014/main" id="{07318B40-9355-2304-9AE5-7597C6DEF43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3517" y="9184763"/>
            <a:ext cx="1748375" cy="23669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Mothership (role-playing game) - Wikipedia">
            <a:extLst>
              <a:ext uri="{FF2B5EF4-FFF2-40B4-BE49-F238E27FC236}">
                <a16:creationId xmlns:a16="http://schemas.microsoft.com/office/drawing/2014/main" id="{63323C3E-0B1F-AA6A-C92F-748E7D83EB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4753" y="9080632"/>
            <a:ext cx="1669580" cy="258451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all of Cthulhu Keeper Rulebook - Revised Seventh Edition: Horror  Roleplaying in the Worlds of H.P. Lovecraft (Call of Cthulhu Roleplaying):  ...">
            <a:extLst>
              <a:ext uri="{FF2B5EF4-FFF2-40B4-BE49-F238E27FC236}">
                <a16:creationId xmlns:a16="http://schemas.microsoft.com/office/drawing/2014/main" id="{52B2FC4B-B0B8-DC0D-874B-003AD0B1443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28327" y="9028388"/>
            <a:ext cx="2037991" cy="263675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Death in Space Review | Gnome Stew">
            <a:extLst>
              <a:ext uri="{FF2B5EF4-FFF2-40B4-BE49-F238E27FC236}">
                <a16:creationId xmlns:a16="http://schemas.microsoft.com/office/drawing/2014/main" id="{5396EF14-9F2F-0A0F-6A94-A45BB60EA17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68598" y="9053172"/>
            <a:ext cx="2121122" cy="2636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00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9CED7-99AF-E43A-3045-5329ECE402F7}"/>
            </a:ext>
          </a:extLst>
        </p:cNvPr>
        <p:cNvGrpSpPr/>
        <p:nvPr/>
      </p:nvGrpSpPr>
      <p:grpSpPr>
        <a:xfrm>
          <a:off x="0" y="0"/>
          <a:ext cx="0" cy="0"/>
          <a:chOff x="0" y="0"/>
          <a:chExt cx="0" cy="0"/>
        </a:xfrm>
      </p:grpSpPr>
      <p:pic>
        <p:nvPicPr>
          <p:cNvPr id="2" name="Picture 2" descr="Alien isolation (revisit) - Finished Projects - Blender Artists Community">
            <a:extLst>
              <a:ext uri="{FF2B5EF4-FFF2-40B4-BE49-F238E27FC236}">
                <a16:creationId xmlns:a16="http://schemas.microsoft.com/office/drawing/2014/main" id="{B1CC34DE-A399-C85B-3AC2-34C40A5E086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9637" t="2937" r="9637" b="2937"/>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B87C74F-BF6B-BB12-63F5-6A553974D5B5}"/>
              </a:ext>
            </a:extLst>
          </p:cNvPr>
          <p:cNvSpPr>
            <a:spLocks/>
          </p:cNvSpPr>
          <p:nvPr/>
        </p:nvSpPr>
        <p:spPr>
          <a:xfrm>
            <a:off x="-7095" y="0"/>
            <a:ext cx="12199095" cy="6902451"/>
          </a:xfrm>
          <a:prstGeom prst="rect">
            <a:avLst/>
          </a:prstGeom>
          <a:solidFill>
            <a:srgbClr val="A40000">
              <a:alpha val="207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Static Overlay Images – Browse 12,616 Stock Photos, Vectors, and Video |  Adobe Stock">
            <a:extLst>
              <a:ext uri="{FF2B5EF4-FFF2-40B4-BE49-F238E27FC236}">
                <a16:creationId xmlns:a16="http://schemas.microsoft.com/office/drawing/2014/main" id="{5C377453-88F4-0A1D-20A2-81B7B0C99F54}"/>
              </a:ext>
            </a:extLst>
          </p:cNvPr>
          <p:cNvPicPr>
            <a:picLocks noChangeAspect="1"/>
          </p:cNvPicPr>
          <p:nvPr/>
        </p:nvPicPr>
        <p:blipFill>
          <a:blip r:embed="rId4">
            <a:alphaModFix amt="5000"/>
            <a:extLst>
              <a:ext uri="{28A0092B-C50C-407E-A947-70E740481C1C}">
                <a14:useLocalDpi xmlns:a14="http://schemas.microsoft.com/office/drawing/2010/main" val="0"/>
              </a:ext>
            </a:extLst>
          </a:blip>
          <a:srcRect/>
          <a:stretch>
            <a:fillRect/>
          </a:stretch>
        </p:blipFill>
        <p:spPr bwMode="auto">
          <a:xfrm>
            <a:off x="-216756" y="-250722"/>
            <a:ext cx="12618415" cy="74038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atic Overlay Images – Browse 12,616 Stock Photos, Vectors, and Video |  Adobe Stock">
            <a:extLst>
              <a:ext uri="{FF2B5EF4-FFF2-40B4-BE49-F238E27FC236}">
                <a16:creationId xmlns:a16="http://schemas.microsoft.com/office/drawing/2014/main" id="{8683D133-1E4A-814B-85E6-4F38B91131FD}"/>
              </a:ext>
            </a:extLst>
          </p:cNvPr>
          <p:cNvPicPr>
            <a:picLocks noGrp="1" noRot="1" noChangeAspect="1" noMove="1" noResize="1" noEditPoints="1" noAdjustHandles="1" noChangeArrowheads="1" noChangeShapeType="1" noCrop="1"/>
          </p:cNvPicPr>
          <p:nvPr/>
        </p:nvPicPr>
        <p:blipFill rotWithShape="1">
          <a:blip r:embed="rId5">
            <a:alphaModFix amt="20000"/>
            <a:extLst>
              <a:ext uri="{28A0092B-C50C-407E-A947-70E740481C1C}">
                <a14:useLocalDpi xmlns:a14="http://schemas.microsoft.com/office/drawing/2010/main" val="0"/>
              </a:ext>
            </a:extLst>
          </a:blip>
          <a:srcRect l="4033" t="7280" r="2508" b="16094"/>
          <a:stretch/>
        </p:blipFill>
        <p:spPr bwMode="auto">
          <a:xfrm>
            <a:off x="-7095" y="-139891"/>
            <a:ext cx="12527291" cy="69555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9DA809D-1C9D-3F52-7858-51BEBE197CA5}"/>
              </a:ext>
            </a:extLst>
          </p:cNvPr>
          <p:cNvSpPr txBox="1"/>
          <p:nvPr/>
        </p:nvSpPr>
        <p:spPr>
          <a:xfrm>
            <a:off x="-3874075" y="703591"/>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//HORROR: </a:t>
            </a:r>
            <a:r>
              <a:rPr lang="en-GB" sz="2800" b="1" dirty="0">
                <a:solidFill>
                  <a:schemeClr val="bg1"/>
                </a:solidFill>
                <a:latin typeface="Aptos Narrow" panose="020B0004020202020204" pitchFamily="34" charset="0"/>
              </a:rPr>
              <a:t>PIONEERS</a:t>
            </a:r>
            <a:endParaRPr lang="en-GB" sz="2800" dirty="0">
              <a:solidFill>
                <a:schemeClr val="bg1"/>
              </a:solidFill>
              <a:latin typeface="Aptos Narrow" panose="020B0004020202020204" pitchFamily="34" charset="0"/>
            </a:endParaRPr>
          </a:p>
        </p:txBody>
      </p:sp>
      <p:sp>
        <p:nvSpPr>
          <p:cNvPr id="5" name="TextBox 4">
            <a:extLst>
              <a:ext uri="{FF2B5EF4-FFF2-40B4-BE49-F238E27FC236}">
                <a16:creationId xmlns:a16="http://schemas.microsoft.com/office/drawing/2014/main" id="{E72F03F0-8D3E-EBB9-CFB3-9F335C3B8E5A}"/>
              </a:ext>
            </a:extLst>
          </p:cNvPr>
          <p:cNvSpPr txBox="1"/>
          <p:nvPr/>
        </p:nvSpPr>
        <p:spPr>
          <a:xfrm>
            <a:off x="8533201" y="3646450"/>
            <a:ext cx="2939084"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a:t>
            </a:r>
            <a:r>
              <a:rPr lang="en-GB" sz="2800" b="1" dirty="0">
                <a:solidFill>
                  <a:schemeClr val="bg1"/>
                </a:solidFill>
                <a:latin typeface="Aptos Narrow" panose="020B0004020202020204" pitchFamily="34" charset="0"/>
              </a:rPr>
              <a:t>DEATH IN SPACE</a:t>
            </a:r>
            <a:endParaRPr lang="en-GB" sz="2800" dirty="0">
              <a:solidFill>
                <a:schemeClr val="bg1"/>
              </a:solidFill>
              <a:latin typeface="Aptos Narrow" panose="020B0004020202020204" pitchFamily="34" charset="0"/>
            </a:endParaRPr>
          </a:p>
        </p:txBody>
      </p:sp>
      <p:sp>
        <p:nvSpPr>
          <p:cNvPr id="9" name="TextBox 8">
            <a:extLst>
              <a:ext uri="{FF2B5EF4-FFF2-40B4-BE49-F238E27FC236}">
                <a16:creationId xmlns:a16="http://schemas.microsoft.com/office/drawing/2014/main" id="{B02C7447-3249-E245-9E26-21F8698619DE}"/>
              </a:ext>
            </a:extLst>
          </p:cNvPr>
          <p:cNvSpPr txBox="1"/>
          <p:nvPr/>
        </p:nvSpPr>
        <p:spPr>
          <a:xfrm>
            <a:off x="364067" y="1568105"/>
            <a:ext cx="7375617"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a:t>
            </a:r>
            <a:r>
              <a:rPr lang="en-GB" sz="2800" b="1" dirty="0">
                <a:solidFill>
                  <a:schemeClr val="bg1"/>
                </a:solidFill>
                <a:latin typeface="Aptos Narrow" panose="020B0004020202020204" pitchFamily="34" charset="0"/>
              </a:rPr>
              <a:t>Horror </a:t>
            </a:r>
            <a:r>
              <a:rPr lang="en-GB" sz="2800" dirty="0">
                <a:solidFill>
                  <a:schemeClr val="bg1"/>
                </a:solidFill>
                <a:latin typeface="Aptos Narrow" panose="020B0004020202020204" pitchFamily="34" charset="0"/>
              </a:rPr>
              <a:t>TTRPG couldn’t be any more popular in the current climate</a:t>
            </a:r>
          </a:p>
        </p:txBody>
      </p:sp>
      <p:sp>
        <p:nvSpPr>
          <p:cNvPr id="4" name="TextBox 3">
            <a:extLst>
              <a:ext uri="{FF2B5EF4-FFF2-40B4-BE49-F238E27FC236}">
                <a16:creationId xmlns:a16="http://schemas.microsoft.com/office/drawing/2014/main" id="{5F779F50-58D0-EC4A-835D-6C2008BEE798}"/>
              </a:ext>
            </a:extLst>
          </p:cNvPr>
          <p:cNvSpPr txBox="1"/>
          <p:nvPr/>
        </p:nvSpPr>
        <p:spPr>
          <a:xfrm>
            <a:off x="364067" y="746983"/>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//CURIOSITY </a:t>
            </a:r>
            <a:r>
              <a:rPr lang="en-GB" sz="2800" dirty="0">
                <a:solidFill>
                  <a:schemeClr val="bg1"/>
                </a:solidFill>
                <a:latin typeface="Aptos Narrow" panose="020B0004020202020204" pitchFamily="34" charset="0"/>
              </a:rPr>
              <a:t>KILLED THE JONSEY</a:t>
            </a:r>
          </a:p>
        </p:txBody>
      </p:sp>
      <p:sp>
        <p:nvSpPr>
          <p:cNvPr id="10" name="TextBox 9">
            <a:extLst>
              <a:ext uri="{FF2B5EF4-FFF2-40B4-BE49-F238E27FC236}">
                <a16:creationId xmlns:a16="http://schemas.microsoft.com/office/drawing/2014/main" id="{31067A46-D969-72C9-6C19-D55C31F2C9B5}"/>
              </a:ext>
            </a:extLst>
          </p:cNvPr>
          <p:cNvSpPr txBox="1"/>
          <p:nvPr/>
        </p:nvSpPr>
        <p:spPr>
          <a:xfrm>
            <a:off x="649583" y="3691326"/>
            <a:ext cx="2939084"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a:t>
            </a:r>
            <a:r>
              <a:rPr lang="en-GB" sz="2800" b="1" dirty="0">
                <a:solidFill>
                  <a:schemeClr val="bg1"/>
                </a:solidFill>
                <a:latin typeface="Aptos Narrow" panose="020B0004020202020204" pitchFamily="34" charset="0"/>
              </a:rPr>
              <a:t>ALIEN RPG</a:t>
            </a:r>
            <a:endParaRPr lang="en-GB" sz="2800" dirty="0">
              <a:solidFill>
                <a:schemeClr val="bg1"/>
              </a:solidFill>
              <a:latin typeface="Aptos Narrow" panose="020B0004020202020204" pitchFamily="34" charset="0"/>
            </a:endParaRPr>
          </a:p>
        </p:txBody>
      </p:sp>
      <p:sp>
        <p:nvSpPr>
          <p:cNvPr id="11" name="TextBox 10">
            <a:extLst>
              <a:ext uri="{FF2B5EF4-FFF2-40B4-BE49-F238E27FC236}">
                <a16:creationId xmlns:a16="http://schemas.microsoft.com/office/drawing/2014/main" id="{8B6F76D9-21BC-DA52-CE7B-BEE2486CDD72}"/>
              </a:ext>
            </a:extLst>
          </p:cNvPr>
          <p:cNvSpPr txBox="1"/>
          <p:nvPr/>
        </p:nvSpPr>
        <p:spPr>
          <a:xfrm>
            <a:off x="2735604" y="3686430"/>
            <a:ext cx="2939084"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a:t>
            </a:r>
            <a:r>
              <a:rPr lang="en-GB" sz="2800" b="1" dirty="0">
                <a:solidFill>
                  <a:schemeClr val="bg1"/>
                </a:solidFill>
                <a:latin typeface="Aptos Narrow" panose="020B0004020202020204" pitchFamily="34" charset="0"/>
              </a:rPr>
              <a:t>MOTHERSHIP</a:t>
            </a:r>
            <a:endParaRPr lang="en-GB" sz="2800" dirty="0">
              <a:solidFill>
                <a:schemeClr val="bg1"/>
              </a:solidFill>
              <a:latin typeface="Aptos Narrow" panose="020B0004020202020204" pitchFamily="34" charset="0"/>
            </a:endParaRPr>
          </a:p>
        </p:txBody>
      </p:sp>
      <p:sp>
        <p:nvSpPr>
          <p:cNvPr id="12" name="TextBox 11">
            <a:extLst>
              <a:ext uri="{FF2B5EF4-FFF2-40B4-BE49-F238E27FC236}">
                <a16:creationId xmlns:a16="http://schemas.microsoft.com/office/drawing/2014/main" id="{1696C4B9-F5F4-284C-6542-F8B9F8690DDA}"/>
              </a:ext>
            </a:extLst>
          </p:cNvPr>
          <p:cNvSpPr txBox="1"/>
          <p:nvPr/>
        </p:nvSpPr>
        <p:spPr>
          <a:xfrm>
            <a:off x="5272536" y="3661323"/>
            <a:ext cx="4072747"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a:t>
            </a:r>
            <a:r>
              <a:rPr lang="en-GB" sz="2800" b="1" dirty="0">
                <a:solidFill>
                  <a:schemeClr val="bg1"/>
                </a:solidFill>
                <a:latin typeface="Aptos Narrow" panose="020B0004020202020204" pitchFamily="34" charset="0"/>
              </a:rPr>
              <a:t>CALL OF CTHULHU</a:t>
            </a:r>
            <a:endParaRPr lang="en-GB" sz="2800" dirty="0">
              <a:solidFill>
                <a:schemeClr val="bg1"/>
              </a:solidFill>
              <a:latin typeface="Aptos Narrow" panose="020B0004020202020204" pitchFamily="34" charset="0"/>
            </a:endParaRPr>
          </a:p>
        </p:txBody>
      </p:sp>
      <p:sp>
        <p:nvSpPr>
          <p:cNvPr id="13" name="TextBox 12">
            <a:extLst>
              <a:ext uri="{FF2B5EF4-FFF2-40B4-BE49-F238E27FC236}">
                <a16:creationId xmlns:a16="http://schemas.microsoft.com/office/drawing/2014/main" id="{46CF4ECD-4DA8-76F9-F496-C1EFE11C79A7}"/>
              </a:ext>
            </a:extLst>
          </p:cNvPr>
          <p:cNvSpPr txBox="1"/>
          <p:nvPr/>
        </p:nvSpPr>
        <p:spPr>
          <a:xfrm>
            <a:off x="-7421222" y="2733531"/>
            <a:ext cx="7375617"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Liapis</a:t>
            </a:r>
            <a:r>
              <a:rPr lang="en-GB" sz="2800" b="1" dirty="0">
                <a:solidFill>
                  <a:schemeClr val="bg1"/>
                </a:solidFill>
                <a:latin typeface="Aptos Narrow" panose="020B0004020202020204" pitchFamily="34" charset="0"/>
              </a:rPr>
              <a:t> and Denisova (2023) </a:t>
            </a:r>
            <a:r>
              <a:rPr lang="en-GB" sz="2800" dirty="0">
                <a:solidFill>
                  <a:schemeClr val="bg1"/>
                </a:solidFill>
                <a:latin typeface="Aptos Narrow" panose="020B0004020202020204" pitchFamily="34" charset="0"/>
              </a:rPr>
              <a:t>found that there is a gap in research aimed at Table Top Role Playing.</a:t>
            </a:r>
          </a:p>
        </p:txBody>
      </p:sp>
      <p:pic>
        <p:nvPicPr>
          <p:cNvPr id="2050" name="Picture 2" descr="Free League | Alien RPG | Role Playing Game | Ages 14+ | 1+ Players :  Amazon.co.uk: PC &amp; Video Games">
            <a:extLst>
              <a:ext uri="{FF2B5EF4-FFF2-40B4-BE49-F238E27FC236}">
                <a16:creationId xmlns:a16="http://schemas.microsoft.com/office/drawing/2014/main" id="{2C8CDD45-EF02-53AF-C392-0763C207EA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3517" y="4325377"/>
            <a:ext cx="1748375" cy="23669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othership (role-playing game) - Wikipedia">
            <a:extLst>
              <a:ext uri="{FF2B5EF4-FFF2-40B4-BE49-F238E27FC236}">
                <a16:creationId xmlns:a16="http://schemas.microsoft.com/office/drawing/2014/main" id="{B49D1E5E-A4BE-B585-6703-B714BAF66E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4753" y="4221246"/>
            <a:ext cx="1669580" cy="258451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all of Cthulhu Keeper Rulebook - Revised Seventh Edition: Horror  Roleplaying in the Worlds of H.P. Lovecraft (Call of Cthulhu Roleplaying):  ...">
            <a:extLst>
              <a:ext uri="{FF2B5EF4-FFF2-40B4-BE49-F238E27FC236}">
                <a16:creationId xmlns:a16="http://schemas.microsoft.com/office/drawing/2014/main" id="{18036B43-C109-F72B-A416-7B3CF2CCD8F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28327" y="4169002"/>
            <a:ext cx="2037991" cy="263675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eath in Space Review | Gnome Stew">
            <a:extLst>
              <a:ext uri="{FF2B5EF4-FFF2-40B4-BE49-F238E27FC236}">
                <a16:creationId xmlns:a16="http://schemas.microsoft.com/office/drawing/2014/main" id="{D93C38DF-0180-DD59-2763-60905223876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68598" y="4193786"/>
            <a:ext cx="2121122" cy="2636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405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F34EF-DED3-E39E-DF3E-4C27B09DB64B}"/>
            </a:ext>
          </a:extLst>
        </p:cNvPr>
        <p:cNvGrpSpPr/>
        <p:nvPr/>
      </p:nvGrpSpPr>
      <p:grpSpPr>
        <a:xfrm>
          <a:off x="0" y="0"/>
          <a:ext cx="0" cy="0"/>
          <a:chOff x="0" y="0"/>
          <a:chExt cx="0" cy="0"/>
        </a:xfrm>
      </p:grpSpPr>
      <p:pic>
        <p:nvPicPr>
          <p:cNvPr id="2" name="Picture 2" descr="Alien isolation (revisit) - Finished Projects - Blender Artists Community">
            <a:extLst>
              <a:ext uri="{FF2B5EF4-FFF2-40B4-BE49-F238E27FC236}">
                <a16:creationId xmlns:a16="http://schemas.microsoft.com/office/drawing/2014/main" id="{5D296436-81E7-6E86-7409-F40318F156A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9637" t="2937" r="9637" b="2937"/>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6401F52-30A3-23DB-E70A-351E6BA0BFCE}"/>
              </a:ext>
            </a:extLst>
          </p:cNvPr>
          <p:cNvSpPr>
            <a:spLocks/>
          </p:cNvSpPr>
          <p:nvPr/>
        </p:nvSpPr>
        <p:spPr>
          <a:xfrm>
            <a:off x="-7095" y="0"/>
            <a:ext cx="12199095" cy="6902451"/>
          </a:xfrm>
          <a:prstGeom prst="rect">
            <a:avLst/>
          </a:prstGeom>
          <a:solidFill>
            <a:srgbClr val="A40000">
              <a:alpha val="207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Static Overlay Images – Browse 12,616 Stock Photos, Vectors, and Video |  Adobe Stock">
            <a:extLst>
              <a:ext uri="{FF2B5EF4-FFF2-40B4-BE49-F238E27FC236}">
                <a16:creationId xmlns:a16="http://schemas.microsoft.com/office/drawing/2014/main" id="{9A275F41-57DC-1ADA-082A-1A53246A9A55}"/>
              </a:ext>
            </a:extLst>
          </p:cNvPr>
          <p:cNvPicPr>
            <a:picLocks noChangeAspect="1"/>
          </p:cNvPicPr>
          <p:nvPr/>
        </p:nvPicPr>
        <p:blipFill>
          <a:blip r:embed="rId4">
            <a:alphaModFix amt="5000"/>
            <a:extLst>
              <a:ext uri="{28A0092B-C50C-407E-A947-70E740481C1C}">
                <a14:useLocalDpi xmlns:a14="http://schemas.microsoft.com/office/drawing/2010/main" val="0"/>
              </a:ext>
            </a:extLst>
          </a:blip>
          <a:srcRect/>
          <a:stretch>
            <a:fillRect/>
          </a:stretch>
        </p:blipFill>
        <p:spPr bwMode="auto">
          <a:xfrm>
            <a:off x="-216756" y="-250722"/>
            <a:ext cx="12618415" cy="74038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atic Overlay Images – Browse 12,616 Stock Photos, Vectors, and Video |  Adobe Stock">
            <a:extLst>
              <a:ext uri="{FF2B5EF4-FFF2-40B4-BE49-F238E27FC236}">
                <a16:creationId xmlns:a16="http://schemas.microsoft.com/office/drawing/2014/main" id="{462F211B-ED5D-EA29-02A6-152F26274EEB}"/>
              </a:ext>
            </a:extLst>
          </p:cNvPr>
          <p:cNvPicPr>
            <a:picLocks noGrp="1" noRot="1" noChangeAspect="1" noMove="1" noResize="1" noEditPoints="1" noAdjustHandles="1" noChangeArrowheads="1" noChangeShapeType="1" noCrop="1"/>
          </p:cNvPicPr>
          <p:nvPr/>
        </p:nvPicPr>
        <p:blipFill rotWithShape="1">
          <a:blip r:embed="rId5">
            <a:alphaModFix amt="20000"/>
            <a:extLst>
              <a:ext uri="{28A0092B-C50C-407E-A947-70E740481C1C}">
                <a14:useLocalDpi xmlns:a14="http://schemas.microsoft.com/office/drawing/2010/main" val="0"/>
              </a:ext>
            </a:extLst>
          </a:blip>
          <a:srcRect l="4033" t="7280" r="2508" b="16094"/>
          <a:stretch/>
        </p:blipFill>
        <p:spPr bwMode="auto">
          <a:xfrm>
            <a:off x="-7095" y="-139891"/>
            <a:ext cx="12527291" cy="69555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007B6D2-212F-E824-DFEA-1B8C7EDBF4C2}"/>
              </a:ext>
            </a:extLst>
          </p:cNvPr>
          <p:cNvSpPr txBox="1"/>
          <p:nvPr/>
        </p:nvSpPr>
        <p:spPr>
          <a:xfrm>
            <a:off x="-3874075" y="703591"/>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//HORROR: </a:t>
            </a:r>
            <a:r>
              <a:rPr lang="en-GB" sz="2800" b="1" dirty="0">
                <a:solidFill>
                  <a:schemeClr val="bg1"/>
                </a:solidFill>
                <a:latin typeface="Aptos Narrow" panose="020B0004020202020204" pitchFamily="34" charset="0"/>
              </a:rPr>
              <a:t>PIONEERS</a:t>
            </a:r>
            <a:endParaRPr lang="en-GB" sz="2800" dirty="0">
              <a:solidFill>
                <a:schemeClr val="bg1"/>
              </a:solidFill>
              <a:latin typeface="Aptos Narrow" panose="020B0004020202020204" pitchFamily="34" charset="0"/>
            </a:endParaRPr>
          </a:p>
        </p:txBody>
      </p:sp>
      <p:sp>
        <p:nvSpPr>
          <p:cNvPr id="3" name="TextBox 2">
            <a:extLst>
              <a:ext uri="{FF2B5EF4-FFF2-40B4-BE49-F238E27FC236}">
                <a16:creationId xmlns:a16="http://schemas.microsoft.com/office/drawing/2014/main" id="{9BE9934C-B48A-D0B1-45B0-C435A6DC52E2}"/>
              </a:ext>
            </a:extLst>
          </p:cNvPr>
          <p:cNvSpPr txBox="1"/>
          <p:nvPr/>
        </p:nvSpPr>
        <p:spPr>
          <a:xfrm>
            <a:off x="-3887351" y="1998992"/>
            <a:ext cx="44800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a:t>
            </a:r>
            <a:r>
              <a:rPr lang="en-GB" sz="2800" b="1" dirty="0">
                <a:solidFill>
                  <a:schemeClr val="bg1"/>
                </a:solidFill>
                <a:latin typeface="Aptos Narrow" panose="020B0004020202020204" pitchFamily="34" charset="0"/>
              </a:rPr>
              <a:t>KRZYWINSKA</a:t>
            </a:r>
            <a:r>
              <a:rPr lang="en-GB" sz="2800" b="1" dirty="0">
                <a:solidFill>
                  <a:srgbClr val="007E0F"/>
                </a:solidFill>
                <a:latin typeface="Aptos Narrow" panose="020B0004020202020204" pitchFamily="34" charset="0"/>
              </a:rPr>
              <a:t> </a:t>
            </a:r>
            <a:r>
              <a:rPr lang="en-GB" sz="2800" dirty="0">
                <a:solidFill>
                  <a:schemeClr val="bg1"/>
                </a:solidFill>
                <a:latin typeface="Aptos Narrow" panose="020B0004020202020204" pitchFamily="34" charset="0"/>
              </a:rPr>
              <a:t>2002</a:t>
            </a:r>
          </a:p>
        </p:txBody>
      </p:sp>
      <p:sp>
        <p:nvSpPr>
          <p:cNvPr id="8" name="TextBox 7">
            <a:extLst>
              <a:ext uri="{FF2B5EF4-FFF2-40B4-BE49-F238E27FC236}">
                <a16:creationId xmlns:a16="http://schemas.microsoft.com/office/drawing/2014/main" id="{203D7DAB-0935-1BAC-FE4D-47144E5FFA11}"/>
              </a:ext>
            </a:extLst>
          </p:cNvPr>
          <p:cNvSpPr txBox="1"/>
          <p:nvPr/>
        </p:nvSpPr>
        <p:spPr>
          <a:xfrm>
            <a:off x="-3874075" y="3948040"/>
            <a:ext cx="2939084"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a:t>
            </a:r>
            <a:r>
              <a:rPr lang="en-GB" sz="2800" b="1" dirty="0">
                <a:solidFill>
                  <a:schemeClr val="bg1"/>
                </a:solidFill>
                <a:latin typeface="Aptos Narrow" panose="020B0004020202020204" pitchFamily="34" charset="0"/>
              </a:rPr>
              <a:t>PHOENIX </a:t>
            </a:r>
            <a:r>
              <a:rPr lang="en-GB" sz="2800" dirty="0">
                <a:solidFill>
                  <a:schemeClr val="bg1"/>
                </a:solidFill>
                <a:latin typeface="Aptos Narrow" panose="020B0004020202020204" pitchFamily="34" charset="0"/>
              </a:rPr>
              <a:t>2019</a:t>
            </a:r>
          </a:p>
        </p:txBody>
      </p:sp>
      <p:sp>
        <p:nvSpPr>
          <p:cNvPr id="9" name="TextBox 8">
            <a:extLst>
              <a:ext uri="{FF2B5EF4-FFF2-40B4-BE49-F238E27FC236}">
                <a16:creationId xmlns:a16="http://schemas.microsoft.com/office/drawing/2014/main" id="{90DBF28F-C85B-24D2-4738-5F5FCB03DD58}"/>
              </a:ext>
            </a:extLst>
          </p:cNvPr>
          <p:cNvSpPr txBox="1"/>
          <p:nvPr/>
        </p:nvSpPr>
        <p:spPr>
          <a:xfrm>
            <a:off x="364067" y="1930402"/>
            <a:ext cx="7375617"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Video </a:t>
            </a:r>
            <a:r>
              <a:rPr lang="en-GB" sz="2800" dirty="0">
                <a:solidFill>
                  <a:schemeClr val="bg1"/>
                </a:solidFill>
                <a:latin typeface="Aptos Narrow" panose="020B0004020202020204" pitchFamily="34" charset="0"/>
              </a:rPr>
              <a:t>games historically steal from different horror medium to manifest horror </a:t>
            </a:r>
          </a:p>
        </p:txBody>
      </p:sp>
      <p:sp>
        <p:nvSpPr>
          <p:cNvPr id="4" name="TextBox 3">
            <a:extLst>
              <a:ext uri="{FF2B5EF4-FFF2-40B4-BE49-F238E27FC236}">
                <a16:creationId xmlns:a16="http://schemas.microsoft.com/office/drawing/2014/main" id="{6D86FCF6-F4DA-00A3-B301-9D2E351012EE}"/>
              </a:ext>
            </a:extLst>
          </p:cNvPr>
          <p:cNvSpPr txBox="1"/>
          <p:nvPr/>
        </p:nvSpPr>
        <p:spPr>
          <a:xfrm>
            <a:off x="364067" y="746983"/>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//WHAT </a:t>
            </a:r>
            <a:r>
              <a:rPr lang="en-GB" sz="2800" dirty="0">
                <a:solidFill>
                  <a:schemeClr val="bg1"/>
                </a:solidFill>
                <a:latin typeface="Aptos Narrow" panose="020B0004020202020204" pitchFamily="34" charset="0"/>
              </a:rPr>
              <a:t>MAKES THEM TICK?</a:t>
            </a:r>
          </a:p>
        </p:txBody>
      </p:sp>
      <p:sp>
        <p:nvSpPr>
          <p:cNvPr id="13" name="TextBox 12">
            <a:extLst>
              <a:ext uri="{FF2B5EF4-FFF2-40B4-BE49-F238E27FC236}">
                <a16:creationId xmlns:a16="http://schemas.microsoft.com/office/drawing/2014/main" id="{C381A7B5-3AA1-EBE5-EBDB-132E774B46D3}"/>
              </a:ext>
            </a:extLst>
          </p:cNvPr>
          <p:cNvSpPr txBox="1"/>
          <p:nvPr/>
        </p:nvSpPr>
        <p:spPr>
          <a:xfrm>
            <a:off x="364067" y="2995340"/>
            <a:ext cx="7375617"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They </a:t>
            </a:r>
            <a:r>
              <a:rPr lang="en-GB" sz="2800" dirty="0">
                <a:solidFill>
                  <a:schemeClr val="bg1"/>
                </a:solidFill>
                <a:latin typeface="Aptos Narrow" panose="020B0004020202020204" pitchFamily="34" charset="0"/>
              </a:rPr>
              <a:t>do this because its effective however video games and films have one major difference.</a:t>
            </a:r>
          </a:p>
        </p:txBody>
      </p:sp>
      <p:sp>
        <p:nvSpPr>
          <p:cNvPr id="14" name="TextBox 13">
            <a:extLst>
              <a:ext uri="{FF2B5EF4-FFF2-40B4-BE49-F238E27FC236}">
                <a16:creationId xmlns:a16="http://schemas.microsoft.com/office/drawing/2014/main" id="{4FAA5209-C389-5784-D9A0-AA7D4DA78B14}"/>
              </a:ext>
            </a:extLst>
          </p:cNvPr>
          <p:cNvSpPr txBox="1"/>
          <p:nvPr/>
        </p:nvSpPr>
        <p:spPr>
          <a:xfrm>
            <a:off x="364066" y="4143622"/>
            <a:ext cx="7375617"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Video </a:t>
            </a:r>
            <a:r>
              <a:rPr lang="en-GB" sz="2800" dirty="0">
                <a:solidFill>
                  <a:schemeClr val="bg1"/>
                </a:solidFill>
                <a:latin typeface="Aptos Narrow" panose="020B0004020202020204" pitchFamily="34" charset="0"/>
              </a:rPr>
              <a:t>Games are interactive.</a:t>
            </a:r>
          </a:p>
        </p:txBody>
      </p:sp>
      <p:pic>
        <p:nvPicPr>
          <p:cNvPr id="15" name="Picture 2" descr="Free League | Alien RPG | Role Playing Game | Ages 14+ | 1+ Players :  Amazon.co.uk: PC &amp; Video Games">
            <a:extLst>
              <a:ext uri="{FF2B5EF4-FFF2-40B4-BE49-F238E27FC236}">
                <a16:creationId xmlns:a16="http://schemas.microsoft.com/office/drawing/2014/main" id="{C6FEFFC6-213C-0B4A-899C-7AD69B47FC8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5016" y="4325377"/>
            <a:ext cx="1748375" cy="23669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Mothership (role-playing game) - Wikipedia">
            <a:extLst>
              <a:ext uri="{FF2B5EF4-FFF2-40B4-BE49-F238E27FC236}">
                <a16:creationId xmlns:a16="http://schemas.microsoft.com/office/drawing/2014/main" id="{64A98600-8E8A-9247-9167-2C0D599DFC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73780" y="4221246"/>
            <a:ext cx="1669580" cy="258451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all of Cthulhu Keeper Rulebook - Revised Seventh Edition: Horror  Roleplaying in the Worlds of H.P. Lovecraft (Call of Cthulhu Roleplaying):  ...">
            <a:extLst>
              <a:ext uri="{FF2B5EF4-FFF2-40B4-BE49-F238E27FC236}">
                <a16:creationId xmlns:a16="http://schemas.microsoft.com/office/drawing/2014/main" id="{8EEBB925-4907-2C32-3002-D494C249806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20206" y="4169002"/>
            <a:ext cx="2037991" cy="263675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Death in Space Review | Gnome Stew">
            <a:extLst>
              <a:ext uri="{FF2B5EF4-FFF2-40B4-BE49-F238E27FC236}">
                <a16:creationId xmlns:a16="http://schemas.microsoft.com/office/drawing/2014/main" id="{D525B5F0-D045-05EA-FE81-D07CA893B93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79935" y="4193786"/>
            <a:ext cx="2121122" cy="263675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1A7CAE6F-310C-F966-5558-AF645F6A2378}"/>
              </a:ext>
            </a:extLst>
          </p:cNvPr>
          <p:cNvSpPr txBox="1"/>
          <p:nvPr/>
        </p:nvSpPr>
        <p:spPr>
          <a:xfrm>
            <a:off x="20527334" y="3646450"/>
            <a:ext cx="2939084"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a:t>
            </a:r>
            <a:r>
              <a:rPr lang="en-GB" sz="2800" b="1" dirty="0">
                <a:solidFill>
                  <a:schemeClr val="bg1"/>
                </a:solidFill>
                <a:latin typeface="Aptos Narrow" panose="020B0004020202020204" pitchFamily="34" charset="0"/>
              </a:rPr>
              <a:t>DEATH IN SPACE</a:t>
            </a:r>
            <a:endParaRPr lang="en-GB" sz="2800" dirty="0">
              <a:solidFill>
                <a:schemeClr val="bg1"/>
              </a:solidFill>
              <a:latin typeface="Aptos Narrow" panose="020B0004020202020204" pitchFamily="34" charset="0"/>
            </a:endParaRPr>
          </a:p>
        </p:txBody>
      </p:sp>
      <p:sp>
        <p:nvSpPr>
          <p:cNvPr id="20" name="TextBox 19">
            <a:extLst>
              <a:ext uri="{FF2B5EF4-FFF2-40B4-BE49-F238E27FC236}">
                <a16:creationId xmlns:a16="http://schemas.microsoft.com/office/drawing/2014/main" id="{5B245A9C-414B-6343-2173-9C6C1B2F0401}"/>
              </a:ext>
            </a:extLst>
          </p:cNvPr>
          <p:cNvSpPr txBox="1"/>
          <p:nvPr/>
        </p:nvSpPr>
        <p:spPr>
          <a:xfrm>
            <a:off x="12643716" y="3691326"/>
            <a:ext cx="2939084"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a:t>
            </a:r>
            <a:r>
              <a:rPr lang="en-GB" sz="2800" b="1" dirty="0">
                <a:solidFill>
                  <a:schemeClr val="bg1"/>
                </a:solidFill>
                <a:latin typeface="Aptos Narrow" panose="020B0004020202020204" pitchFamily="34" charset="0"/>
              </a:rPr>
              <a:t>ALIEN RPG</a:t>
            </a:r>
            <a:endParaRPr lang="en-GB" sz="2800" dirty="0">
              <a:solidFill>
                <a:schemeClr val="bg1"/>
              </a:solidFill>
              <a:latin typeface="Aptos Narrow" panose="020B0004020202020204" pitchFamily="34" charset="0"/>
            </a:endParaRPr>
          </a:p>
        </p:txBody>
      </p:sp>
      <p:sp>
        <p:nvSpPr>
          <p:cNvPr id="21" name="TextBox 20">
            <a:extLst>
              <a:ext uri="{FF2B5EF4-FFF2-40B4-BE49-F238E27FC236}">
                <a16:creationId xmlns:a16="http://schemas.microsoft.com/office/drawing/2014/main" id="{28F98219-C707-3592-7FF0-6ADD383FAE72}"/>
              </a:ext>
            </a:extLst>
          </p:cNvPr>
          <p:cNvSpPr txBox="1"/>
          <p:nvPr/>
        </p:nvSpPr>
        <p:spPr>
          <a:xfrm>
            <a:off x="14729737" y="3686430"/>
            <a:ext cx="2939084"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a:t>
            </a:r>
            <a:r>
              <a:rPr lang="en-GB" sz="2800" b="1" dirty="0">
                <a:solidFill>
                  <a:schemeClr val="bg1"/>
                </a:solidFill>
                <a:latin typeface="Aptos Narrow" panose="020B0004020202020204" pitchFamily="34" charset="0"/>
              </a:rPr>
              <a:t>MOTHERSHIP</a:t>
            </a:r>
            <a:endParaRPr lang="en-GB" sz="2800" dirty="0">
              <a:solidFill>
                <a:schemeClr val="bg1"/>
              </a:solidFill>
              <a:latin typeface="Aptos Narrow" panose="020B0004020202020204" pitchFamily="34" charset="0"/>
            </a:endParaRPr>
          </a:p>
        </p:txBody>
      </p:sp>
      <p:sp>
        <p:nvSpPr>
          <p:cNvPr id="22" name="TextBox 21">
            <a:extLst>
              <a:ext uri="{FF2B5EF4-FFF2-40B4-BE49-F238E27FC236}">
                <a16:creationId xmlns:a16="http://schemas.microsoft.com/office/drawing/2014/main" id="{F6651957-7765-2F42-EE75-745A9ACB2E55}"/>
              </a:ext>
            </a:extLst>
          </p:cNvPr>
          <p:cNvSpPr txBox="1"/>
          <p:nvPr/>
        </p:nvSpPr>
        <p:spPr>
          <a:xfrm>
            <a:off x="17266669" y="3661323"/>
            <a:ext cx="4072747"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a:t>
            </a:r>
            <a:r>
              <a:rPr lang="en-GB" sz="2800" b="1" dirty="0">
                <a:solidFill>
                  <a:schemeClr val="bg1"/>
                </a:solidFill>
                <a:latin typeface="Aptos Narrow" panose="020B0004020202020204" pitchFamily="34" charset="0"/>
              </a:rPr>
              <a:t>CALL OF CTHULHU</a:t>
            </a:r>
            <a:endParaRPr lang="en-GB" sz="2800" dirty="0">
              <a:solidFill>
                <a:schemeClr val="bg1"/>
              </a:solidFill>
              <a:latin typeface="Aptos Narrow" panose="020B0004020202020204" pitchFamily="34" charset="0"/>
            </a:endParaRPr>
          </a:p>
        </p:txBody>
      </p:sp>
    </p:spTree>
    <p:extLst>
      <p:ext uri="{BB962C8B-B14F-4D97-AF65-F5344CB8AC3E}">
        <p14:creationId xmlns:p14="http://schemas.microsoft.com/office/powerpoint/2010/main" val="3355428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15BEB-D984-5D23-06AC-AE869A5ECF45}"/>
            </a:ext>
          </a:extLst>
        </p:cNvPr>
        <p:cNvGrpSpPr/>
        <p:nvPr/>
      </p:nvGrpSpPr>
      <p:grpSpPr>
        <a:xfrm>
          <a:off x="0" y="0"/>
          <a:ext cx="0" cy="0"/>
          <a:chOff x="0" y="0"/>
          <a:chExt cx="0" cy="0"/>
        </a:xfrm>
      </p:grpSpPr>
      <p:pic>
        <p:nvPicPr>
          <p:cNvPr id="2" name="Picture 2" descr="Alien isolation (revisit) - Finished Projects - Blender Artists Community">
            <a:extLst>
              <a:ext uri="{FF2B5EF4-FFF2-40B4-BE49-F238E27FC236}">
                <a16:creationId xmlns:a16="http://schemas.microsoft.com/office/drawing/2014/main" id="{BC239FA1-75A2-4FF8-334D-3C5E0D60B1E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9637" t="2937" r="9637" b="2937"/>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9EA1EE9-C8DA-19E0-8FC2-89BBE20145FD}"/>
              </a:ext>
            </a:extLst>
          </p:cNvPr>
          <p:cNvSpPr>
            <a:spLocks/>
          </p:cNvSpPr>
          <p:nvPr/>
        </p:nvSpPr>
        <p:spPr>
          <a:xfrm>
            <a:off x="-7095" y="0"/>
            <a:ext cx="12199095" cy="6902451"/>
          </a:xfrm>
          <a:prstGeom prst="rect">
            <a:avLst/>
          </a:prstGeom>
          <a:solidFill>
            <a:srgbClr val="A40000">
              <a:alpha val="207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Static Overlay Images – Browse 12,616 Stock Photos, Vectors, and Video |  Adobe Stock">
            <a:extLst>
              <a:ext uri="{FF2B5EF4-FFF2-40B4-BE49-F238E27FC236}">
                <a16:creationId xmlns:a16="http://schemas.microsoft.com/office/drawing/2014/main" id="{F378D3A9-0E1E-78D5-8069-30FEEEB3377B}"/>
              </a:ext>
            </a:extLst>
          </p:cNvPr>
          <p:cNvPicPr>
            <a:picLocks noChangeAspect="1"/>
          </p:cNvPicPr>
          <p:nvPr/>
        </p:nvPicPr>
        <p:blipFill>
          <a:blip r:embed="rId4">
            <a:alphaModFix amt="5000"/>
            <a:extLst>
              <a:ext uri="{28A0092B-C50C-407E-A947-70E740481C1C}">
                <a14:useLocalDpi xmlns:a14="http://schemas.microsoft.com/office/drawing/2010/main" val="0"/>
              </a:ext>
            </a:extLst>
          </a:blip>
          <a:srcRect/>
          <a:stretch>
            <a:fillRect/>
          </a:stretch>
        </p:blipFill>
        <p:spPr bwMode="auto">
          <a:xfrm>
            <a:off x="-216756" y="-250722"/>
            <a:ext cx="12618415" cy="74038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atic Overlay Images – Browse 12,616 Stock Photos, Vectors, and Video |  Adobe Stock">
            <a:extLst>
              <a:ext uri="{FF2B5EF4-FFF2-40B4-BE49-F238E27FC236}">
                <a16:creationId xmlns:a16="http://schemas.microsoft.com/office/drawing/2014/main" id="{83398D20-D0B5-39F7-B7B2-22B7F33F34DF}"/>
              </a:ext>
            </a:extLst>
          </p:cNvPr>
          <p:cNvPicPr>
            <a:picLocks noGrp="1" noRot="1" noChangeAspect="1" noMove="1" noResize="1" noEditPoints="1" noAdjustHandles="1" noChangeArrowheads="1" noChangeShapeType="1" noCrop="1"/>
          </p:cNvPicPr>
          <p:nvPr/>
        </p:nvPicPr>
        <p:blipFill rotWithShape="1">
          <a:blip r:embed="rId5">
            <a:alphaModFix amt="20000"/>
            <a:extLst>
              <a:ext uri="{28A0092B-C50C-407E-A947-70E740481C1C}">
                <a14:useLocalDpi xmlns:a14="http://schemas.microsoft.com/office/drawing/2010/main" val="0"/>
              </a:ext>
            </a:extLst>
          </a:blip>
          <a:srcRect l="4033" t="7280" r="2508" b="16094"/>
          <a:stretch/>
        </p:blipFill>
        <p:spPr bwMode="auto">
          <a:xfrm>
            <a:off x="-7095" y="-139891"/>
            <a:ext cx="12527291" cy="69555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8BBE3D5-EB45-F284-169F-B1ABC484A50F}"/>
              </a:ext>
            </a:extLst>
          </p:cNvPr>
          <p:cNvSpPr txBox="1"/>
          <p:nvPr/>
        </p:nvSpPr>
        <p:spPr>
          <a:xfrm>
            <a:off x="-7494154" y="1930402"/>
            <a:ext cx="7375617"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Video </a:t>
            </a:r>
            <a:r>
              <a:rPr lang="en-GB" sz="2800" dirty="0">
                <a:solidFill>
                  <a:schemeClr val="bg1"/>
                </a:solidFill>
                <a:latin typeface="Aptos Narrow" panose="020B0004020202020204" pitchFamily="34" charset="0"/>
              </a:rPr>
              <a:t>games historically steal from different horror medium to manifest horror </a:t>
            </a:r>
          </a:p>
        </p:txBody>
      </p:sp>
      <p:sp>
        <p:nvSpPr>
          <p:cNvPr id="4" name="TextBox 3">
            <a:extLst>
              <a:ext uri="{FF2B5EF4-FFF2-40B4-BE49-F238E27FC236}">
                <a16:creationId xmlns:a16="http://schemas.microsoft.com/office/drawing/2014/main" id="{E90235C2-5D24-10DF-1C39-7B1ED010A3DF}"/>
              </a:ext>
            </a:extLst>
          </p:cNvPr>
          <p:cNvSpPr txBox="1"/>
          <p:nvPr/>
        </p:nvSpPr>
        <p:spPr>
          <a:xfrm>
            <a:off x="309791" y="-1090967"/>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//WHAT </a:t>
            </a:r>
            <a:r>
              <a:rPr lang="en-GB" sz="2800" dirty="0">
                <a:solidFill>
                  <a:schemeClr val="bg1"/>
                </a:solidFill>
                <a:latin typeface="Aptos Narrow" panose="020B0004020202020204" pitchFamily="34" charset="0"/>
              </a:rPr>
              <a:t>MAKES THEM TICK?</a:t>
            </a:r>
          </a:p>
        </p:txBody>
      </p:sp>
      <p:sp>
        <p:nvSpPr>
          <p:cNvPr id="13" name="TextBox 12">
            <a:extLst>
              <a:ext uri="{FF2B5EF4-FFF2-40B4-BE49-F238E27FC236}">
                <a16:creationId xmlns:a16="http://schemas.microsoft.com/office/drawing/2014/main" id="{DD5DAB4A-9BBA-81EB-EF9E-42949AE19C59}"/>
              </a:ext>
            </a:extLst>
          </p:cNvPr>
          <p:cNvSpPr txBox="1"/>
          <p:nvPr/>
        </p:nvSpPr>
        <p:spPr>
          <a:xfrm>
            <a:off x="-7494154" y="2995340"/>
            <a:ext cx="7375617"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They </a:t>
            </a:r>
            <a:r>
              <a:rPr lang="en-GB" sz="2800" dirty="0">
                <a:solidFill>
                  <a:schemeClr val="bg1"/>
                </a:solidFill>
                <a:latin typeface="Aptos Narrow" panose="020B0004020202020204" pitchFamily="34" charset="0"/>
              </a:rPr>
              <a:t>do this because its effective however video games and films have one major difference.</a:t>
            </a:r>
          </a:p>
        </p:txBody>
      </p:sp>
      <p:sp>
        <p:nvSpPr>
          <p:cNvPr id="14" name="TextBox 13">
            <a:extLst>
              <a:ext uri="{FF2B5EF4-FFF2-40B4-BE49-F238E27FC236}">
                <a16:creationId xmlns:a16="http://schemas.microsoft.com/office/drawing/2014/main" id="{5A5E3D9E-7F85-FDD1-11BF-6AFFAC4F0DCC}"/>
              </a:ext>
            </a:extLst>
          </p:cNvPr>
          <p:cNvSpPr txBox="1"/>
          <p:nvPr/>
        </p:nvSpPr>
        <p:spPr>
          <a:xfrm>
            <a:off x="-7494155" y="4143622"/>
            <a:ext cx="7375617"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Video </a:t>
            </a:r>
            <a:r>
              <a:rPr lang="en-GB" sz="2800" dirty="0">
                <a:solidFill>
                  <a:schemeClr val="bg1"/>
                </a:solidFill>
                <a:latin typeface="Aptos Narrow" panose="020B0004020202020204" pitchFamily="34" charset="0"/>
              </a:rPr>
              <a:t>Games are interactive.</a:t>
            </a:r>
          </a:p>
        </p:txBody>
      </p:sp>
      <p:sp>
        <p:nvSpPr>
          <p:cNvPr id="5" name="TextBox 4">
            <a:extLst>
              <a:ext uri="{FF2B5EF4-FFF2-40B4-BE49-F238E27FC236}">
                <a16:creationId xmlns:a16="http://schemas.microsoft.com/office/drawing/2014/main" id="{6CF06BC5-F011-F984-2C88-A527D07210F1}"/>
              </a:ext>
            </a:extLst>
          </p:cNvPr>
          <p:cNvSpPr txBox="1"/>
          <p:nvPr/>
        </p:nvSpPr>
        <p:spPr>
          <a:xfrm>
            <a:off x="364067" y="746983"/>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//TTRPG </a:t>
            </a:r>
            <a:r>
              <a:rPr lang="en-GB" sz="2800" dirty="0">
                <a:solidFill>
                  <a:schemeClr val="bg1"/>
                </a:solidFill>
                <a:latin typeface="Aptos Narrow" panose="020B0004020202020204" pitchFamily="34" charset="0"/>
              </a:rPr>
              <a:t>IS DIFFERENT</a:t>
            </a:r>
          </a:p>
        </p:txBody>
      </p:sp>
      <p:sp>
        <p:nvSpPr>
          <p:cNvPr id="10" name="TextBox 9">
            <a:extLst>
              <a:ext uri="{FF2B5EF4-FFF2-40B4-BE49-F238E27FC236}">
                <a16:creationId xmlns:a16="http://schemas.microsoft.com/office/drawing/2014/main" id="{ADE2E62F-5EAA-EE82-B18A-8A0C6543AF6E}"/>
              </a:ext>
            </a:extLst>
          </p:cNvPr>
          <p:cNvSpPr txBox="1"/>
          <p:nvPr/>
        </p:nvSpPr>
        <p:spPr>
          <a:xfrm>
            <a:off x="364067" y="1727931"/>
            <a:ext cx="7375617" cy="2677656"/>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Unlike </a:t>
            </a:r>
            <a:r>
              <a:rPr lang="en-GB" sz="2800" dirty="0">
                <a:solidFill>
                  <a:schemeClr val="bg1"/>
                </a:solidFill>
                <a:latin typeface="Aptos Narrow" panose="020B0004020202020204" pitchFamily="34" charset="0"/>
              </a:rPr>
              <a:t>video games. TTRPG is even further detached from reality where the game is nearly completely make believe and players sit within the Magic Circle (Huizinga 1938) – if you want to subscribe to this or theory or not – you still have to play pretend.</a:t>
            </a:r>
          </a:p>
        </p:txBody>
      </p:sp>
    </p:spTree>
    <p:extLst>
      <p:ext uri="{BB962C8B-B14F-4D97-AF65-F5344CB8AC3E}">
        <p14:creationId xmlns:p14="http://schemas.microsoft.com/office/powerpoint/2010/main" val="30460658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EF2C3-C09F-D455-8B8C-D5E863B7A5FB}"/>
            </a:ext>
          </a:extLst>
        </p:cNvPr>
        <p:cNvGrpSpPr/>
        <p:nvPr/>
      </p:nvGrpSpPr>
      <p:grpSpPr>
        <a:xfrm>
          <a:off x="0" y="0"/>
          <a:ext cx="0" cy="0"/>
          <a:chOff x="0" y="0"/>
          <a:chExt cx="0" cy="0"/>
        </a:xfrm>
      </p:grpSpPr>
      <p:pic>
        <p:nvPicPr>
          <p:cNvPr id="2" name="Picture 2" descr="Alien isolation (revisit) - Finished Projects - Blender Artists Community">
            <a:extLst>
              <a:ext uri="{FF2B5EF4-FFF2-40B4-BE49-F238E27FC236}">
                <a16:creationId xmlns:a16="http://schemas.microsoft.com/office/drawing/2014/main" id="{272FD156-5472-9684-9C86-6AB14B806CC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9637" t="2937" r="9637" b="2937"/>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B701DC2-F3D3-E8F6-77F1-88A1CD99068E}"/>
              </a:ext>
            </a:extLst>
          </p:cNvPr>
          <p:cNvSpPr>
            <a:spLocks/>
          </p:cNvSpPr>
          <p:nvPr/>
        </p:nvSpPr>
        <p:spPr>
          <a:xfrm>
            <a:off x="-7095" y="0"/>
            <a:ext cx="12199095" cy="6902451"/>
          </a:xfrm>
          <a:prstGeom prst="rect">
            <a:avLst/>
          </a:prstGeom>
          <a:solidFill>
            <a:srgbClr val="A40000">
              <a:alpha val="207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Static Overlay Images – Browse 12,616 Stock Photos, Vectors, and Video |  Adobe Stock">
            <a:extLst>
              <a:ext uri="{FF2B5EF4-FFF2-40B4-BE49-F238E27FC236}">
                <a16:creationId xmlns:a16="http://schemas.microsoft.com/office/drawing/2014/main" id="{EFAF9523-316A-C6F4-0312-2C396368F636}"/>
              </a:ext>
            </a:extLst>
          </p:cNvPr>
          <p:cNvPicPr>
            <a:picLocks noChangeAspect="1"/>
          </p:cNvPicPr>
          <p:nvPr/>
        </p:nvPicPr>
        <p:blipFill>
          <a:blip r:embed="rId4">
            <a:alphaModFix amt="5000"/>
            <a:extLst>
              <a:ext uri="{28A0092B-C50C-407E-A947-70E740481C1C}">
                <a14:useLocalDpi xmlns:a14="http://schemas.microsoft.com/office/drawing/2010/main" val="0"/>
              </a:ext>
            </a:extLst>
          </a:blip>
          <a:srcRect/>
          <a:stretch>
            <a:fillRect/>
          </a:stretch>
        </p:blipFill>
        <p:spPr bwMode="auto">
          <a:xfrm>
            <a:off x="-216756" y="-250722"/>
            <a:ext cx="12618415" cy="74038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atic Overlay Images – Browse 12,616 Stock Photos, Vectors, and Video |  Adobe Stock">
            <a:extLst>
              <a:ext uri="{FF2B5EF4-FFF2-40B4-BE49-F238E27FC236}">
                <a16:creationId xmlns:a16="http://schemas.microsoft.com/office/drawing/2014/main" id="{47CAEB7F-0F50-5B7B-37C5-612DFE2B3A48}"/>
              </a:ext>
            </a:extLst>
          </p:cNvPr>
          <p:cNvPicPr>
            <a:picLocks noGrp="1" noRot="1" noChangeAspect="1" noMove="1" noResize="1" noEditPoints="1" noAdjustHandles="1" noChangeArrowheads="1" noChangeShapeType="1" noCrop="1"/>
          </p:cNvPicPr>
          <p:nvPr/>
        </p:nvPicPr>
        <p:blipFill rotWithShape="1">
          <a:blip r:embed="rId5">
            <a:alphaModFix amt="20000"/>
            <a:extLst>
              <a:ext uri="{28A0092B-C50C-407E-A947-70E740481C1C}">
                <a14:useLocalDpi xmlns:a14="http://schemas.microsoft.com/office/drawing/2010/main" val="0"/>
              </a:ext>
            </a:extLst>
          </a:blip>
          <a:srcRect l="4033" t="7280" r="2508" b="16094"/>
          <a:stretch/>
        </p:blipFill>
        <p:spPr bwMode="auto">
          <a:xfrm>
            <a:off x="-7095" y="-139891"/>
            <a:ext cx="12527291" cy="69555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E91C8C8-C806-E4EA-833E-64985FD3C92B}"/>
              </a:ext>
            </a:extLst>
          </p:cNvPr>
          <p:cNvSpPr txBox="1"/>
          <p:nvPr/>
        </p:nvSpPr>
        <p:spPr>
          <a:xfrm>
            <a:off x="-7494154" y="1930402"/>
            <a:ext cx="7375617"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Video </a:t>
            </a:r>
            <a:r>
              <a:rPr lang="en-GB" sz="2800" dirty="0">
                <a:solidFill>
                  <a:schemeClr val="bg1"/>
                </a:solidFill>
                <a:latin typeface="Aptos Narrow" panose="020B0004020202020204" pitchFamily="34" charset="0"/>
              </a:rPr>
              <a:t>games historically steal from different horror medium to manifest horror </a:t>
            </a:r>
          </a:p>
        </p:txBody>
      </p:sp>
      <p:sp>
        <p:nvSpPr>
          <p:cNvPr id="4" name="TextBox 3">
            <a:extLst>
              <a:ext uri="{FF2B5EF4-FFF2-40B4-BE49-F238E27FC236}">
                <a16:creationId xmlns:a16="http://schemas.microsoft.com/office/drawing/2014/main" id="{4B5BF091-10CA-494E-41E7-F4C0DB6A4FF8}"/>
              </a:ext>
            </a:extLst>
          </p:cNvPr>
          <p:cNvSpPr txBox="1"/>
          <p:nvPr/>
        </p:nvSpPr>
        <p:spPr>
          <a:xfrm>
            <a:off x="309791" y="-1090967"/>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//WHAT </a:t>
            </a:r>
            <a:r>
              <a:rPr lang="en-GB" sz="2800" dirty="0">
                <a:solidFill>
                  <a:schemeClr val="bg1"/>
                </a:solidFill>
                <a:latin typeface="Aptos Narrow" panose="020B0004020202020204" pitchFamily="34" charset="0"/>
              </a:rPr>
              <a:t>MAKES THEM TICK?</a:t>
            </a:r>
          </a:p>
        </p:txBody>
      </p:sp>
      <p:sp>
        <p:nvSpPr>
          <p:cNvPr id="13" name="TextBox 12">
            <a:extLst>
              <a:ext uri="{FF2B5EF4-FFF2-40B4-BE49-F238E27FC236}">
                <a16:creationId xmlns:a16="http://schemas.microsoft.com/office/drawing/2014/main" id="{93CD3022-CBE7-4AF2-DC76-DF65090EEC35}"/>
              </a:ext>
            </a:extLst>
          </p:cNvPr>
          <p:cNvSpPr txBox="1"/>
          <p:nvPr/>
        </p:nvSpPr>
        <p:spPr>
          <a:xfrm>
            <a:off x="-7494154" y="2995340"/>
            <a:ext cx="7375617"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They </a:t>
            </a:r>
            <a:r>
              <a:rPr lang="en-GB" sz="2800" dirty="0">
                <a:solidFill>
                  <a:schemeClr val="bg1"/>
                </a:solidFill>
                <a:latin typeface="Aptos Narrow" panose="020B0004020202020204" pitchFamily="34" charset="0"/>
              </a:rPr>
              <a:t>do this because its effective however video games and films have one major difference.</a:t>
            </a:r>
          </a:p>
        </p:txBody>
      </p:sp>
      <p:sp>
        <p:nvSpPr>
          <p:cNvPr id="14" name="TextBox 13">
            <a:extLst>
              <a:ext uri="{FF2B5EF4-FFF2-40B4-BE49-F238E27FC236}">
                <a16:creationId xmlns:a16="http://schemas.microsoft.com/office/drawing/2014/main" id="{5C98137D-1898-4444-F55F-138D042D69E0}"/>
              </a:ext>
            </a:extLst>
          </p:cNvPr>
          <p:cNvSpPr txBox="1"/>
          <p:nvPr/>
        </p:nvSpPr>
        <p:spPr>
          <a:xfrm>
            <a:off x="-7494155" y="4143622"/>
            <a:ext cx="7375617"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Video </a:t>
            </a:r>
            <a:r>
              <a:rPr lang="en-GB" sz="2800" dirty="0">
                <a:solidFill>
                  <a:schemeClr val="bg1"/>
                </a:solidFill>
                <a:latin typeface="Aptos Narrow" panose="020B0004020202020204" pitchFamily="34" charset="0"/>
              </a:rPr>
              <a:t>Games are interactive.</a:t>
            </a:r>
          </a:p>
        </p:txBody>
      </p:sp>
      <p:pic>
        <p:nvPicPr>
          <p:cNvPr id="15" name="Picture 2" descr="Free League | Alien RPG | Role Playing Game | Ages 14+ | 1+ Players :  Amazon.co.uk: PC &amp; Video Games">
            <a:extLst>
              <a:ext uri="{FF2B5EF4-FFF2-40B4-BE49-F238E27FC236}">
                <a16:creationId xmlns:a16="http://schemas.microsoft.com/office/drawing/2014/main" id="{9AE615C0-1AD5-1599-7DD6-5BEE071C41F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5016" y="4325377"/>
            <a:ext cx="1748375" cy="23669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Mothership (role-playing game) - Wikipedia">
            <a:extLst>
              <a:ext uri="{FF2B5EF4-FFF2-40B4-BE49-F238E27FC236}">
                <a16:creationId xmlns:a16="http://schemas.microsoft.com/office/drawing/2014/main" id="{8DFCCA71-2BDA-110E-1815-9F863E548C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73780" y="4221246"/>
            <a:ext cx="1669580" cy="258451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5C8E6634-8FAD-44DE-226B-B52670EBC6E8}"/>
              </a:ext>
            </a:extLst>
          </p:cNvPr>
          <p:cNvSpPr txBox="1"/>
          <p:nvPr/>
        </p:nvSpPr>
        <p:spPr>
          <a:xfrm>
            <a:off x="20527334" y="3646450"/>
            <a:ext cx="2939084"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a:t>
            </a:r>
            <a:r>
              <a:rPr lang="en-GB" sz="2800" b="1" dirty="0">
                <a:solidFill>
                  <a:schemeClr val="bg1"/>
                </a:solidFill>
                <a:latin typeface="Aptos Narrow" panose="020B0004020202020204" pitchFamily="34" charset="0"/>
              </a:rPr>
              <a:t>DEATH IN SPACE</a:t>
            </a:r>
            <a:endParaRPr lang="en-GB" sz="2800" dirty="0">
              <a:solidFill>
                <a:schemeClr val="bg1"/>
              </a:solidFill>
              <a:latin typeface="Aptos Narrow" panose="020B0004020202020204" pitchFamily="34" charset="0"/>
            </a:endParaRPr>
          </a:p>
        </p:txBody>
      </p:sp>
      <p:sp>
        <p:nvSpPr>
          <p:cNvPr id="5" name="TextBox 4">
            <a:extLst>
              <a:ext uri="{FF2B5EF4-FFF2-40B4-BE49-F238E27FC236}">
                <a16:creationId xmlns:a16="http://schemas.microsoft.com/office/drawing/2014/main" id="{F989F0D2-CB15-322E-17B8-A504AB605561}"/>
              </a:ext>
            </a:extLst>
          </p:cNvPr>
          <p:cNvSpPr txBox="1"/>
          <p:nvPr/>
        </p:nvSpPr>
        <p:spPr>
          <a:xfrm>
            <a:off x="364067" y="746983"/>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//INTO THE FRAY </a:t>
            </a:r>
            <a:r>
              <a:rPr lang="en-GB" sz="2800" dirty="0">
                <a:solidFill>
                  <a:schemeClr val="bg1"/>
                </a:solidFill>
                <a:latin typeface="Aptos Narrow" panose="020B0004020202020204" pitchFamily="34" charset="0"/>
              </a:rPr>
              <a:t>TO MAKE PLAY WITH FEAR</a:t>
            </a:r>
          </a:p>
        </p:txBody>
      </p:sp>
      <p:sp>
        <p:nvSpPr>
          <p:cNvPr id="10" name="TextBox 9">
            <a:extLst>
              <a:ext uri="{FF2B5EF4-FFF2-40B4-BE49-F238E27FC236}">
                <a16:creationId xmlns:a16="http://schemas.microsoft.com/office/drawing/2014/main" id="{77FA3B25-A359-53E0-920D-871653D62B6C}"/>
              </a:ext>
            </a:extLst>
          </p:cNvPr>
          <p:cNvSpPr txBox="1"/>
          <p:nvPr/>
        </p:nvSpPr>
        <p:spPr>
          <a:xfrm>
            <a:off x="364067" y="1727931"/>
            <a:ext cx="7375617"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When</a:t>
            </a:r>
            <a:r>
              <a:rPr lang="en-GB" sz="2800" dirty="0">
                <a:solidFill>
                  <a:schemeClr val="bg1"/>
                </a:solidFill>
                <a:latin typeface="Aptos Narrow" panose="020B0004020202020204" pitchFamily="34" charset="0"/>
              </a:rPr>
              <a:t> you play pretend – how do you create fear?</a:t>
            </a:r>
          </a:p>
        </p:txBody>
      </p:sp>
      <p:sp>
        <p:nvSpPr>
          <p:cNvPr id="3" name="TextBox 2">
            <a:extLst>
              <a:ext uri="{FF2B5EF4-FFF2-40B4-BE49-F238E27FC236}">
                <a16:creationId xmlns:a16="http://schemas.microsoft.com/office/drawing/2014/main" id="{C0F1CBCC-F4A1-7B8B-9D36-11972366B217}"/>
              </a:ext>
            </a:extLst>
          </p:cNvPr>
          <p:cNvSpPr txBox="1"/>
          <p:nvPr/>
        </p:nvSpPr>
        <p:spPr>
          <a:xfrm>
            <a:off x="-7487060" y="2474892"/>
            <a:ext cx="7375617"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Horror </a:t>
            </a:r>
            <a:r>
              <a:rPr lang="en-GB" sz="2800" dirty="0">
                <a:solidFill>
                  <a:schemeClr val="bg1"/>
                </a:solidFill>
                <a:latin typeface="Aptos Narrow" panose="020B0004020202020204" pitchFamily="34" charset="0"/>
              </a:rPr>
              <a:t>video games often rely on overused tropes. </a:t>
            </a:r>
          </a:p>
        </p:txBody>
      </p:sp>
      <p:sp>
        <p:nvSpPr>
          <p:cNvPr id="6" name="TextBox 5">
            <a:extLst>
              <a:ext uri="{FF2B5EF4-FFF2-40B4-BE49-F238E27FC236}">
                <a16:creationId xmlns:a16="http://schemas.microsoft.com/office/drawing/2014/main" id="{7B3FF233-1F7C-7B75-4FC1-99D05F48B6A6}"/>
              </a:ext>
            </a:extLst>
          </p:cNvPr>
          <p:cNvSpPr txBox="1"/>
          <p:nvPr/>
        </p:nvSpPr>
        <p:spPr>
          <a:xfrm>
            <a:off x="-7487061" y="3112174"/>
            <a:ext cx="7375617" cy="1815882"/>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Freudian </a:t>
            </a:r>
            <a:r>
              <a:rPr lang="en-GB" sz="2800" dirty="0">
                <a:solidFill>
                  <a:schemeClr val="bg1"/>
                </a:solidFill>
                <a:latin typeface="Aptos Narrow" panose="020B0004020202020204" pitchFamily="34" charset="0"/>
              </a:rPr>
              <a:t>or Jungian archetypes of sex as monsters as seen in Resident Evil countless times, notably in 7 where the mother becomes an insectoid monster with an overgrowth between her legs.</a:t>
            </a:r>
          </a:p>
        </p:txBody>
      </p:sp>
      <p:sp>
        <p:nvSpPr>
          <p:cNvPr id="8" name="TextBox 7">
            <a:extLst>
              <a:ext uri="{FF2B5EF4-FFF2-40B4-BE49-F238E27FC236}">
                <a16:creationId xmlns:a16="http://schemas.microsoft.com/office/drawing/2014/main" id="{19D44DE4-2C6F-5E88-FF0B-8AE0716597AB}"/>
              </a:ext>
            </a:extLst>
          </p:cNvPr>
          <p:cNvSpPr txBox="1"/>
          <p:nvPr/>
        </p:nvSpPr>
        <p:spPr>
          <a:xfrm>
            <a:off x="-7402287" y="746983"/>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//TTRPG </a:t>
            </a:r>
            <a:r>
              <a:rPr lang="en-GB" sz="2800" dirty="0">
                <a:solidFill>
                  <a:schemeClr val="bg1"/>
                </a:solidFill>
                <a:latin typeface="Aptos Narrow" panose="020B0004020202020204" pitchFamily="34" charset="0"/>
              </a:rPr>
              <a:t>IS DIFFERENT</a:t>
            </a:r>
          </a:p>
        </p:txBody>
      </p:sp>
      <p:sp>
        <p:nvSpPr>
          <p:cNvPr id="11" name="TextBox 10">
            <a:extLst>
              <a:ext uri="{FF2B5EF4-FFF2-40B4-BE49-F238E27FC236}">
                <a16:creationId xmlns:a16="http://schemas.microsoft.com/office/drawing/2014/main" id="{E9ECDC24-13C7-BE6E-D25F-9C69F929BF6B}"/>
              </a:ext>
            </a:extLst>
          </p:cNvPr>
          <p:cNvSpPr txBox="1"/>
          <p:nvPr/>
        </p:nvSpPr>
        <p:spPr>
          <a:xfrm>
            <a:off x="-7402287" y="1727931"/>
            <a:ext cx="7375617" cy="2677656"/>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Unlike </a:t>
            </a:r>
            <a:r>
              <a:rPr lang="en-GB" sz="2800" dirty="0">
                <a:solidFill>
                  <a:schemeClr val="bg1"/>
                </a:solidFill>
                <a:latin typeface="Aptos Narrow" panose="020B0004020202020204" pitchFamily="34" charset="0"/>
              </a:rPr>
              <a:t>video games. TTRPG is even further detached from reality where the game is nearly completely make believe and players sit within the Magic Circle (Huizinga 1938) – if you want to subscribe to this or theory or not – you still have to play pretend.</a:t>
            </a:r>
          </a:p>
        </p:txBody>
      </p:sp>
      <p:sp>
        <p:nvSpPr>
          <p:cNvPr id="12" name="TextBox 11">
            <a:extLst>
              <a:ext uri="{FF2B5EF4-FFF2-40B4-BE49-F238E27FC236}">
                <a16:creationId xmlns:a16="http://schemas.microsoft.com/office/drawing/2014/main" id="{840F42BD-97DB-D0E6-BCA4-6FD27CC35005}"/>
              </a:ext>
            </a:extLst>
          </p:cNvPr>
          <p:cNvSpPr txBox="1"/>
          <p:nvPr/>
        </p:nvSpPr>
        <p:spPr>
          <a:xfrm>
            <a:off x="-12378301" y="1361727"/>
            <a:ext cx="7375617" cy="1815882"/>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Freudian </a:t>
            </a:r>
            <a:r>
              <a:rPr lang="en-GB" sz="2800" dirty="0">
                <a:solidFill>
                  <a:schemeClr val="bg1"/>
                </a:solidFill>
                <a:latin typeface="Aptos Narrow" panose="020B0004020202020204" pitchFamily="34" charset="0"/>
              </a:rPr>
              <a:t>or Jungian archetypes of sex as monsters as seen in Resident Evil countless times, notably in 7 where the mother becomes an insectoid monster with an overgrowth between her legs.</a:t>
            </a:r>
          </a:p>
        </p:txBody>
      </p:sp>
      <p:sp>
        <p:nvSpPr>
          <p:cNvPr id="17" name="TextBox 16">
            <a:extLst>
              <a:ext uri="{FF2B5EF4-FFF2-40B4-BE49-F238E27FC236}">
                <a16:creationId xmlns:a16="http://schemas.microsoft.com/office/drawing/2014/main" id="{6D4D3C36-EB2F-B76E-F889-0480AAB7D5B3}"/>
              </a:ext>
            </a:extLst>
          </p:cNvPr>
          <p:cNvSpPr txBox="1"/>
          <p:nvPr/>
        </p:nvSpPr>
        <p:spPr>
          <a:xfrm>
            <a:off x="-12378302" y="3180756"/>
            <a:ext cx="7375617" cy="1384995"/>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Silent </a:t>
            </a:r>
            <a:r>
              <a:rPr lang="en-GB" sz="2800" dirty="0">
                <a:solidFill>
                  <a:schemeClr val="bg1"/>
                </a:solidFill>
                <a:latin typeface="Aptos Narrow" panose="020B0004020202020204" pitchFamily="34" charset="0"/>
              </a:rPr>
              <a:t>Hill 2 works to invoke the uncanny with the character Maria, who has both large yet thin eyes, off pale skin and mouth which is too wide. </a:t>
            </a:r>
          </a:p>
        </p:txBody>
      </p:sp>
      <p:sp>
        <p:nvSpPr>
          <p:cNvPr id="18" name="TextBox 17">
            <a:extLst>
              <a:ext uri="{FF2B5EF4-FFF2-40B4-BE49-F238E27FC236}">
                <a16:creationId xmlns:a16="http://schemas.microsoft.com/office/drawing/2014/main" id="{93614493-A4CA-FE3C-940D-6E818865FF4D}"/>
              </a:ext>
            </a:extLst>
          </p:cNvPr>
          <p:cNvSpPr txBox="1"/>
          <p:nvPr/>
        </p:nvSpPr>
        <p:spPr>
          <a:xfrm>
            <a:off x="-12378302" y="4608125"/>
            <a:ext cx="7375617"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Even </a:t>
            </a:r>
            <a:r>
              <a:rPr lang="en-GB" sz="2800" dirty="0">
                <a:solidFill>
                  <a:schemeClr val="bg1"/>
                </a:solidFill>
                <a:latin typeface="Aptos Narrow" panose="020B0004020202020204" pitchFamily="34" charset="0"/>
              </a:rPr>
              <a:t>jump scares are prevalent throughout cheap and indie horror titles.</a:t>
            </a:r>
          </a:p>
        </p:txBody>
      </p:sp>
    </p:spTree>
    <p:extLst>
      <p:ext uri="{BB962C8B-B14F-4D97-AF65-F5344CB8AC3E}">
        <p14:creationId xmlns:p14="http://schemas.microsoft.com/office/powerpoint/2010/main" val="37199750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5200D-AFC4-C66C-D39D-D5A7185B3ED3}"/>
            </a:ext>
          </a:extLst>
        </p:cNvPr>
        <p:cNvGrpSpPr/>
        <p:nvPr/>
      </p:nvGrpSpPr>
      <p:grpSpPr>
        <a:xfrm>
          <a:off x="0" y="0"/>
          <a:ext cx="0" cy="0"/>
          <a:chOff x="0" y="0"/>
          <a:chExt cx="0" cy="0"/>
        </a:xfrm>
      </p:grpSpPr>
      <p:pic>
        <p:nvPicPr>
          <p:cNvPr id="2" name="Picture 2" descr="Alien isolation (revisit) - Finished Projects - Blender Artists Community">
            <a:extLst>
              <a:ext uri="{FF2B5EF4-FFF2-40B4-BE49-F238E27FC236}">
                <a16:creationId xmlns:a16="http://schemas.microsoft.com/office/drawing/2014/main" id="{D3F4781D-EF29-A4E3-D16E-00F617A6B05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9637" t="2937" r="9637" b="2937"/>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CAC26F6-7E7A-52AA-06AB-7B2AED803BA7}"/>
              </a:ext>
            </a:extLst>
          </p:cNvPr>
          <p:cNvSpPr>
            <a:spLocks/>
          </p:cNvSpPr>
          <p:nvPr/>
        </p:nvSpPr>
        <p:spPr>
          <a:xfrm>
            <a:off x="-7095" y="0"/>
            <a:ext cx="12199095" cy="6902451"/>
          </a:xfrm>
          <a:prstGeom prst="rect">
            <a:avLst/>
          </a:prstGeom>
          <a:solidFill>
            <a:srgbClr val="A40000">
              <a:alpha val="2078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descr="Static Overlay Images – Browse 12,616 Stock Photos, Vectors, and Video |  Adobe Stock">
            <a:extLst>
              <a:ext uri="{FF2B5EF4-FFF2-40B4-BE49-F238E27FC236}">
                <a16:creationId xmlns:a16="http://schemas.microsoft.com/office/drawing/2014/main" id="{6EB18AEC-C8FF-192A-7FDD-7AB314BEC1EE}"/>
              </a:ext>
            </a:extLst>
          </p:cNvPr>
          <p:cNvPicPr>
            <a:picLocks noChangeAspect="1"/>
          </p:cNvPicPr>
          <p:nvPr/>
        </p:nvPicPr>
        <p:blipFill>
          <a:blip r:embed="rId4">
            <a:alphaModFix amt="5000"/>
            <a:extLst>
              <a:ext uri="{28A0092B-C50C-407E-A947-70E740481C1C}">
                <a14:useLocalDpi xmlns:a14="http://schemas.microsoft.com/office/drawing/2010/main" val="0"/>
              </a:ext>
            </a:extLst>
          </a:blip>
          <a:srcRect/>
          <a:stretch>
            <a:fillRect/>
          </a:stretch>
        </p:blipFill>
        <p:spPr bwMode="auto">
          <a:xfrm>
            <a:off x="-216756" y="-250722"/>
            <a:ext cx="12618415" cy="74038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atic Overlay Images – Browse 12,616 Stock Photos, Vectors, and Video |  Adobe Stock">
            <a:extLst>
              <a:ext uri="{FF2B5EF4-FFF2-40B4-BE49-F238E27FC236}">
                <a16:creationId xmlns:a16="http://schemas.microsoft.com/office/drawing/2014/main" id="{C6878BE2-B7F4-BF68-9926-9882167F6B11}"/>
              </a:ext>
            </a:extLst>
          </p:cNvPr>
          <p:cNvPicPr>
            <a:picLocks noGrp="1" noRot="1" noChangeAspect="1" noMove="1" noResize="1" noEditPoints="1" noAdjustHandles="1" noChangeArrowheads="1" noChangeShapeType="1" noCrop="1"/>
          </p:cNvPicPr>
          <p:nvPr/>
        </p:nvPicPr>
        <p:blipFill rotWithShape="1">
          <a:blip r:embed="rId5">
            <a:alphaModFix amt="20000"/>
            <a:extLst>
              <a:ext uri="{28A0092B-C50C-407E-A947-70E740481C1C}">
                <a14:useLocalDpi xmlns:a14="http://schemas.microsoft.com/office/drawing/2010/main" val="0"/>
              </a:ext>
            </a:extLst>
          </a:blip>
          <a:srcRect l="4033" t="7280" r="2508" b="16094"/>
          <a:stretch/>
        </p:blipFill>
        <p:spPr bwMode="auto">
          <a:xfrm>
            <a:off x="-7095" y="-139891"/>
            <a:ext cx="12527291" cy="69555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F194D6F-52FA-146E-5B5A-601EA5732609}"/>
              </a:ext>
            </a:extLst>
          </p:cNvPr>
          <p:cNvSpPr txBox="1"/>
          <p:nvPr/>
        </p:nvSpPr>
        <p:spPr>
          <a:xfrm>
            <a:off x="-7494154" y="1930402"/>
            <a:ext cx="7375617"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Video </a:t>
            </a:r>
            <a:r>
              <a:rPr lang="en-GB" sz="2800" dirty="0">
                <a:solidFill>
                  <a:schemeClr val="bg1"/>
                </a:solidFill>
                <a:latin typeface="Aptos Narrow" panose="020B0004020202020204" pitchFamily="34" charset="0"/>
              </a:rPr>
              <a:t>games historically steal from different horror medium to manifest horror </a:t>
            </a:r>
          </a:p>
        </p:txBody>
      </p:sp>
      <p:sp>
        <p:nvSpPr>
          <p:cNvPr id="4" name="TextBox 3">
            <a:extLst>
              <a:ext uri="{FF2B5EF4-FFF2-40B4-BE49-F238E27FC236}">
                <a16:creationId xmlns:a16="http://schemas.microsoft.com/office/drawing/2014/main" id="{A1CAC71A-93C1-F1E2-7896-DEE466D057B7}"/>
              </a:ext>
            </a:extLst>
          </p:cNvPr>
          <p:cNvSpPr txBox="1"/>
          <p:nvPr/>
        </p:nvSpPr>
        <p:spPr>
          <a:xfrm>
            <a:off x="309791" y="-1090967"/>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//WHAT </a:t>
            </a:r>
            <a:r>
              <a:rPr lang="en-GB" sz="2800" dirty="0">
                <a:solidFill>
                  <a:schemeClr val="bg1"/>
                </a:solidFill>
                <a:latin typeface="Aptos Narrow" panose="020B0004020202020204" pitchFamily="34" charset="0"/>
              </a:rPr>
              <a:t>MAKES THEM TICK?</a:t>
            </a:r>
          </a:p>
        </p:txBody>
      </p:sp>
      <p:sp>
        <p:nvSpPr>
          <p:cNvPr id="13" name="TextBox 12">
            <a:extLst>
              <a:ext uri="{FF2B5EF4-FFF2-40B4-BE49-F238E27FC236}">
                <a16:creationId xmlns:a16="http://schemas.microsoft.com/office/drawing/2014/main" id="{CD2A8BA5-39B4-B987-7FF7-55E4231E46AE}"/>
              </a:ext>
            </a:extLst>
          </p:cNvPr>
          <p:cNvSpPr txBox="1"/>
          <p:nvPr/>
        </p:nvSpPr>
        <p:spPr>
          <a:xfrm>
            <a:off x="-7494154" y="2995340"/>
            <a:ext cx="7375617" cy="954107"/>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They </a:t>
            </a:r>
            <a:r>
              <a:rPr lang="en-GB" sz="2800" dirty="0">
                <a:solidFill>
                  <a:schemeClr val="bg1"/>
                </a:solidFill>
                <a:latin typeface="Aptos Narrow" panose="020B0004020202020204" pitchFamily="34" charset="0"/>
              </a:rPr>
              <a:t>do this because its effective however video games and films have one major difference.</a:t>
            </a:r>
          </a:p>
        </p:txBody>
      </p:sp>
      <p:sp>
        <p:nvSpPr>
          <p:cNvPr id="14" name="TextBox 13">
            <a:extLst>
              <a:ext uri="{FF2B5EF4-FFF2-40B4-BE49-F238E27FC236}">
                <a16:creationId xmlns:a16="http://schemas.microsoft.com/office/drawing/2014/main" id="{D608F032-D6BE-98B4-60C5-7EC71755E34E}"/>
              </a:ext>
            </a:extLst>
          </p:cNvPr>
          <p:cNvSpPr txBox="1"/>
          <p:nvPr/>
        </p:nvSpPr>
        <p:spPr>
          <a:xfrm>
            <a:off x="-7494155" y="4143622"/>
            <a:ext cx="7375617"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Video </a:t>
            </a:r>
            <a:r>
              <a:rPr lang="en-GB" sz="2800" dirty="0">
                <a:solidFill>
                  <a:schemeClr val="bg1"/>
                </a:solidFill>
                <a:latin typeface="Aptos Narrow" panose="020B0004020202020204" pitchFamily="34" charset="0"/>
              </a:rPr>
              <a:t>Games are interactive.</a:t>
            </a:r>
          </a:p>
        </p:txBody>
      </p:sp>
      <p:pic>
        <p:nvPicPr>
          <p:cNvPr id="15" name="Picture 2" descr="Free League | Alien RPG | Role Playing Game | Ages 14+ | 1+ Players :  Amazon.co.uk: PC &amp; Video Games">
            <a:extLst>
              <a:ext uri="{FF2B5EF4-FFF2-40B4-BE49-F238E27FC236}">
                <a16:creationId xmlns:a16="http://schemas.microsoft.com/office/drawing/2014/main" id="{03EC9439-7751-077A-23BB-F28DEE16E2B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5016" y="4325377"/>
            <a:ext cx="1748375" cy="23669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Mothership (role-playing game) - Wikipedia">
            <a:extLst>
              <a:ext uri="{FF2B5EF4-FFF2-40B4-BE49-F238E27FC236}">
                <a16:creationId xmlns:a16="http://schemas.microsoft.com/office/drawing/2014/main" id="{75C21B4B-0B9F-030F-01D0-115C70A273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73780" y="4221246"/>
            <a:ext cx="1669580" cy="258451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E67DA20E-AA37-7DC4-6931-C9A854BA1F3A}"/>
              </a:ext>
            </a:extLst>
          </p:cNvPr>
          <p:cNvSpPr txBox="1"/>
          <p:nvPr/>
        </p:nvSpPr>
        <p:spPr>
          <a:xfrm>
            <a:off x="20527334" y="3646450"/>
            <a:ext cx="2939084"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a:t>
            </a:r>
            <a:r>
              <a:rPr lang="en-GB" sz="2800" b="1" dirty="0">
                <a:solidFill>
                  <a:schemeClr val="bg1"/>
                </a:solidFill>
                <a:latin typeface="Aptos Narrow" panose="020B0004020202020204" pitchFamily="34" charset="0"/>
              </a:rPr>
              <a:t>DEATH IN SPACE</a:t>
            </a:r>
            <a:endParaRPr lang="en-GB" sz="2800" dirty="0">
              <a:solidFill>
                <a:schemeClr val="bg1"/>
              </a:solidFill>
              <a:latin typeface="Aptos Narrow" panose="020B0004020202020204" pitchFamily="34" charset="0"/>
            </a:endParaRPr>
          </a:p>
        </p:txBody>
      </p:sp>
      <p:sp>
        <p:nvSpPr>
          <p:cNvPr id="5" name="TextBox 4">
            <a:extLst>
              <a:ext uri="{FF2B5EF4-FFF2-40B4-BE49-F238E27FC236}">
                <a16:creationId xmlns:a16="http://schemas.microsoft.com/office/drawing/2014/main" id="{4F26F0F1-3277-EC3D-95F1-10D7F98A969F}"/>
              </a:ext>
            </a:extLst>
          </p:cNvPr>
          <p:cNvSpPr txBox="1"/>
          <p:nvPr/>
        </p:nvSpPr>
        <p:spPr>
          <a:xfrm>
            <a:off x="364067" y="-1614188"/>
            <a:ext cx="7883618"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//INTO THE FRAY </a:t>
            </a:r>
            <a:r>
              <a:rPr lang="en-GB" sz="2800" dirty="0">
                <a:solidFill>
                  <a:schemeClr val="bg1"/>
                </a:solidFill>
                <a:latin typeface="Aptos Narrow" panose="020B0004020202020204" pitchFamily="34" charset="0"/>
              </a:rPr>
              <a:t>TO MAKE PLAY WITH FEAR</a:t>
            </a:r>
          </a:p>
        </p:txBody>
      </p:sp>
      <p:sp>
        <p:nvSpPr>
          <p:cNvPr id="10" name="TextBox 9">
            <a:extLst>
              <a:ext uri="{FF2B5EF4-FFF2-40B4-BE49-F238E27FC236}">
                <a16:creationId xmlns:a16="http://schemas.microsoft.com/office/drawing/2014/main" id="{A2ED9728-A87C-CCB7-8FEA-43F3CF61827E}"/>
              </a:ext>
            </a:extLst>
          </p:cNvPr>
          <p:cNvSpPr txBox="1"/>
          <p:nvPr/>
        </p:nvSpPr>
        <p:spPr>
          <a:xfrm>
            <a:off x="364067" y="294589"/>
            <a:ext cx="7375617"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When</a:t>
            </a:r>
            <a:r>
              <a:rPr lang="en-GB" sz="2800" dirty="0">
                <a:solidFill>
                  <a:schemeClr val="bg1"/>
                </a:solidFill>
                <a:latin typeface="Aptos Narrow" panose="020B0004020202020204" pitchFamily="34" charset="0"/>
              </a:rPr>
              <a:t> you play pretend – how do you create fear?</a:t>
            </a:r>
          </a:p>
        </p:txBody>
      </p:sp>
      <p:sp>
        <p:nvSpPr>
          <p:cNvPr id="3" name="TextBox 2">
            <a:extLst>
              <a:ext uri="{FF2B5EF4-FFF2-40B4-BE49-F238E27FC236}">
                <a16:creationId xmlns:a16="http://schemas.microsoft.com/office/drawing/2014/main" id="{41B13C96-802D-D0A5-ABE2-89E5EE272CE3}"/>
              </a:ext>
            </a:extLst>
          </p:cNvPr>
          <p:cNvSpPr txBox="1"/>
          <p:nvPr/>
        </p:nvSpPr>
        <p:spPr>
          <a:xfrm>
            <a:off x="364066" y="873224"/>
            <a:ext cx="7375617" cy="523220"/>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Horror </a:t>
            </a:r>
            <a:r>
              <a:rPr lang="en-GB" sz="2800" dirty="0">
                <a:solidFill>
                  <a:schemeClr val="bg1"/>
                </a:solidFill>
                <a:latin typeface="Aptos Narrow" panose="020B0004020202020204" pitchFamily="34" charset="0"/>
              </a:rPr>
              <a:t>video games often rely on overused tropes. </a:t>
            </a:r>
          </a:p>
        </p:txBody>
      </p:sp>
      <p:sp>
        <p:nvSpPr>
          <p:cNvPr id="6" name="TextBox 5">
            <a:extLst>
              <a:ext uri="{FF2B5EF4-FFF2-40B4-BE49-F238E27FC236}">
                <a16:creationId xmlns:a16="http://schemas.microsoft.com/office/drawing/2014/main" id="{F01F1206-5EB9-6120-AF51-CB9F41D64009}"/>
              </a:ext>
            </a:extLst>
          </p:cNvPr>
          <p:cNvSpPr txBox="1"/>
          <p:nvPr/>
        </p:nvSpPr>
        <p:spPr>
          <a:xfrm>
            <a:off x="364065" y="1361727"/>
            <a:ext cx="7375617" cy="1815882"/>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Freudian </a:t>
            </a:r>
            <a:r>
              <a:rPr lang="en-GB" sz="2800" dirty="0">
                <a:solidFill>
                  <a:schemeClr val="bg1"/>
                </a:solidFill>
                <a:latin typeface="Aptos Narrow" panose="020B0004020202020204" pitchFamily="34" charset="0"/>
              </a:rPr>
              <a:t>or Jungian archetypes of sex as monsters as seen in Resident Evil countless times, notably in 7 where the mother becomes an insectoid monster with an overgrowth between her legs.</a:t>
            </a:r>
          </a:p>
        </p:txBody>
      </p:sp>
      <p:sp>
        <p:nvSpPr>
          <p:cNvPr id="11" name="TextBox 10">
            <a:extLst>
              <a:ext uri="{FF2B5EF4-FFF2-40B4-BE49-F238E27FC236}">
                <a16:creationId xmlns:a16="http://schemas.microsoft.com/office/drawing/2014/main" id="{516A117C-245C-9CE3-1C99-61248740625A}"/>
              </a:ext>
            </a:extLst>
          </p:cNvPr>
          <p:cNvSpPr txBox="1"/>
          <p:nvPr/>
        </p:nvSpPr>
        <p:spPr>
          <a:xfrm>
            <a:off x="364064" y="3180756"/>
            <a:ext cx="7375617" cy="1384995"/>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Silent </a:t>
            </a:r>
            <a:r>
              <a:rPr lang="en-GB" sz="2800" dirty="0">
                <a:solidFill>
                  <a:schemeClr val="bg1"/>
                </a:solidFill>
                <a:latin typeface="Aptos Narrow" panose="020B0004020202020204" pitchFamily="34" charset="0"/>
              </a:rPr>
              <a:t>Hill 2 works to invoke the uncanny with the character Maria, who has both large yet thin eyes, off pale skin and mouth which is too wide. </a:t>
            </a:r>
          </a:p>
        </p:txBody>
      </p:sp>
      <p:sp>
        <p:nvSpPr>
          <p:cNvPr id="12" name="TextBox 11">
            <a:extLst>
              <a:ext uri="{FF2B5EF4-FFF2-40B4-BE49-F238E27FC236}">
                <a16:creationId xmlns:a16="http://schemas.microsoft.com/office/drawing/2014/main" id="{88793CC8-0A42-AFCD-9D69-63748B684210}"/>
              </a:ext>
            </a:extLst>
          </p:cNvPr>
          <p:cNvSpPr txBox="1"/>
          <p:nvPr/>
        </p:nvSpPr>
        <p:spPr>
          <a:xfrm>
            <a:off x="364064" y="4600917"/>
            <a:ext cx="7375617" cy="1815882"/>
          </a:xfrm>
          <a:prstGeom prst="rect">
            <a:avLst/>
          </a:prstGeom>
          <a:noFill/>
        </p:spPr>
        <p:txBody>
          <a:bodyPr wrap="square" rtlCol="0">
            <a:spAutoFit/>
          </a:bodyPr>
          <a:lstStyle/>
          <a:p>
            <a:r>
              <a:rPr lang="en-GB" sz="2800" b="1" dirty="0" err="1">
                <a:solidFill>
                  <a:srgbClr val="007E0F"/>
                </a:solidFill>
                <a:latin typeface="Aptos Narrow" panose="020B0004020202020204" pitchFamily="34" charset="0"/>
              </a:rPr>
              <a:t>Krywinska</a:t>
            </a:r>
            <a:r>
              <a:rPr lang="en-GB" sz="2800" b="1" dirty="0">
                <a:solidFill>
                  <a:srgbClr val="007E0F"/>
                </a:solidFill>
                <a:latin typeface="Aptos Narrow" panose="020B0004020202020204" pitchFamily="34" charset="0"/>
              </a:rPr>
              <a:t> </a:t>
            </a:r>
            <a:r>
              <a:rPr lang="en-GB" sz="2800" dirty="0">
                <a:solidFill>
                  <a:schemeClr val="bg1"/>
                </a:solidFill>
                <a:latin typeface="Aptos Narrow" panose="020B0004020202020204" pitchFamily="34" charset="0"/>
              </a:rPr>
              <a:t>(2002) and Costikyan (2005) argued that informing the player of incoming threats creates uncertainty and adds layers of fear within games. </a:t>
            </a:r>
          </a:p>
        </p:txBody>
      </p:sp>
      <p:sp>
        <p:nvSpPr>
          <p:cNvPr id="17" name="TextBox 16">
            <a:extLst>
              <a:ext uri="{FF2B5EF4-FFF2-40B4-BE49-F238E27FC236}">
                <a16:creationId xmlns:a16="http://schemas.microsoft.com/office/drawing/2014/main" id="{F3B87AC6-4BCA-2F15-F463-4F4A41884157}"/>
              </a:ext>
            </a:extLst>
          </p:cNvPr>
          <p:cNvSpPr txBox="1"/>
          <p:nvPr/>
        </p:nvSpPr>
        <p:spPr>
          <a:xfrm>
            <a:off x="-7438434" y="862432"/>
            <a:ext cx="7375617" cy="1384995"/>
          </a:xfrm>
          <a:prstGeom prst="rect">
            <a:avLst/>
          </a:prstGeom>
          <a:noFill/>
        </p:spPr>
        <p:txBody>
          <a:bodyPr wrap="square" rtlCol="0">
            <a:spAutoFit/>
          </a:bodyPr>
          <a:lstStyle/>
          <a:p>
            <a:r>
              <a:rPr lang="en-GB" sz="2800" b="1" dirty="0">
                <a:solidFill>
                  <a:srgbClr val="007E0F"/>
                </a:solidFill>
                <a:latin typeface="Aptos Narrow" panose="020B0004020202020204" pitchFamily="34" charset="0"/>
              </a:rPr>
              <a:t>Its easy, </a:t>
            </a:r>
            <a:r>
              <a:rPr lang="en-GB" sz="2800" dirty="0">
                <a:solidFill>
                  <a:schemeClr val="bg1"/>
                </a:solidFill>
                <a:latin typeface="Aptos Narrow" panose="020B0004020202020204" pitchFamily="34" charset="0"/>
              </a:rPr>
              <a:t>just create a violent sex monster that you know is coming to eat you in Dungeons and Dragons and you’ve made a horror game!</a:t>
            </a:r>
          </a:p>
        </p:txBody>
      </p:sp>
      <p:pic>
        <p:nvPicPr>
          <p:cNvPr id="18" name="Picture 2" descr="face palm by dancerher on DeviantArt">
            <a:extLst>
              <a:ext uri="{FF2B5EF4-FFF2-40B4-BE49-F238E27FC236}">
                <a16:creationId xmlns:a16="http://schemas.microsoft.com/office/drawing/2014/main" id="{825CBFE6-A9E6-E7DD-1528-48D85B6838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53874" y="-5291758"/>
            <a:ext cx="3795488" cy="4703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8699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1">
      <a:dk1>
        <a:srgbClr val="000000"/>
      </a:dk1>
      <a:lt1>
        <a:srgbClr val="FFFFFF"/>
      </a:lt1>
      <a:dk2>
        <a:srgbClr val="666666"/>
      </a:dk2>
      <a:lt2>
        <a:srgbClr val="CCCCCC"/>
      </a:lt2>
      <a:accent1>
        <a:srgbClr val="D70926"/>
      </a:accent1>
      <a:accent2>
        <a:srgbClr val="D73E6F"/>
      </a:accent2>
      <a:accent3>
        <a:srgbClr val="0099CC"/>
      </a:accent3>
      <a:accent4>
        <a:srgbClr val="C9D339"/>
      </a:accent4>
      <a:accent5>
        <a:srgbClr val="003455"/>
      </a:accent5>
      <a:accent6>
        <a:srgbClr val="CCCCCC"/>
      </a:accent6>
      <a:hlink>
        <a:srgbClr val="FFC000"/>
      </a:hlink>
      <a:folHlink>
        <a:srgbClr val="FFFF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BF76585360BE4BB8D976A1E44FFC30" ma:contentTypeVersion="16" ma:contentTypeDescription="Create a new document." ma:contentTypeScope="" ma:versionID="29ed9e1ff1c3b5d2c549b6767176064f">
  <xsd:schema xmlns:xsd="http://www.w3.org/2001/XMLSchema" xmlns:xs="http://www.w3.org/2001/XMLSchema" xmlns:p="http://schemas.microsoft.com/office/2006/metadata/properties" xmlns:ns2="45c0638f-8904-45ab-b124-b1f7ff451179" xmlns:ns3="ac1d6235-51e3-4a29-8ef4-963eeebbd849" targetNamespace="http://schemas.microsoft.com/office/2006/metadata/properties" ma:root="true" ma:fieldsID="038c2834bae96afb0770ec00460cd16b" ns2:_="" ns3:_="">
    <xsd:import namespace="45c0638f-8904-45ab-b124-b1f7ff451179"/>
    <xsd:import namespace="ac1d6235-51e3-4a29-8ef4-963eeebbd84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Topic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c0638f-8904-45ab-b124-b1f7ff4511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151cd1a-81c0-4f7e-8bca-7c9d41dcf3fb"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Topics" ma:index="21" nillable="true" ma:displayName="Topics" ma:format="Dropdown" ma:internalName="Topics">
      <xsd:simpleType>
        <xsd:restriction base="dms:Text">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1d6235-51e3-4a29-8ef4-963eeebbd849"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3edadf58-48e6-41c9-9b5a-4b8859450888}" ma:internalName="TaxCatchAll" ma:showField="CatchAllData" ma:web="ac1d6235-51e3-4a29-8ef4-963eeebbd84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c1d6235-51e3-4a29-8ef4-963eeebbd849" xsi:nil="true"/>
    <lcf76f155ced4ddcb4097134ff3c332f xmlns="45c0638f-8904-45ab-b124-b1f7ff451179">
      <Terms xmlns="http://schemas.microsoft.com/office/infopath/2007/PartnerControls"/>
    </lcf76f155ced4ddcb4097134ff3c332f>
    <Topics xmlns="45c0638f-8904-45ab-b124-b1f7ff451179" xsi:nil="true"/>
  </documentManagement>
</p:properties>
</file>

<file path=customXml/itemProps1.xml><?xml version="1.0" encoding="utf-8"?>
<ds:datastoreItem xmlns:ds="http://schemas.openxmlformats.org/officeDocument/2006/customXml" ds:itemID="{728F07B1-AA19-48CD-9B28-D40A57268C03}">
  <ds:schemaRefs>
    <ds:schemaRef ds:uri="http://schemas.microsoft.com/sharepoint/v3/contenttype/forms"/>
  </ds:schemaRefs>
</ds:datastoreItem>
</file>

<file path=customXml/itemProps2.xml><?xml version="1.0" encoding="utf-8"?>
<ds:datastoreItem xmlns:ds="http://schemas.openxmlformats.org/officeDocument/2006/customXml" ds:itemID="{5561E8D2-5FCC-43E5-8FC0-5110FDE3722E}">
  <ds:schemaRefs>
    <ds:schemaRef ds:uri="45c0638f-8904-45ab-b124-b1f7ff451179"/>
    <ds:schemaRef ds:uri="ac1d6235-51e3-4a29-8ef4-963eeebbd84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A53F702-B1CC-42DB-A461-B64B13E130D3}">
  <ds:schemaRefs>
    <ds:schemaRef ds:uri="45c0638f-8904-45ab-b124-b1f7ff451179"/>
    <ds:schemaRef ds:uri="ac1d6235-51e3-4a29-8ef4-963eeebbd84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TM04033921[[fn=Damask]]</Template>
  <TotalTime>2415</TotalTime>
  <Words>3282</Words>
  <Application>Microsoft Office PowerPoint</Application>
  <PresentationFormat>Widescreen</PresentationFormat>
  <Paragraphs>289</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ModuleIntroduction</dc:title>
  <dc:subject>Module Introduction</dc:subject>
  <dc:creator>Stuart Butler</dc:creator>
  <cp:keywords>GAME40212</cp:keywords>
  <dc:description>Lesson 1</dc:description>
  <cp:lastModifiedBy>Benjamin Rimmer</cp:lastModifiedBy>
  <cp:revision>23</cp:revision>
  <dcterms:created xsi:type="dcterms:W3CDTF">2015-02-18T15:03:27Z</dcterms:created>
  <dcterms:modified xsi:type="dcterms:W3CDTF">2025-05-19T09:35:35Z</dcterms:modified>
  <cp:category>Lecture</cp:category>
  <cp:contentStatus>In Development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0x010100F3BF76585360BE4BB8D976A1E44FFC30</vt:lpwstr>
  </property>
  <property fmtid="{D5CDD505-2E9C-101B-9397-08002B2CF9AE}" pid="3" name="MediaServiceImageTags">
    <vt:lpwstr/>
  </property>
</Properties>
</file>