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1170" r:id="rId4"/>
    <p:sldId id="1179" r:id="rId5"/>
    <p:sldId id="1178" r:id="rId6"/>
    <p:sldId id="1169" r:id="rId7"/>
    <p:sldId id="1177" r:id="rId8"/>
    <p:sldId id="1171" r:id="rId9"/>
    <p:sldId id="1174" r:id="rId10"/>
    <p:sldId id="1172" r:id="rId11"/>
    <p:sldId id="1175" r:id="rId12"/>
    <p:sldId id="11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p:normalViewPr>
  <p:slideViewPr>
    <p:cSldViewPr snapToGrid="0">
      <p:cViewPr varScale="1">
        <p:scale>
          <a:sx n="82" d="100"/>
          <a:sy n="82" d="100"/>
        </p:scale>
        <p:origin x="605"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234A1-D219-47F7-9658-8B2A5161317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8D57490A-23F9-4184-BA9B-D990462BCF01}">
      <dgm:prSet phldrT="[Text]" phldr="0">
        <dgm:style>
          <a:lnRef idx="0">
            <a:schemeClr val="accent1"/>
          </a:lnRef>
          <a:fillRef idx="3">
            <a:schemeClr val="accent1"/>
          </a:fillRef>
          <a:effectRef idx="3">
            <a:schemeClr val="accent1"/>
          </a:effectRef>
          <a:fontRef idx="minor">
            <a:schemeClr val="lt1"/>
          </a:fontRef>
        </dgm:style>
      </dgm:prSet>
      <dgm:spPr/>
      <dgm:t>
        <a:bodyPr/>
        <a:lstStyle/>
        <a:p>
          <a:pPr algn="ctr"/>
          <a:r>
            <a:rPr lang="en-GB" dirty="0"/>
            <a:t>1. Know your mentor, raise awareness of the transition</a:t>
          </a:r>
        </a:p>
      </dgm:t>
    </dgm:pt>
    <dgm:pt modelId="{7B747BB5-407D-4828-AB7C-20502BFEB310}" type="parTrans" cxnId="{7AE4091E-6729-4B7E-9C14-DF778EC1483A}">
      <dgm:prSet/>
      <dgm:spPr/>
      <dgm:t>
        <a:bodyPr/>
        <a:lstStyle/>
        <a:p>
          <a:endParaRPr lang="en-GB"/>
        </a:p>
      </dgm:t>
    </dgm:pt>
    <dgm:pt modelId="{71F60910-628C-455A-AA36-1AE007F2964D}" type="sibTrans" cxnId="{7AE4091E-6729-4B7E-9C14-DF778EC1483A}">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A6ED1484-2DC5-4E1F-9D4C-D66D0CA80A6A}">
      <dgm:prSet phldrT="[Text]" phldr="0">
        <dgm:style>
          <a:lnRef idx="0">
            <a:schemeClr val="accent1"/>
          </a:lnRef>
          <a:fillRef idx="3">
            <a:schemeClr val="accent1"/>
          </a:fillRef>
          <a:effectRef idx="3">
            <a:schemeClr val="accent1"/>
          </a:effectRef>
          <a:fontRef idx="minor">
            <a:schemeClr val="lt1"/>
          </a:fontRef>
        </dgm:style>
      </dgm:prSet>
      <dgm:spPr/>
      <dgm:t>
        <a:bodyPr/>
        <a:lstStyle/>
        <a:p>
          <a:pPr algn="l"/>
          <a:r>
            <a:rPr lang="en-GB" dirty="0"/>
            <a:t>3. Social support</a:t>
          </a:r>
        </a:p>
      </dgm:t>
    </dgm:pt>
    <dgm:pt modelId="{C8BE643E-F009-4C28-A7B2-8022CF7B77D1}" type="parTrans" cxnId="{3F22303A-39E1-4C43-A5AF-132C832670F9}">
      <dgm:prSet/>
      <dgm:spPr/>
      <dgm:t>
        <a:bodyPr/>
        <a:lstStyle/>
        <a:p>
          <a:endParaRPr lang="en-GB"/>
        </a:p>
      </dgm:t>
    </dgm:pt>
    <dgm:pt modelId="{2FD9CDB8-07B2-403F-B1E5-6C03500E4DF4}" type="sibTrans" cxnId="{3F22303A-39E1-4C43-A5AF-132C832670F9}">
      <dgm:prSet>
        <dgm:style>
          <a:lnRef idx="0">
            <a:schemeClr val="accent3"/>
          </a:lnRef>
          <a:fillRef idx="3">
            <a:schemeClr val="accent3"/>
          </a:fillRef>
          <a:effectRef idx="3">
            <a:schemeClr val="accent3"/>
          </a:effectRef>
          <a:fontRef idx="minor">
            <a:schemeClr val="lt1"/>
          </a:fontRef>
        </dgm:style>
      </dgm:prSet>
      <dgm:spPr/>
      <dgm:t>
        <a:bodyPr/>
        <a:lstStyle/>
        <a:p>
          <a:endParaRPr lang="en-GB" dirty="0"/>
        </a:p>
      </dgm:t>
    </dgm:pt>
    <dgm:pt modelId="{C3E674A4-8C14-4540-BD01-96A6BE66068F}">
      <dgm:prSet phldrT="[Text]" phldr="0">
        <dgm:style>
          <a:lnRef idx="0">
            <a:schemeClr val="accent1"/>
          </a:lnRef>
          <a:fillRef idx="3">
            <a:schemeClr val="accent1"/>
          </a:fillRef>
          <a:effectRef idx="3">
            <a:schemeClr val="accent1"/>
          </a:effectRef>
          <a:fontRef idx="minor">
            <a:schemeClr val="lt1"/>
          </a:fontRef>
        </dgm:style>
      </dgm:prSet>
      <dgm:spPr/>
      <dgm:t>
        <a:bodyPr/>
        <a:lstStyle/>
        <a:p>
          <a:pPr algn="l"/>
          <a:r>
            <a:rPr lang="en-GB" dirty="0"/>
            <a:t>4. Wellbeing</a:t>
          </a:r>
        </a:p>
      </dgm:t>
    </dgm:pt>
    <dgm:pt modelId="{8AF841A6-00FD-4766-B182-706EE888869C}" type="parTrans" cxnId="{768C2C93-FBBE-4CA3-B4AE-CA7AFC04125B}">
      <dgm:prSet/>
      <dgm:spPr/>
      <dgm:t>
        <a:bodyPr/>
        <a:lstStyle/>
        <a:p>
          <a:endParaRPr lang="en-GB"/>
        </a:p>
      </dgm:t>
    </dgm:pt>
    <dgm:pt modelId="{1861477F-746A-4A50-A79C-5F70B7919A93}" type="sibTrans" cxnId="{768C2C93-FBBE-4CA3-B4AE-CA7AFC04125B}">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82ACD044-1205-47F0-A17F-A2FC6797FC9A}">
      <dgm:prSet phldrT="[Text]" phldr="0">
        <dgm:style>
          <a:lnRef idx="0">
            <a:schemeClr val="accent1"/>
          </a:lnRef>
          <a:fillRef idx="3">
            <a:schemeClr val="accent1"/>
          </a:fillRef>
          <a:effectRef idx="3">
            <a:schemeClr val="accent1"/>
          </a:effectRef>
          <a:fontRef idx="minor">
            <a:schemeClr val="lt1"/>
          </a:fontRef>
        </dgm:style>
      </dgm:prSet>
      <dgm:spPr/>
      <dgm:t>
        <a:bodyPr/>
        <a:lstStyle/>
        <a:p>
          <a:pPr algn="l"/>
          <a:r>
            <a:rPr lang="en-GB" dirty="0"/>
            <a:t>2. Dealing with uncertainty</a:t>
          </a:r>
        </a:p>
      </dgm:t>
    </dgm:pt>
    <dgm:pt modelId="{320E4EB0-BAA4-4D6A-A411-FFB1BC070325}" type="parTrans" cxnId="{F4B0B2AC-89E1-4FE5-A9D7-AF209D57181F}">
      <dgm:prSet/>
      <dgm:spPr/>
      <dgm:t>
        <a:bodyPr/>
        <a:lstStyle/>
        <a:p>
          <a:endParaRPr lang="en-GB"/>
        </a:p>
      </dgm:t>
    </dgm:pt>
    <dgm:pt modelId="{2CD07425-706E-4B70-B355-3F02E26A6741}" type="sibTrans" cxnId="{F4B0B2AC-89E1-4FE5-A9D7-AF209D57181F}">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79ADBFB4-C1F7-4C15-848B-B16F7C58F92E}">
      <dgm:prSet phldrT="[Text]" phldr="0">
        <dgm:style>
          <a:lnRef idx="0">
            <a:schemeClr val="accent1"/>
          </a:lnRef>
          <a:fillRef idx="3">
            <a:schemeClr val="accent1"/>
          </a:fillRef>
          <a:effectRef idx="3">
            <a:schemeClr val="accent1"/>
          </a:effectRef>
          <a:fontRef idx="minor">
            <a:schemeClr val="lt1"/>
          </a:fontRef>
        </dgm:style>
      </dgm:prSet>
      <dgm:spPr/>
      <dgm:t>
        <a:bodyPr/>
        <a:lstStyle/>
        <a:p>
          <a:pPr algn="l"/>
          <a:r>
            <a:rPr lang="en-GB" dirty="0"/>
            <a:t>5. Performing under pressure</a:t>
          </a:r>
        </a:p>
      </dgm:t>
    </dgm:pt>
    <dgm:pt modelId="{38B55F61-067B-403D-82FC-5961CA9E9450}" type="parTrans" cxnId="{D8870876-88EA-4845-8E96-019DD6CD53BE}">
      <dgm:prSet/>
      <dgm:spPr/>
      <dgm:t>
        <a:bodyPr/>
        <a:lstStyle/>
        <a:p>
          <a:endParaRPr lang="en-GB"/>
        </a:p>
      </dgm:t>
    </dgm:pt>
    <dgm:pt modelId="{F9165B7D-341E-474A-97DA-5D302CE7A4D2}" type="sibTrans" cxnId="{D8870876-88EA-4845-8E96-019DD6CD53BE}">
      <dgm:prSet/>
      <dgm:spPr/>
      <dgm:t>
        <a:bodyPr/>
        <a:lstStyle/>
        <a:p>
          <a:endParaRPr lang="en-GB"/>
        </a:p>
      </dgm:t>
    </dgm:pt>
    <dgm:pt modelId="{135AA65D-FC12-4C0F-BA37-AC912628D618}">
      <dgm:prSet phldrT="[Text]" phldr="0"/>
      <dgm:spPr/>
      <dgm:t>
        <a:bodyPr/>
        <a:lstStyle/>
        <a:p>
          <a:endParaRPr lang="en-GB" dirty="0"/>
        </a:p>
      </dgm:t>
    </dgm:pt>
    <dgm:pt modelId="{5B7B673E-0266-4FD8-8649-F340E892431E}" type="parTrans" cxnId="{F771AA86-EFF3-4C07-A390-4C1DE09F6410}">
      <dgm:prSet/>
      <dgm:spPr/>
      <dgm:t>
        <a:bodyPr/>
        <a:lstStyle/>
        <a:p>
          <a:endParaRPr lang="en-GB"/>
        </a:p>
      </dgm:t>
    </dgm:pt>
    <dgm:pt modelId="{08B6B728-C906-4E39-8BC3-3504CFDEBF85}" type="sibTrans" cxnId="{F771AA86-EFF3-4C07-A390-4C1DE09F6410}">
      <dgm:prSet/>
      <dgm:spPr/>
      <dgm:t>
        <a:bodyPr/>
        <a:lstStyle/>
        <a:p>
          <a:endParaRPr lang="en-GB"/>
        </a:p>
      </dgm:t>
    </dgm:pt>
    <dgm:pt modelId="{67CBC9FB-D248-47E3-ADA7-5284B72A3CAD}">
      <dgm:prSet phldrT="[Text]" phldr="0">
        <dgm:style>
          <a:lnRef idx="0">
            <a:schemeClr val="accent1"/>
          </a:lnRef>
          <a:fillRef idx="3">
            <a:schemeClr val="accent1"/>
          </a:fillRef>
          <a:effectRef idx="3">
            <a:schemeClr val="accent1"/>
          </a:effectRef>
          <a:fontRef idx="minor">
            <a:schemeClr val="lt1"/>
          </a:fontRef>
        </dgm:style>
      </dgm:prSet>
      <dgm:spPr/>
    </dgm:pt>
    <dgm:pt modelId="{2069504F-7447-44A8-BD69-DF001097B84A}" type="parTrans" cxnId="{9CFF0DFB-BD88-4385-8201-86F016BD71AA}">
      <dgm:prSet/>
      <dgm:spPr/>
      <dgm:t>
        <a:bodyPr/>
        <a:lstStyle/>
        <a:p>
          <a:endParaRPr lang="en-GB"/>
        </a:p>
      </dgm:t>
    </dgm:pt>
    <dgm:pt modelId="{B5EF0354-2321-4796-989D-D34FA018E94C}" type="sibTrans" cxnId="{9CFF0DFB-BD88-4385-8201-86F016BD71AA}">
      <dgm:prSet/>
      <dgm:spPr/>
      <dgm:t>
        <a:bodyPr/>
        <a:lstStyle/>
        <a:p>
          <a:endParaRPr lang="en-GB"/>
        </a:p>
      </dgm:t>
    </dgm:pt>
    <dgm:pt modelId="{FA0F1265-E896-40B0-8415-8FD9B423A775}" type="pres">
      <dgm:prSet presAssocID="{B26234A1-D219-47F7-9658-8B2A51613171}" presName="outerComposite" presStyleCnt="0">
        <dgm:presLayoutVars>
          <dgm:chMax val="5"/>
          <dgm:dir/>
          <dgm:resizeHandles val="exact"/>
        </dgm:presLayoutVars>
      </dgm:prSet>
      <dgm:spPr/>
    </dgm:pt>
    <dgm:pt modelId="{5CC873A7-136A-41F9-AB76-D60DBA573CB3}" type="pres">
      <dgm:prSet presAssocID="{B26234A1-D219-47F7-9658-8B2A51613171}" presName="dummyMaxCanvas" presStyleCnt="0">
        <dgm:presLayoutVars/>
      </dgm:prSet>
      <dgm:spPr/>
    </dgm:pt>
    <dgm:pt modelId="{C048D2C3-9E5F-4C9A-A772-D6AE2D669CC4}" type="pres">
      <dgm:prSet presAssocID="{B26234A1-D219-47F7-9658-8B2A51613171}" presName="FiveNodes_1" presStyleLbl="node1" presStyleIdx="0" presStyleCnt="5">
        <dgm:presLayoutVars>
          <dgm:bulletEnabled val="1"/>
        </dgm:presLayoutVars>
      </dgm:prSet>
      <dgm:spPr/>
    </dgm:pt>
    <dgm:pt modelId="{53CBDB56-3C07-48D8-B34C-FA025FAD4089}" type="pres">
      <dgm:prSet presAssocID="{B26234A1-D219-47F7-9658-8B2A51613171}" presName="FiveNodes_2" presStyleLbl="node1" presStyleIdx="1" presStyleCnt="5">
        <dgm:presLayoutVars>
          <dgm:bulletEnabled val="1"/>
        </dgm:presLayoutVars>
      </dgm:prSet>
      <dgm:spPr/>
    </dgm:pt>
    <dgm:pt modelId="{4E958E6E-C2FA-44E7-97DF-2C4B5AC79E5E}" type="pres">
      <dgm:prSet presAssocID="{B26234A1-D219-47F7-9658-8B2A51613171}" presName="FiveNodes_3" presStyleLbl="node1" presStyleIdx="2" presStyleCnt="5">
        <dgm:presLayoutVars>
          <dgm:bulletEnabled val="1"/>
        </dgm:presLayoutVars>
      </dgm:prSet>
      <dgm:spPr/>
    </dgm:pt>
    <dgm:pt modelId="{655590AA-DE53-4B85-81E3-85381E0EE43B}" type="pres">
      <dgm:prSet presAssocID="{B26234A1-D219-47F7-9658-8B2A51613171}" presName="FiveNodes_4" presStyleLbl="node1" presStyleIdx="3" presStyleCnt="5">
        <dgm:presLayoutVars>
          <dgm:bulletEnabled val="1"/>
        </dgm:presLayoutVars>
      </dgm:prSet>
      <dgm:spPr/>
    </dgm:pt>
    <dgm:pt modelId="{1E4CB30B-C7DB-4283-861C-792CFDEA3481}" type="pres">
      <dgm:prSet presAssocID="{B26234A1-D219-47F7-9658-8B2A51613171}" presName="FiveNodes_5" presStyleLbl="node1" presStyleIdx="4" presStyleCnt="5">
        <dgm:presLayoutVars>
          <dgm:bulletEnabled val="1"/>
        </dgm:presLayoutVars>
      </dgm:prSet>
      <dgm:spPr/>
    </dgm:pt>
    <dgm:pt modelId="{4CFFB4CE-4D6E-4AF4-8802-17427737CEDA}" type="pres">
      <dgm:prSet presAssocID="{B26234A1-D219-47F7-9658-8B2A51613171}" presName="FiveConn_1-2" presStyleLbl="fgAccFollowNode1" presStyleIdx="0" presStyleCnt="4">
        <dgm:presLayoutVars>
          <dgm:bulletEnabled val="1"/>
        </dgm:presLayoutVars>
      </dgm:prSet>
      <dgm:spPr/>
    </dgm:pt>
    <dgm:pt modelId="{973F13DC-ECD3-4E77-BF7D-A72CA03001B0}" type="pres">
      <dgm:prSet presAssocID="{B26234A1-D219-47F7-9658-8B2A51613171}" presName="FiveConn_2-3" presStyleLbl="fgAccFollowNode1" presStyleIdx="1" presStyleCnt="4">
        <dgm:presLayoutVars>
          <dgm:bulletEnabled val="1"/>
        </dgm:presLayoutVars>
      </dgm:prSet>
      <dgm:spPr/>
    </dgm:pt>
    <dgm:pt modelId="{A8F3263D-38EE-4AE8-B69B-3FE37D885470}" type="pres">
      <dgm:prSet presAssocID="{B26234A1-D219-47F7-9658-8B2A51613171}" presName="FiveConn_3-4" presStyleLbl="fgAccFollowNode1" presStyleIdx="2" presStyleCnt="4">
        <dgm:presLayoutVars>
          <dgm:bulletEnabled val="1"/>
        </dgm:presLayoutVars>
      </dgm:prSet>
      <dgm:spPr/>
    </dgm:pt>
    <dgm:pt modelId="{76C7F85D-9D38-442F-8B9B-2496CD998602}" type="pres">
      <dgm:prSet presAssocID="{B26234A1-D219-47F7-9658-8B2A51613171}" presName="FiveConn_4-5" presStyleLbl="fgAccFollowNode1" presStyleIdx="3" presStyleCnt="4">
        <dgm:presLayoutVars>
          <dgm:bulletEnabled val="1"/>
        </dgm:presLayoutVars>
      </dgm:prSet>
      <dgm:spPr/>
    </dgm:pt>
    <dgm:pt modelId="{43D0DDD9-07B5-4468-A2CF-53C7531CC4EA}" type="pres">
      <dgm:prSet presAssocID="{B26234A1-D219-47F7-9658-8B2A51613171}" presName="FiveNodes_1_text" presStyleLbl="node1" presStyleIdx="4" presStyleCnt="5">
        <dgm:presLayoutVars>
          <dgm:bulletEnabled val="1"/>
        </dgm:presLayoutVars>
      </dgm:prSet>
      <dgm:spPr/>
    </dgm:pt>
    <dgm:pt modelId="{7A695E73-7707-4494-9763-FF57AFFA2976}" type="pres">
      <dgm:prSet presAssocID="{B26234A1-D219-47F7-9658-8B2A51613171}" presName="FiveNodes_2_text" presStyleLbl="node1" presStyleIdx="4" presStyleCnt="5">
        <dgm:presLayoutVars>
          <dgm:bulletEnabled val="1"/>
        </dgm:presLayoutVars>
      </dgm:prSet>
      <dgm:spPr/>
    </dgm:pt>
    <dgm:pt modelId="{55529D4B-CA8C-4530-96F7-A88FE2876883}" type="pres">
      <dgm:prSet presAssocID="{B26234A1-D219-47F7-9658-8B2A51613171}" presName="FiveNodes_3_text" presStyleLbl="node1" presStyleIdx="4" presStyleCnt="5">
        <dgm:presLayoutVars>
          <dgm:bulletEnabled val="1"/>
        </dgm:presLayoutVars>
      </dgm:prSet>
      <dgm:spPr/>
    </dgm:pt>
    <dgm:pt modelId="{E54676B0-2827-4CFA-8F53-E7D120529683}" type="pres">
      <dgm:prSet presAssocID="{B26234A1-D219-47F7-9658-8B2A51613171}" presName="FiveNodes_4_text" presStyleLbl="node1" presStyleIdx="4" presStyleCnt="5">
        <dgm:presLayoutVars>
          <dgm:bulletEnabled val="1"/>
        </dgm:presLayoutVars>
      </dgm:prSet>
      <dgm:spPr/>
    </dgm:pt>
    <dgm:pt modelId="{C6295ADC-90FE-4F7A-958E-7C56017F565B}" type="pres">
      <dgm:prSet presAssocID="{B26234A1-D219-47F7-9658-8B2A51613171}" presName="FiveNodes_5_text" presStyleLbl="node1" presStyleIdx="4" presStyleCnt="5">
        <dgm:presLayoutVars>
          <dgm:bulletEnabled val="1"/>
        </dgm:presLayoutVars>
      </dgm:prSet>
      <dgm:spPr/>
    </dgm:pt>
  </dgm:ptLst>
  <dgm:cxnLst>
    <dgm:cxn modelId="{1972D50E-2678-4D74-AB81-B0A8D0EECD00}" type="presOf" srcId="{A6ED1484-2DC5-4E1F-9D4C-D66D0CA80A6A}" destId="{4E958E6E-C2FA-44E7-97DF-2C4B5AC79E5E}" srcOrd="0" destOrd="0" presId="urn:microsoft.com/office/officeart/2005/8/layout/vProcess5"/>
    <dgm:cxn modelId="{FE9C681D-D745-41C1-A990-2E7C5E41151F}" type="presOf" srcId="{8D57490A-23F9-4184-BA9B-D990462BCF01}" destId="{C048D2C3-9E5F-4C9A-A772-D6AE2D669CC4}" srcOrd="0" destOrd="0" presId="urn:microsoft.com/office/officeart/2005/8/layout/vProcess5"/>
    <dgm:cxn modelId="{D4388A1D-27C0-48CA-BE7F-155A407590C3}" type="presOf" srcId="{82ACD044-1205-47F0-A17F-A2FC6797FC9A}" destId="{53CBDB56-3C07-48D8-B34C-FA025FAD4089}" srcOrd="0" destOrd="0" presId="urn:microsoft.com/office/officeart/2005/8/layout/vProcess5"/>
    <dgm:cxn modelId="{7AE4091E-6729-4B7E-9C14-DF778EC1483A}" srcId="{B26234A1-D219-47F7-9658-8B2A51613171}" destId="{8D57490A-23F9-4184-BA9B-D990462BCF01}" srcOrd="0" destOrd="0" parTransId="{7B747BB5-407D-4828-AB7C-20502BFEB310}" sibTransId="{71F60910-628C-455A-AA36-1AE007F2964D}"/>
    <dgm:cxn modelId="{93C2B821-BDAF-4812-92A4-A74715A1F074}" type="presOf" srcId="{1861477F-746A-4A50-A79C-5F70B7919A93}" destId="{76C7F85D-9D38-442F-8B9B-2496CD998602}" srcOrd="0" destOrd="0" presId="urn:microsoft.com/office/officeart/2005/8/layout/vProcess5"/>
    <dgm:cxn modelId="{5960462B-7640-4F20-918F-C685BC903672}" type="presOf" srcId="{8D57490A-23F9-4184-BA9B-D990462BCF01}" destId="{43D0DDD9-07B5-4468-A2CF-53C7531CC4EA}" srcOrd="1" destOrd="0" presId="urn:microsoft.com/office/officeart/2005/8/layout/vProcess5"/>
    <dgm:cxn modelId="{1E26FE34-C4E6-4585-A12F-1AD8496C4BD2}" type="presOf" srcId="{A6ED1484-2DC5-4E1F-9D4C-D66D0CA80A6A}" destId="{55529D4B-CA8C-4530-96F7-A88FE2876883}" srcOrd="1" destOrd="0" presId="urn:microsoft.com/office/officeart/2005/8/layout/vProcess5"/>
    <dgm:cxn modelId="{3F22303A-39E1-4C43-A5AF-132C832670F9}" srcId="{B26234A1-D219-47F7-9658-8B2A51613171}" destId="{A6ED1484-2DC5-4E1F-9D4C-D66D0CA80A6A}" srcOrd="2" destOrd="0" parTransId="{C8BE643E-F009-4C28-A7B2-8022CF7B77D1}" sibTransId="{2FD9CDB8-07B2-403F-B1E5-6C03500E4DF4}"/>
    <dgm:cxn modelId="{6803143C-DB90-4369-B29B-BA4471451B55}" type="presOf" srcId="{71F60910-628C-455A-AA36-1AE007F2964D}" destId="{4CFFB4CE-4D6E-4AF4-8802-17427737CEDA}" srcOrd="0" destOrd="0" presId="urn:microsoft.com/office/officeart/2005/8/layout/vProcess5"/>
    <dgm:cxn modelId="{F3E4A066-8438-4651-B59C-0AE570D70979}" type="presOf" srcId="{B26234A1-D219-47F7-9658-8B2A51613171}" destId="{FA0F1265-E896-40B0-8415-8FD9B423A775}" srcOrd="0" destOrd="0" presId="urn:microsoft.com/office/officeart/2005/8/layout/vProcess5"/>
    <dgm:cxn modelId="{3DDCFD4B-36F5-4F32-8CA2-1EC1DF573021}" type="presOf" srcId="{2FD9CDB8-07B2-403F-B1E5-6C03500E4DF4}" destId="{A8F3263D-38EE-4AE8-B69B-3FE37D885470}" srcOrd="0" destOrd="0" presId="urn:microsoft.com/office/officeart/2005/8/layout/vProcess5"/>
    <dgm:cxn modelId="{74764A6C-79CA-4580-BD8A-C08D63DD87C6}" type="presOf" srcId="{C3E674A4-8C14-4540-BD01-96A6BE66068F}" destId="{655590AA-DE53-4B85-81E3-85381E0EE43B}" srcOrd="0" destOrd="0" presId="urn:microsoft.com/office/officeart/2005/8/layout/vProcess5"/>
    <dgm:cxn modelId="{55A07F4E-460E-4E6D-9994-11845682DC50}" type="presOf" srcId="{82ACD044-1205-47F0-A17F-A2FC6797FC9A}" destId="{7A695E73-7707-4494-9763-FF57AFFA2976}" srcOrd="1" destOrd="0" presId="urn:microsoft.com/office/officeart/2005/8/layout/vProcess5"/>
    <dgm:cxn modelId="{D8870876-88EA-4845-8E96-019DD6CD53BE}" srcId="{B26234A1-D219-47F7-9658-8B2A51613171}" destId="{79ADBFB4-C1F7-4C15-848B-B16F7C58F92E}" srcOrd="4" destOrd="0" parTransId="{38B55F61-067B-403D-82FC-5961CA9E9450}" sibTransId="{F9165B7D-341E-474A-97DA-5D302CE7A4D2}"/>
    <dgm:cxn modelId="{F771AA86-EFF3-4C07-A390-4C1DE09F6410}" srcId="{B26234A1-D219-47F7-9658-8B2A51613171}" destId="{135AA65D-FC12-4C0F-BA37-AC912628D618}" srcOrd="6" destOrd="0" parTransId="{5B7B673E-0266-4FD8-8649-F340E892431E}" sibTransId="{08B6B728-C906-4E39-8BC3-3504CFDEBF85}"/>
    <dgm:cxn modelId="{3CF50189-7EA1-411E-839E-3867F46BE472}" type="presOf" srcId="{C3E674A4-8C14-4540-BD01-96A6BE66068F}" destId="{E54676B0-2827-4CFA-8F53-E7D120529683}" srcOrd="1" destOrd="0" presId="urn:microsoft.com/office/officeart/2005/8/layout/vProcess5"/>
    <dgm:cxn modelId="{768C2C93-FBBE-4CA3-B4AE-CA7AFC04125B}" srcId="{B26234A1-D219-47F7-9658-8B2A51613171}" destId="{C3E674A4-8C14-4540-BD01-96A6BE66068F}" srcOrd="3" destOrd="0" parTransId="{8AF841A6-00FD-4766-B182-706EE888869C}" sibTransId="{1861477F-746A-4A50-A79C-5F70B7919A93}"/>
    <dgm:cxn modelId="{F3F75D9F-4A44-4372-94EF-13786D241911}" type="presOf" srcId="{79ADBFB4-C1F7-4C15-848B-B16F7C58F92E}" destId="{1E4CB30B-C7DB-4283-861C-792CFDEA3481}" srcOrd="0" destOrd="0" presId="urn:microsoft.com/office/officeart/2005/8/layout/vProcess5"/>
    <dgm:cxn modelId="{F4B0B2AC-89E1-4FE5-A9D7-AF209D57181F}" srcId="{B26234A1-D219-47F7-9658-8B2A51613171}" destId="{82ACD044-1205-47F0-A17F-A2FC6797FC9A}" srcOrd="1" destOrd="0" parTransId="{320E4EB0-BAA4-4D6A-A411-FFB1BC070325}" sibTransId="{2CD07425-706E-4B70-B355-3F02E26A6741}"/>
    <dgm:cxn modelId="{9285C7C1-9D7D-4765-8289-8AA150FBFD0E}" type="presOf" srcId="{2CD07425-706E-4B70-B355-3F02E26A6741}" destId="{973F13DC-ECD3-4E77-BF7D-A72CA03001B0}" srcOrd="0" destOrd="0" presId="urn:microsoft.com/office/officeart/2005/8/layout/vProcess5"/>
    <dgm:cxn modelId="{B61DD7C6-91CD-4E99-85A2-BAD2AF8B5DBF}" type="presOf" srcId="{79ADBFB4-C1F7-4C15-848B-B16F7C58F92E}" destId="{C6295ADC-90FE-4F7A-958E-7C56017F565B}" srcOrd="1" destOrd="0" presId="urn:microsoft.com/office/officeart/2005/8/layout/vProcess5"/>
    <dgm:cxn modelId="{9CFF0DFB-BD88-4385-8201-86F016BD71AA}" srcId="{B26234A1-D219-47F7-9658-8B2A51613171}" destId="{67CBC9FB-D248-47E3-ADA7-5284B72A3CAD}" srcOrd="5" destOrd="0" parTransId="{2069504F-7447-44A8-BD69-DF001097B84A}" sibTransId="{B5EF0354-2321-4796-989D-D34FA018E94C}"/>
    <dgm:cxn modelId="{6663D51B-C70E-420E-AB6E-D60EE6E2FC1C}" type="presParOf" srcId="{FA0F1265-E896-40B0-8415-8FD9B423A775}" destId="{5CC873A7-136A-41F9-AB76-D60DBA573CB3}" srcOrd="0" destOrd="0" presId="urn:microsoft.com/office/officeart/2005/8/layout/vProcess5"/>
    <dgm:cxn modelId="{351AB371-02BE-4BD7-81DF-A020F084310C}" type="presParOf" srcId="{FA0F1265-E896-40B0-8415-8FD9B423A775}" destId="{C048D2C3-9E5F-4C9A-A772-D6AE2D669CC4}" srcOrd="1" destOrd="0" presId="urn:microsoft.com/office/officeart/2005/8/layout/vProcess5"/>
    <dgm:cxn modelId="{9E3D02EE-C3A8-4EA1-A597-726AFFAF499D}" type="presParOf" srcId="{FA0F1265-E896-40B0-8415-8FD9B423A775}" destId="{53CBDB56-3C07-48D8-B34C-FA025FAD4089}" srcOrd="2" destOrd="0" presId="urn:microsoft.com/office/officeart/2005/8/layout/vProcess5"/>
    <dgm:cxn modelId="{AD50EB22-B551-49A7-A114-69D43E2E30F9}" type="presParOf" srcId="{FA0F1265-E896-40B0-8415-8FD9B423A775}" destId="{4E958E6E-C2FA-44E7-97DF-2C4B5AC79E5E}" srcOrd="3" destOrd="0" presId="urn:microsoft.com/office/officeart/2005/8/layout/vProcess5"/>
    <dgm:cxn modelId="{26F62D6E-3D5C-47BF-A2BB-7AD7211850E1}" type="presParOf" srcId="{FA0F1265-E896-40B0-8415-8FD9B423A775}" destId="{655590AA-DE53-4B85-81E3-85381E0EE43B}" srcOrd="4" destOrd="0" presId="urn:microsoft.com/office/officeart/2005/8/layout/vProcess5"/>
    <dgm:cxn modelId="{39032952-BB9E-42DB-B2F6-6C289211C9B3}" type="presParOf" srcId="{FA0F1265-E896-40B0-8415-8FD9B423A775}" destId="{1E4CB30B-C7DB-4283-861C-792CFDEA3481}" srcOrd="5" destOrd="0" presId="urn:microsoft.com/office/officeart/2005/8/layout/vProcess5"/>
    <dgm:cxn modelId="{64D298BB-CB38-4B5E-8EEA-8C5C69DD670E}" type="presParOf" srcId="{FA0F1265-E896-40B0-8415-8FD9B423A775}" destId="{4CFFB4CE-4D6E-4AF4-8802-17427737CEDA}" srcOrd="6" destOrd="0" presId="urn:microsoft.com/office/officeart/2005/8/layout/vProcess5"/>
    <dgm:cxn modelId="{59A479D8-42A0-49FC-B8C6-6202A16ACE70}" type="presParOf" srcId="{FA0F1265-E896-40B0-8415-8FD9B423A775}" destId="{973F13DC-ECD3-4E77-BF7D-A72CA03001B0}" srcOrd="7" destOrd="0" presId="urn:microsoft.com/office/officeart/2005/8/layout/vProcess5"/>
    <dgm:cxn modelId="{10B87972-88A9-4E40-9966-853FAC5C9898}" type="presParOf" srcId="{FA0F1265-E896-40B0-8415-8FD9B423A775}" destId="{A8F3263D-38EE-4AE8-B69B-3FE37D885470}" srcOrd="8" destOrd="0" presId="urn:microsoft.com/office/officeart/2005/8/layout/vProcess5"/>
    <dgm:cxn modelId="{C1D3412E-A1FE-4CB2-B51B-FCEBC1A792B4}" type="presParOf" srcId="{FA0F1265-E896-40B0-8415-8FD9B423A775}" destId="{76C7F85D-9D38-442F-8B9B-2496CD998602}" srcOrd="9" destOrd="0" presId="urn:microsoft.com/office/officeart/2005/8/layout/vProcess5"/>
    <dgm:cxn modelId="{72C71995-F506-487A-9A76-B3202071AD2A}" type="presParOf" srcId="{FA0F1265-E896-40B0-8415-8FD9B423A775}" destId="{43D0DDD9-07B5-4468-A2CF-53C7531CC4EA}" srcOrd="10" destOrd="0" presId="urn:microsoft.com/office/officeart/2005/8/layout/vProcess5"/>
    <dgm:cxn modelId="{FD768F72-BCF8-43BB-B511-AE946C4755AB}" type="presParOf" srcId="{FA0F1265-E896-40B0-8415-8FD9B423A775}" destId="{7A695E73-7707-4494-9763-FF57AFFA2976}" srcOrd="11" destOrd="0" presId="urn:microsoft.com/office/officeart/2005/8/layout/vProcess5"/>
    <dgm:cxn modelId="{B83430FA-5BF0-4B70-827F-4E40E706CC35}" type="presParOf" srcId="{FA0F1265-E896-40B0-8415-8FD9B423A775}" destId="{55529D4B-CA8C-4530-96F7-A88FE2876883}" srcOrd="12" destOrd="0" presId="urn:microsoft.com/office/officeart/2005/8/layout/vProcess5"/>
    <dgm:cxn modelId="{3C0CAA88-560C-4B25-A9F8-04AD9BF6BF37}" type="presParOf" srcId="{FA0F1265-E896-40B0-8415-8FD9B423A775}" destId="{E54676B0-2827-4CFA-8F53-E7D120529683}" srcOrd="13" destOrd="0" presId="urn:microsoft.com/office/officeart/2005/8/layout/vProcess5"/>
    <dgm:cxn modelId="{FBF131DE-54AB-44FE-AFD2-6995CE00A037}" type="presParOf" srcId="{FA0F1265-E896-40B0-8415-8FD9B423A775}" destId="{C6295ADC-90FE-4F7A-958E-7C56017F565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8D2C3-9E5F-4C9A-A772-D6AE2D669CC4}">
      <dsp:nvSpPr>
        <dsp:cNvPr id="0" name=""/>
        <dsp:cNvSpPr/>
      </dsp:nvSpPr>
      <dsp:spPr>
        <a:xfrm>
          <a:off x="0" y="0"/>
          <a:ext cx="6258560" cy="97536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1. Know your mentor, raise awareness of the transition</a:t>
          </a:r>
        </a:p>
      </dsp:txBody>
      <dsp:txXfrm>
        <a:off x="28567" y="28567"/>
        <a:ext cx="5091953" cy="918226"/>
      </dsp:txXfrm>
    </dsp:sp>
    <dsp:sp modelId="{53CBDB56-3C07-48D8-B34C-FA025FAD4089}">
      <dsp:nvSpPr>
        <dsp:cNvPr id="0" name=""/>
        <dsp:cNvSpPr/>
      </dsp:nvSpPr>
      <dsp:spPr>
        <a:xfrm>
          <a:off x="467360" y="1110826"/>
          <a:ext cx="6258560" cy="97536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2. Dealing with uncertainty</a:t>
          </a:r>
        </a:p>
      </dsp:txBody>
      <dsp:txXfrm>
        <a:off x="495927" y="1139393"/>
        <a:ext cx="5100081" cy="918226"/>
      </dsp:txXfrm>
    </dsp:sp>
    <dsp:sp modelId="{4E958E6E-C2FA-44E7-97DF-2C4B5AC79E5E}">
      <dsp:nvSpPr>
        <dsp:cNvPr id="0" name=""/>
        <dsp:cNvSpPr/>
      </dsp:nvSpPr>
      <dsp:spPr>
        <a:xfrm>
          <a:off x="934719" y="2221653"/>
          <a:ext cx="6258560" cy="97536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3. Social support</a:t>
          </a:r>
        </a:p>
      </dsp:txBody>
      <dsp:txXfrm>
        <a:off x="963286" y="2250220"/>
        <a:ext cx="5100081" cy="918226"/>
      </dsp:txXfrm>
    </dsp:sp>
    <dsp:sp modelId="{655590AA-DE53-4B85-81E3-85381E0EE43B}">
      <dsp:nvSpPr>
        <dsp:cNvPr id="0" name=""/>
        <dsp:cNvSpPr/>
      </dsp:nvSpPr>
      <dsp:spPr>
        <a:xfrm>
          <a:off x="1402079" y="3332480"/>
          <a:ext cx="6258560" cy="97536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4. Wellbeing</a:t>
          </a:r>
        </a:p>
      </dsp:txBody>
      <dsp:txXfrm>
        <a:off x="1430646" y="3361047"/>
        <a:ext cx="5100081" cy="918226"/>
      </dsp:txXfrm>
    </dsp:sp>
    <dsp:sp modelId="{1E4CB30B-C7DB-4283-861C-792CFDEA3481}">
      <dsp:nvSpPr>
        <dsp:cNvPr id="0" name=""/>
        <dsp:cNvSpPr/>
      </dsp:nvSpPr>
      <dsp:spPr>
        <a:xfrm>
          <a:off x="1869439" y="4443306"/>
          <a:ext cx="6258560" cy="97536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5. Performing under pressure</a:t>
          </a:r>
        </a:p>
      </dsp:txBody>
      <dsp:txXfrm>
        <a:off x="1898006" y="4471873"/>
        <a:ext cx="5100081" cy="918226"/>
      </dsp:txXfrm>
    </dsp:sp>
    <dsp:sp modelId="{4CFFB4CE-4D6E-4AF4-8802-17427737CEDA}">
      <dsp:nvSpPr>
        <dsp:cNvPr id="0" name=""/>
        <dsp:cNvSpPr/>
      </dsp:nvSpPr>
      <dsp:spPr>
        <a:xfrm>
          <a:off x="5624575" y="712554"/>
          <a:ext cx="633984" cy="633984"/>
        </a:xfrm>
        <a:prstGeom prst="downArrow">
          <a:avLst>
            <a:gd name="adj1" fmla="val 55000"/>
            <a:gd name="adj2" fmla="val 4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767221" y="712554"/>
        <a:ext cx="348692" cy="477073"/>
      </dsp:txXfrm>
    </dsp:sp>
    <dsp:sp modelId="{973F13DC-ECD3-4E77-BF7D-A72CA03001B0}">
      <dsp:nvSpPr>
        <dsp:cNvPr id="0" name=""/>
        <dsp:cNvSpPr/>
      </dsp:nvSpPr>
      <dsp:spPr>
        <a:xfrm>
          <a:off x="6091935" y="1823381"/>
          <a:ext cx="633984" cy="633984"/>
        </a:xfrm>
        <a:prstGeom prst="downArrow">
          <a:avLst>
            <a:gd name="adj1" fmla="val 55000"/>
            <a:gd name="adj2" fmla="val 4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6234581" y="1823381"/>
        <a:ext cx="348692" cy="477073"/>
      </dsp:txXfrm>
    </dsp:sp>
    <dsp:sp modelId="{A8F3263D-38EE-4AE8-B69B-3FE37D885470}">
      <dsp:nvSpPr>
        <dsp:cNvPr id="0" name=""/>
        <dsp:cNvSpPr/>
      </dsp:nvSpPr>
      <dsp:spPr>
        <a:xfrm>
          <a:off x="6559295" y="2917952"/>
          <a:ext cx="633984" cy="633984"/>
        </a:xfrm>
        <a:prstGeom prst="downArrow">
          <a:avLst>
            <a:gd name="adj1" fmla="val 55000"/>
            <a:gd name="adj2" fmla="val 4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dirty="0"/>
        </a:p>
      </dsp:txBody>
      <dsp:txXfrm>
        <a:off x="6701941" y="2917952"/>
        <a:ext cx="348692" cy="477073"/>
      </dsp:txXfrm>
    </dsp:sp>
    <dsp:sp modelId="{76C7F85D-9D38-442F-8B9B-2496CD998602}">
      <dsp:nvSpPr>
        <dsp:cNvPr id="0" name=""/>
        <dsp:cNvSpPr/>
      </dsp:nvSpPr>
      <dsp:spPr>
        <a:xfrm>
          <a:off x="7026655" y="4039616"/>
          <a:ext cx="633984" cy="633984"/>
        </a:xfrm>
        <a:prstGeom prst="downArrow">
          <a:avLst>
            <a:gd name="adj1" fmla="val 55000"/>
            <a:gd name="adj2" fmla="val 4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5FCB-D024-4697-B22E-7EB297CC8784}"/>
              </a:ext>
            </a:extLst>
          </p:cNvPr>
          <p:cNvSpPr>
            <a:spLocks noGrp="1"/>
          </p:cNvSpPr>
          <p:nvPr>
            <p:ph type="ctrTitle"/>
          </p:nvPr>
        </p:nvSpPr>
        <p:spPr>
          <a:xfrm>
            <a:off x="1524000" y="1122363"/>
            <a:ext cx="9144000" cy="2387600"/>
          </a:xfrm>
        </p:spPr>
        <p:txBody>
          <a:bodyPr anchor="b"/>
          <a:lstStyle>
            <a:lvl1pPr algn="ctr">
              <a:defRPr sz="54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4740C54-C6E1-4895-82A4-DCFD3C277C3E}"/>
              </a:ext>
            </a:extLst>
          </p:cNvPr>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02A5791-E6BE-48D1-B006-E2BF0BD3B93D}"/>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5" name="Footer Placeholder 4">
            <a:extLst>
              <a:ext uri="{FF2B5EF4-FFF2-40B4-BE49-F238E27FC236}">
                <a16:creationId xmlns:a16="http://schemas.microsoft.com/office/drawing/2014/main" id="{6AB2C25F-AB0C-46A5-AB97-0688DC2C4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50BCA1-A200-47C9-9D0B-534A9C41DFF7}"/>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72579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8DED-4FF6-42D4-9AAD-B17A0DA85AF4}"/>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4D873EA9-49E6-4EB7-B7A9-4238B2DB7AC6}"/>
              </a:ext>
            </a:extLst>
          </p:cNvPr>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3A2018F-38B0-4722-AA1F-895897B24DC5}"/>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5" name="Footer Placeholder 4">
            <a:extLst>
              <a:ext uri="{FF2B5EF4-FFF2-40B4-BE49-F238E27FC236}">
                <a16:creationId xmlns:a16="http://schemas.microsoft.com/office/drawing/2014/main" id="{9B959E80-FDEB-49F8-99C5-86DA6BB97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7DE6-BEBE-4D89-94A2-3EC0A4B6ED07}"/>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51883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CBCB1-CBE5-4708-8C94-10B349A8C167}"/>
              </a:ext>
            </a:extLst>
          </p:cNvPr>
          <p:cNvSpPr>
            <a:spLocks noGrp="1"/>
          </p:cNvSpPr>
          <p:nvPr>
            <p:ph type="title" orient="vert"/>
          </p:nvPr>
        </p:nvSpPr>
        <p:spPr>
          <a:xfrm>
            <a:off x="8724900" y="365125"/>
            <a:ext cx="26289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BDF3B7F4-B8C9-4849-AE7D-BDA94EEA5631}"/>
              </a:ext>
            </a:extLst>
          </p:cNvPr>
          <p:cNvSpPr>
            <a:spLocks noGrp="1"/>
          </p:cNvSpPr>
          <p:nvPr>
            <p:ph type="body" orient="vert" idx="1"/>
          </p:nvPr>
        </p:nvSpPr>
        <p:spPr>
          <a:xfrm>
            <a:off x="838200" y="365125"/>
            <a:ext cx="77343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EEC6FBB-E1CA-4547-8E7D-668B908CABC0}"/>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5" name="Footer Placeholder 4">
            <a:extLst>
              <a:ext uri="{FF2B5EF4-FFF2-40B4-BE49-F238E27FC236}">
                <a16:creationId xmlns:a16="http://schemas.microsoft.com/office/drawing/2014/main" id="{C059D9CF-3838-46BD-A079-5A345F331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33642-B2A9-45CA-B7BD-2C74B13621D4}"/>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20188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A9CCFC-F2B6-DB39-2CF3-0578A0970867}"/>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l="362" t="-1056" r="135" b="-212"/>
          <a:stretch/>
        </p:blipFill>
        <p:spPr>
          <a:xfrm>
            <a:off x="3487873" y="442635"/>
            <a:ext cx="5251015" cy="5883347"/>
          </a:xfrm>
          <a:prstGeom prst="rect">
            <a:avLst/>
          </a:prstGeom>
        </p:spPr>
      </p:pic>
    </p:spTree>
    <p:extLst>
      <p:ext uri="{BB962C8B-B14F-4D97-AF65-F5344CB8AC3E}">
        <p14:creationId xmlns:p14="http://schemas.microsoft.com/office/powerpoint/2010/main" val="245090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D7E588-48DC-A81C-E3E4-A7285FE8E450}"/>
              </a:ext>
            </a:extLst>
          </p:cNvPr>
          <p:cNvSpPr/>
          <p:nvPr userDrawn="1"/>
        </p:nvSpPr>
        <p:spPr>
          <a:xfrm>
            <a:off x="0" y="0"/>
            <a:ext cx="12192000" cy="6858000"/>
          </a:xfrm>
          <a:prstGeom prst="rect">
            <a:avLst/>
          </a:prstGeom>
          <a:solidFill>
            <a:srgbClr val="160C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id="{C6769EFB-9201-8AB4-8928-7ABC59564022}"/>
              </a:ext>
            </a:extLst>
          </p:cNvPr>
          <p:cNvSpPr/>
          <p:nvPr userDrawn="1"/>
        </p:nvSpPr>
        <p:spPr>
          <a:xfrm>
            <a:off x="9156192" y="0"/>
            <a:ext cx="3035808" cy="6858000"/>
          </a:xfrm>
          <a:prstGeom prst="rect">
            <a:avLst/>
          </a:prstGeom>
          <a:solidFill>
            <a:srgbClr val="F04A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04A3C"/>
              </a:solidFill>
            </a:endParaRPr>
          </a:p>
        </p:txBody>
      </p:sp>
      <p:sp>
        <p:nvSpPr>
          <p:cNvPr id="13" name="Subtitle 2">
            <a:extLst>
              <a:ext uri="{FF2B5EF4-FFF2-40B4-BE49-F238E27FC236}">
                <a16:creationId xmlns:a16="http://schemas.microsoft.com/office/drawing/2014/main" id="{0D83D3FD-371C-5BB8-67FB-6A125AEE823B}"/>
              </a:ext>
            </a:extLst>
          </p:cNvPr>
          <p:cNvSpPr>
            <a:spLocks noGrp="1"/>
          </p:cNvSpPr>
          <p:nvPr>
            <p:ph type="subTitle" idx="10" hasCustomPrompt="1"/>
          </p:nvPr>
        </p:nvSpPr>
        <p:spPr>
          <a:xfrm>
            <a:off x="487220" y="2463191"/>
            <a:ext cx="7403211" cy="488043"/>
          </a:xfrm>
          <a:prstGeom prst="rect">
            <a:avLst/>
          </a:prstGeom>
        </p:spPr>
        <p:txBody>
          <a:bodyPr>
            <a:normAutofit/>
          </a:bodyPr>
          <a:lstStyle>
            <a:lvl1pPr marL="0" indent="0" algn="l">
              <a:buNone/>
              <a:defRPr sz="2133" b="1"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subtitle style</a:t>
            </a:r>
            <a:endParaRPr lang="en-US" dirty="0"/>
          </a:p>
        </p:txBody>
      </p:sp>
      <p:sp>
        <p:nvSpPr>
          <p:cNvPr id="15" name="Title Placeholder 6">
            <a:extLst>
              <a:ext uri="{FF2B5EF4-FFF2-40B4-BE49-F238E27FC236}">
                <a16:creationId xmlns:a16="http://schemas.microsoft.com/office/drawing/2014/main" id="{F36F6FCD-D66D-7AE4-C965-83FF8803EB28}"/>
              </a:ext>
            </a:extLst>
          </p:cNvPr>
          <p:cNvSpPr>
            <a:spLocks noGrp="1"/>
          </p:cNvSpPr>
          <p:nvPr>
            <p:ph type="title" hasCustomPrompt="1"/>
          </p:nvPr>
        </p:nvSpPr>
        <p:spPr>
          <a:xfrm>
            <a:off x="491109" y="823261"/>
            <a:ext cx="7403211" cy="1237768"/>
          </a:xfrm>
          <a:prstGeom prst="rect">
            <a:avLst/>
          </a:prstGeom>
        </p:spPr>
        <p:txBody>
          <a:bodyPr vert="horz" lIns="91440" tIns="45720" rIns="91440" bIns="45720" rtlCol="0" anchor="t">
            <a:noAutofit/>
          </a:bodyPr>
          <a:lstStyle>
            <a:lvl1pPr>
              <a:lnSpc>
                <a:spcPts val="4693"/>
              </a:lnSpc>
              <a:spcAft>
                <a:spcPts val="400"/>
              </a:spcAft>
              <a:defRPr sz="4800" b="1" i="0" cap="all" baseline="0">
                <a:solidFill>
                  <a:srgbClr val="E63C30"/>
                </a:solidFill>
                <a:latin typeface="Arial Black" panose="020B0604020202020204" pitchFamily="34" charset="0"/>
                <a:cs typeface="Arial Black" panose="020B0604020202020204" pitchFamily="34" charset="0"/>
              </a:defRPr>
            </a:lvl1pPr>
          </a:lstStyle>
          <a:p>
            <a:r>
              <a:rPr lang="en-GB" dirty="0"/>
              <a:t>CLICK TO EDIT HEADER</a:t>
            </a:r>
            <a:endParaRPr lang="en-US" dirty="0"/>
          </a:p>
        </p:txBody>
      </p:sp>
      <p:sp>
        <p:nvSpPr>
          <p:cNvPr id="16" name="Picture Placeholder 26">
            <a:extLst>
              <a:ext uri="{FF2B5EF4-FFF2-40B4-BE49-F238E27FC236}">
                <a16:creationId xmlns:a16="http://schemas.microsoft.com/office/drawing/2014/main" id="{3EA7B7C8-84D9-DF43-8291-CB50D55D31A0}"/>
              </a:ext>
            </a:extLst>
          </p:cNvPr>
          <p:cNvSpPr>
            <a:spLocks noGrp="1"/>
          </p:cNvSpPr>
          <p:nvPr>
            <p:ph type="pic" idx="12"/>
          </p:nvPr>
        </p:nvSpPr>
        <p:spPr>
          <a:xfrm>
            <a:off x="8580459" y="563583"/>
            <a:ext cx="3035808" cy="1712517"/>
          </a:xfrm>
          <a:prstGeom prst="rect">
            <a:avLst/>
          </a:prstGeom>
        </p:spPr>
        <p:txBody>
          <a:bodyPr/>
          <a:lstStyle>
            <a:lvl1pPr>
              <a:defRPr sz="2133" b="1">
                <a:latin typeface="Arial" panose="020B0604020202020204" pitchFamily="34" charset="0"/>
                <a:cs typeface="Arial" panose="020B0604020202020204" pitchFamily="34" charset="0"/>
              </a:defRPr>
            </a:lvl1pPr>
          </a:lstStyle>
          <a:p>
            <a:endParaRPr lang="en-US" dirty="0"/>
          </a:p>
        </p:txBody>
      </p:sp>
      <p:sp>
        <p:nvSpPr>
          <p:cNvPr id="5" name="Picture Placeholder 26">
            <a:extLst>
              <a:ext uri="{FF2B5EF4-FFF2-40B4-BE49-F238E27FC236}">
                <a16:creationId xmlns:a16="http://schemas.microsoft.com/office/drawing/2014/main" id="{0E6C1F01-F286-F4FF-3FB7-00DA5ED6DD02}"/>
              </a:ext>
            </a:extLst>
          </p:cNvPr>
          <p:cNvSpPr>
            <a:spLocks noGrp="1"/>
          </p:cNvSpPr>
          <p:nvPr>
            <p:ph type="pic" idx="13"/>
          </p:nvPr>
        </p:nvSpPr>
        <p:spPr>
          <a:xfrm>
            <a:off x="8580459" y="2575134"/>
            <a:ext cx="3035808" cy="1712517"/>
          </a:xfrm>
          <a:prstGeom prst="rect">
            <a:avLst/>
          </a:prstGeom>
        </p:spPr>
        <p:txBody>
          <a:bodyPr/>
          <a:lstStyle>
            <a:lvl1pPr>
              <a:defRPr sz="2133" b="1">
                <a:latin typeface="Arial" panose="020B0604020202020204" pitchFamily="34" charset="0"/>
                <a:cs typeface="Arial" panose="020B0604020202020204" pitchFamily="34" charset="0"/>
              </a:defRPr>
            </a:lvl1pPr>
          </a:lstStyle>
          <a:p>
            <a:endParaRPr lang="en-US" dirty="0"/>
          </a:p>
        </p:txBody>
      </p:sp>
      <p:sp>
        <p:nvSpPr>
          <p:cNvPr id="6" name="Picture Placeholder 26">
            <a:extLst>
              <a:ext uri="{FF2B5EF4-FFF2-40B4-BE49-F238E27FC236}">
                <a16:creationId xmlns:a16="http://schemas.microsoft.com/office/drawing/2014/main" id="{015CDCBF-CC5F-B259-C8DB-A2E74D6A672F}"/>
              </a:ext>
            </a:extLst>
          </p:cNvPr>
          <p:cNvSpPr>
            <a:spLocks noGrp="1"/>
          </p:cNvSpPr>
          <p:nvPr>
            <p:ph type="pic" idx="14"/>
          </p:nvPr>
        </p:nvSpPr>
        <p:spPr>
          <a:xfrm>
            <a:off x="8580459" y="4586684"/>
            <a:ext cx="3035808" cy="1712517"/>
          </a:xfrm>
          <a:prstGeom prst="rect">
            <a:avLst/>
          </a:prstGeom>
        </p:spPr>
        <p:txBody>
          <a:bodyPr/>
          <a:lstStyle>
            <a:lvl1pPr>
              <a:defRPr sz="2133" b="1">
                <a:latin typeface="Arial" panose="020B0604020202020204" pitchFamily="34" charset="0"/>
                <a:cs typeface="Arial" panose="020B0604020202020204" pitchFamily="34" charset="0"/>
              </a:defRPr>
            </a:lvl1pPr>
          </a:lstStyle>
          <a:p>
            <a:endParaRPr lang="en-US" dirty="0"/>
          </a:p>
        </p:txBody>
      </p:sp>
      <p:sp>
        <p:nvSpPr>
          <p:cNvPr id="2" name="Text Placeholder 26">
            <a:extLst>
              <a:ext uri="{FF2B5EF4-FFF2-40B4-BE49-F238E27FC236}">
                <a16:creationId xmlns:a16="http://schemas.microsoft.com/office/drawing/2014/main" id="{3EDB5CD1-CA7F-B4A1-625B-57E03BD42A6E}"/>
              </a:ext>
            </a:extLst>
          </p:cNvPr>
          <p:cNvSpPr>
            <a:spLocks noGrp="1"/>
          </p:cNvSpPr>
          <p:nvPr>
            <p:ph type="body" sz="quarter" idx="16" hasCustomPrompt="1"/>
          </p:nvPr>
        </p:nvSpPr>
        <p:spPr>
          <a:xfrm>
            <a:off x="467360" y="3140075"/>
            <a:ext cx="3572923" cy="3169708"/>
          </a:xfrm>
          <a:prstGeom prst="rect">
            <a:avLst/>
          </a:prstGeom>
        </p:spPr>
        <p:txBody>
          <a:bodyPr/>
          <a:lstStyle>
            <a:lvl1pPr marL="0" indent="0">
              <a:buNone/>
              <a:defRPr sz="1867" b="0" i="0" baseline="0">
                <a:solidFill>
                  <a:schemeClr val="bg1"/>
                </a:solidFill>
                <a:latin typeface="Arial" panose="020B0604020202020204" pitchFamily="34" charset="0"/>
                <a:cs typeface="Arial" panose="020B0604020202020204" pitchFamily="34" charset="0"/>
              </a:defRPr>
            </a:lvl1pPr>
            <a:lvl4pPr marL="1371566" indent="0" algn="l">
              <a:buFontTx/>
              <a:buNone/>
              <a:defRPr sz="1867"/>
            </a:lvl4pPr>
          </a:lstStyle>
          <a:p>
            <a:r>
              <a:rPr lang="en-GB" sz="1867" b="0" dirty="0"/>
              <a:t>Click to edit body copy style</a:t>
            </a:r>
            <a:endParaRPr lang="en-US" sz="1867" b="0" dirty="0"/>
          </a:p>
        </p:txBody>
      </p:sp>
      <p:sp>
        <p:nvSpPr>
          <p:cNvPr id="17" name="Text Placeholder 26">
            <a:extLst>
              <a:ext uri="{FF2B5EF4-FFF2-40B4-BE49-F238E27FC236}">
                <a16:creationId xmlns:a16="http://schemas.microsoft.com/office/drawing/2014/main" id="{67A9560C-5483-7EDA-5E13-261901EF1F2A}"/>
              </a:ext>
            </a:extLst>
          </p:cNvPr>
          <p:cNvSpPr>
            <a:spLocks noGrp="1"/>
          </p:cNvSpPr>
          <p:nvPr>
            <p:ph type="body" sz="quarter" idx="17" hasCustomPrompt="1"/>
          </p:nvPr>
        </p:nvSpPr>
        <p:spPr>
          <a:xfrm>
            <a:off x="4317508" y="3140074"/>
            <a:ext cx="3572923" cy="3169708"/>
          </a:xfrm>
          <a:prstGeom prst="rect">
            <a:avLst/>
          </a:prstGeom>
        </p:spPr>
        <p:txBody>
          <a:bodyPr/>
          <a:lstStyle>
            <a:lvl1pPr marL="0" indent="0">
              <a:buNone/>
              <a:defRPr sz="1867" b="0" i="0" baseline="0">
                <a:solidFill>
                  <a:schemeClr val="bg1"/>
                </a:solidFill>
                <a:latin typeface="Arial" panose="020B0604020202020204" pitchFamily="34" charset="0"/>
                <a:cs typeface="Arial" panose="020B0604020202020204" pitchFamily="34" charset="0"/>
              </a:defRPr>
            </a:lvl1pPr>
            <a:lvl4pPr marL="1371566" indent="0" algn="l">
              <a:buFontTx/>
              <a:buNone/>
              <a:defRPr sz="1867"/>
            </a:lvl4pPr>
          </a:lstStyle>
          <a:p>
            <a:r>
              <a:rPr lang="en-GB" sz="1867" b="0" dirty="0"/>
              <a:t>Click to edit body copy style</a:t>
            </a:r>
            <a:endParaRPr lang="en-US" sz="1867" b="0" dirty="0"/>
          </a:p>
        </p:txBody>
      </p:sp>
    </p:spTree>
    <p:extLst>
      <p:ext uri="{BB962C8B-B14F-4D97-AF65-F5344CB8AC3E}">
        <p14:creationId xmlns:p14="http://schemas.microsoft.com/office/powerpoint/2010/main" val="158665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6517-DE6A-4AA6-806D-B1E6D26C9BCF}"/>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7823C94-8D35-48AD-A445-DF0FFB27A678}"/>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56E6695-78FC-4092-A9C1-57C38E72BA72}"/>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5" name="Footer Placeholder 4">
            <a:extLst>
              <a:ext uri="{FF2B5EF4-FFF2-40B4-BE49-F238E27FC236}">
                <a16:creationId xmlns:a16="http://schemas.microsoft.com/office/drawing/2014/main" id="{2B5C48FB-8F54-46CC-8443-FA7213EE03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21D00A-D42D-44E9-9661-C4D9A26C8F82}"/>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4992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3F75-80ED-4938-B8EE-AF8B06FB919E}"/>
              </a:ext>
            </a:extLst>
          </p:cNvPr>
          <p:cNvSpPr>
            <a:spLocks noGrp="1"/>
          </p:cNvSpPr>
          <p:nvPr>
            <p:ph type="title"/>
          </p:nvPr>
        </p:nvSpPr>
        <p:spPr>
          <a:xfrm>
            <a:off x="831850" y="1709738"/>
            <a:ext cx="1051560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583A2D0-7283-4CFF-8295-B521289B2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49538D-69C2-4F81-9BC5-693CAF546442}"/>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5" name="Footer Placeholder 4">
            <a:extLst>
              <a:ext uri="{FF2B5EF4-FFF2-40B4-BE49-F238E27FC236}">
                <a16:creationId xmlns:a16="http://schemas.microsoft.com/office/drawing/2014/main" id="{18ABF836-E603-4380-908A-F931CFA6B5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DEB09B-B79E-487D-AE15-F3752FC75D75}"/>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30566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D1AB-D46F-4486-BC68-41F85C75C715}"/>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EA03FF4-F5E0-40F8-B054-20661F0889C0}"/>
              </a:ext>
            </a:extLst>
          </p:cNvPr>
          <p:cNvSpPr>
            <a:spLocks noGrp="1"/>
          </p:cNvSpPr>
          <p:nvPr>
            <p:ph sz="half" idx="1"/>
          </p:nvPr>
        </p:nvSpPr>
        <p:spPr>
          <a:xfrm>
            <a:off x="838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AFD3905-8E68-407A-90B5-9F0873A34BAF}"/>
              </a:ext>
            </a:extLst>
          </p:cNvPr>
          <p:cNvSpPr>
            <a:spLocks noGrp="1"/>
          </p:cNvSpPr>
          <p:nvPr>
            <p:ph sz="half" idx="2"/>
          </p:nvPr>
        </p:nvSpPr>
        <p:spPr>
          <a:xfrm>
            <a:off x="6172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9A9C1772-9806-41B2-B0FA-3E806C5353B2}"/>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6" name="Footer Placeholder 5">
            <a:extLst>
              <a:ext uri="{FF2B5EF4-FFF2-40B4-BE49-F238E27FC236}">
                <a16:creationId xmlns:a16="http://schemas.microsoft.com/office/drawing/2014/main" id="{C36726F1-8997-45A1-8E96-AAEC9E7954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FA821-5015-438B-9DC9-4602C3E50C4C}"/>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288509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50F3-6B00-4DEC-8570-9DA5241FC9FB}"/>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2910CEF-BCD9-4BC7-AFA7-0DA4158615DB}"/>
              </a:ext>
            </a:extLst>
          </p:cNvPr>
          <p:cNvSpPr>
            <a:spLocks noGrp="1"/>
          </p:cNvSpPr>
          <p:nvPr>
            <p:ph type="body" idx="1"/>
          </p:nvPr>
        </p:nvSpPr>
        <p:spPr>
          <a:xfrm>
            <a:off x="839788"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188361-370C-47FB-9EBF-A5F081CA34B6}"/>
              </a:ext>
            </a:extLst>
          </p:cNvPr>
          <p:cNvSpPr>
            <a:spLocks noGrp="1"/>
          </p:cNvSpPr>
          <p:nvPr>
            <p:ph sz="half" idx="2"/>
          </p:nvPr>
        </p:nvSpPr>
        <p:spPr>
          <a:xfrm>
            <a:off x="839788"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821C0B8D-4708-42C8-BF96-2E86B2CE995F}"/>
              </a:ext>
            </a:extLst>
          </p:cNvPr>
          <p:cNvSpPr>
            <a:spLocks noGrp="1"/>
          </p:cNvSpPr>
          <p:nvPr>
            <p:ph type="body" sz="quarter" idx="3"/>
          </p:nvPr>
        </p:nvSpPr>
        <p:spPr>
          <a:xfrm>
            <a:off x="6172200" y="1681163"/>
            <a:ext cx="5183188"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B95E0-D470-437B-A9FD-99B7602B2473}"/>
              </a:ext>
            </a:extLst>
          </p:cNvPr>
          <p:cNvSpPr>
            <a:spLocks noGrp="1"/>
          </p:cNvSpPr>
          <p:nvPr>
            <p:ph sz="quarter" idx="4"/>
          </p:nvPr>
        </p:nvSpPr>
        <p:spPr>
          <a:xfrm>
            <a:off x="6172200" y="2505075"/>
            <a:ext cx="5183188"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FDC84913-2E8B-4152-BDDB-D8FA11D12021}"/>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8" name="Footer Placeholder 7">
            <a:extLst>
              <a:ext uri="{FF2B5EF4-FFF2-40B4-BE49-F238E27FC236}">
                <a16:creationId xmlns:a16="http://schemas.microsoft.com/office/drawing/2014/main" id="{6E18FCC5-A4A5-4473-A830-939D4B02AF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EBD77-17B9-4389-9932-CC6C087135F7}"/>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173153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B305-2386-429D-A76D-90B92304550D}"/>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8279DB01-85FE-4157-982C-9BA088427CCE}"/>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4" name="Footer Placeholder 3">
            <a:extLst>
              <a:ext uri="{FF2B5EF4-FFF2-40B4-BE49-F238E27FC236}">
                <a16:creationId xmlns:a16="http://schemas.microsoft.com/office/drawing/2014/main" id="{397D6E2D-7CFE-49F5-8AB7-3DDBFA428E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9A1A8C-E61C-420A-9310-44434AA1892C}"/>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11258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CBF96-2ED9-44FA-83A4-3BFAC43921CB}"/>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3" name="Footer Placeholder 2">
            <a:extLst>
              <a:ext uri="{FF2B5EF4-FFF2-40B4-BE49-F238E27FC236}">
                <a16:creationId xmlns:a16="http://schemas.microsoft.com/office/drawing/2014/main" id="{B678EFC8-570F-43EB-8E28-522E26FA21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E1265-AAB2-447E-A904-368D51A756E7}"/>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44307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11EB-45C8-430B-8B69-8F15DDEF9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4410D4A-7B69-4003-97A5-7EF7B83F29C2}"/>
              </a:ext>
            </a:extLst>
          </p:cNvPr>
          <p:cNvSpPr>
            <a:spLocks noGrp="1"/>
          </p:cNvSpPr>
          <p:nvPr>
            <p:ph idx="1"/>
          </p:nvPr>
        </p:nvSpPr>
        <p:spPr>
          <a:xfrm>
            <a:off x="5183188" y="987425"/>
            <a:ext cx="6172200" cy="4873625"/>
          </a:xfrm>
        </p:spPr>
        <p:txBody>
          <a:bodyPr/>
          <a:lstStyle>
            <a:lvl1pPr>
              <a:defRPr sz="3200">
                <a:latin typeface="Tahoma" panose="020B0604030504040204" pitchFamily="34" charset="0"/>
                <a:ea typeface="Tahoma" panose="020B0604030504040204" pitchFamily="34" charset="0"/>
                <a:cs typeface="Tahoma" panose="020B0604030504040204" pitchFamily="34" charset="0"/>
              </a:defRPr>
            </a:lvl1pPr>
            <a:lvl2pPr>
              <a:defRPr sz="2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30DB8568-6E78-4E08-AB6C-EB640FFFF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20548-ECAB-4C66-8DB9-524AD890918D}"/>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6" name="Footer Placeholder 5">
            <a:extLst>
              <a:ext uri="{FF2B5EF4-FFF2-40B4-BE49-F238E27FC236}">
                <a16:creationId xmlns:a16="http://schemas.microsoft.com/office/drawing/2014/main" id="{32C96D97-878C-44B5-80D6-CC4078246E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979B13-A8F5-40D8-B45C-F600BB2A31CE}"/>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60245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D8C0-6927-41C9-80C3-2A9BC7CCCF0E}"/>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EAE7692D-ADBC-4402-B76C-D94D04D99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148E733C-D806-4B10-B8FC-0F00BD6AD7CC}"/>
              </a:ext>
            </a:extLst>
          </p:cNvPr>
          <p:cNvSpPr>
            <a:spLocks noGrp="1"/>
          </p:cNvSpPr>
          <p:nvPr>
            <p:ph type="body" sz="half" idx="2"/>
          </p:nvPr>
        </p:nvSpPr>
        <p:spPr>
          <a:xfrm>
            <a:off x="839788" y="2057400"/>
            <a:ext cx="3932237"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ACB51-C946-4E65-A1DF-49AE6DE22398}"/>
              </a:ext>
            </a:extLst>
          </p:cNvPr>
          <p:cNvSpPr>
            <a:spLocks noGrp="1"/>
          </p:cNvSpPr>
          <p:nvPr>
            <p:ph type="dt" sz="half" idx="10"/>
          </p:nvPr>
        </p:nvSpPr>
        <p:spPr/>
        <p:txBody>
          <a:bodyPr/>
          <a:lstStyle/>
          <a:p>
            <a:fld id="{A2EA1F90-985F-48A6-A8CD-B87E63AF37F1}" type="datetimeFigureOut">
              <a:rPr lang="en-GB" smtClean="0"/>
              <a:t>01/12/2025</a:t>
            </a:fld>
            <a:endParaRPr lang="en-GB"/>
          </a:p>
        </p:txBody>
      </p:sp>
      <p:sp>
        <p:nvSpPr>
          <p:cNvPr id="6" name="Footer Placeholder 5">
            <a:extLst>
              <a:ext uri="{FF2B5EF4-FFF2-40B4-BE49-F238E27FC236}">
                <a16:creationId xmlns:a16="http://schemas.microsoft.com/office/drawing/2014/main" id="{387B869C-B573-4FED-A57F-363541BB61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80CF62-67BE-421F-B1BC-55895373152F}"/>
              </a:ext>
            </a:extLst>
          </p:cNvPr>
          <p:cNvSpPr>
            <a:spLocks noGrp="1"/>
          </p:cNvSpPr>
          <p:nvPr>
            <p:ph type="sldNum" sz="quarter" idx="12"/>
          </p:nvPr>
        </p:nvSpPr>
        <p:spPr/>
        <p:txBody>
          <a:bodyPr/>
          <a:lstStyle/>
          <a:p>
            <a:fld id="{81BD094D-557C-499E-96EF-84258A2DDAAC}" type="slidenum">
              <a:rPr lang="en-GB" smtClean="0"/>
              <a:t>‹#›</a:t>
            </a:fld>
            <a:endParaRPr lang="en-GB"/>
          </a:p>
        </p:txBody>
      </p:sp>
    </p:spTree>
    <p:extLst>
      <p:ext uri="{BB962C8B-B14F-4D97-AF65-F5344CB8AC3E}">
        <p14:creationId xmlns:p14="http://schemas.microsoft.com/office/powerpoint/2010/main" val="311030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55B40-16F6-45DC-921C-CC9CDA04A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84197DB-C089-4C6F-979F-2440A582A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FD987B5-8117-41FE-996C-201612044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A1F90-985F-48A6-A8CD-B87E63AF37F1}" type="datetimeFigureOut">
              <a:rPr lang="en-GB" smtClean="0"/>
              <a:t>01/12/2025</a:t>
            </a:fld>
            <a:endParaRPr lang="en-GB"/>
          </a:p>
        </p:txBody>
      </p:sp>
      <p:sp>
        <p:nvSpPr>
          <p:cNvPr id="5" name="Footer Placeholder 4">
            <a:extLst>
              <a:ext uri="{FF2B5EF4-FFF2-40B4-BE49-F238E27FC236}">
                <a16:creationId xmlns:a16="http://schemas.microsoft.com/office/drawing/2014/main" id="{4D2D65DE-3547-4386-84CD-CEF89DB8E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F4FDC8-6FD4-4C7F-A586-84DEE8B723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D094D-557C-499E-96EF-84258A2DDAAC}" type="slidenum">
              <a:rPr lang="en-GB" smtClean="0"/>
              <a:t>‹#›</a:t>
            </a:fld>
            <a:endParaRPr lang="en-GB"/>
          </a:p>
        </p:txBody>
      </p:sp>
    </p:spTree>
    <p:extLst>
      <p:ext uri="{BB962C8B-B14F-4D97-AF65-F5344CB8AC3E}">
        <p14:creationId xmlns:p14="http://schemas.microsoft.com/office/powerpoint/2010/main" val="8287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ue design&#10;&#10;Description automatically generated">
            <a:extLst>
              <a:ext uri="{FF2B5EF4-FFF2-40B4-BE49-F238E27FC236}">
                <a16:creationId xmlns:a16="http://schemas.microsoft.com/office/drawing/2014/main" id="{4D1A6E28-2BEE-2073-6460-8E1F56395451}"/>
              </a:ext>
            </a:extLst>
          </p:cNvPr>
          <p:cNvPicPr/>
          <p:nvPr/>
        </p:nvPicPr>
        <p:blipFill>
          <a:blip r:embed="rId2">
            <a:alphaModFix/>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083BDB7-4C7F-906B-7587-D5F4C5828B0C}"/>
              </a:ext>
            </a:extLst>
          </p:cNvPr>
          <p:cNvSpPr txBox="1"/>
          <p:nvPr/>
        </p:nvSpPr>
        <p:spPr>
          <a:xfrm>
            <a:off x="1145729" y="3135759"/>
            <a:ext cx="9674671" cy="2791662"/>
          </a:xfrm>
          <a:prstGeom prst="rect">
            <a:avLst/>
          </a:prstGeom>
          <a:noFill/>
        </p:spPr>
        <p:txBody>
          <a:bodyPr wrap="square" rtlCol="0">
            <a:spAutoFit/>
          </a:bodyPr>
          <a:lstStyle/>
          <a:p>
            <a:pPr>
              <a:lnSpc>
                <a:spcPct val="75000"/>
              </a:lnSpc>
            </a:pPr>
            <a:r>
              <a:rPr lang="en-US" sz="7200" b="1" dirty="0">
                <a:solidFill>
                  <a:schemeClr val="bg1"/>
                </a:solidFill>
                <a:latin typeface="Arial Black" panose="020B0604020202020204" pitchFamily="34" charset="0"/>
                <a:cs typeface="Arial Black" panose="020B0604020202020204" pitchFamily="34" charset="0"/>
              </a:rPr>
              <a:t>Mentoring: Beyond Talent</a:t>
            </a:r>
          </a:p>
          <a:p>
            <a:pPr>
              <a:lnSpc>
                <a:spcPct val="75000"/>
              </a:lnSpc>
            </a:pPr>
            <a:endParaRPr lang="en-US" sz="4400" b="1" dirty="0">
              <a:solidFill>
                <a:schemeClr val="bg1"/>
              </a:solidFill>
              <a:latin typeface="Arial Black" panose="020B0604020202020204" pitchFamily="34" charset="0"/>
              <a:cs typeface="Arial Black" panose="020B0604020202020204" pitchFamily="34" charset="0"/>
            </a:endParaRPr>
          </a:p>
          <a:p>
            <a:pPr>
              <a:lnSpc>
                <a:spcPct val="75000"/>
              </a:lnSpc>
            </a:pPr>
            <a:r>
              <a:rPr lang="en-US" sz="4400" b="1" dirty="0">
                <a:solidFill>
                  <a:schemeClr val="bg1"/>
                </a:solidFill>
                <a:cs typeface="Arial Black" panose="020B0604020202020204" pitchFamily="34" charset="0"/>
              </a:rPr>
              <a:t>Sam Winnall &amp; Dr Paul Mansell</a:t>
            </a:r>
          </a:p>
        </p:txBody>
      </p:sp>
      <p:pic>
        <p:nvPicPr>
          <p:cNvPr id="3" name="Picture 2">
            <a:extLst>
              <a:ext uri="{FF2B5EF4-FFF2-40B4-BE49-F238E27FC236}">
                <a16:creationId xmlns:a16="http://schemas.microsoft.com/office/drawing/2014/main" id="{9500F3CE-A75D-6D93-81D4-54CFEB9E6F36}"/>
              </a:ext>
            </a:extLst>
          </p:cNvPr>
          <p:cNvPicPr>
            <a:picLocks noChangeAspect="1"/>
          </p:cNvPicPr>
          <p:nvPr/>
        </p:nvPicPr>
        <p:blipFill>
          <a:blip r:embed="rId3"/>
          <a:stretch>
            <a:fillRect/>
          </a:stretch>
        </p:blipFill>
        <p:spPr>
          <a:xfrm>
            <a:off x="335560" y="331638"/>
            <a:ext cx="1930926" cy="2182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850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9A0AE-4D4F-A581-67CF-6151AB60E2FC}"/>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A7CC9633-1622-F5AC-91A7-6E6CF03172BD}"/>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Mentoring: beyond talent</a:t>
            </a:r>
          </a:p>
        </p:txBody>
      </p:sp>
      <p:sp>
        <p:nvSpPr>
          <p:cNvPr id="31" name="Text Placeholder 6">
            <a:extLst>
              <a:ext uri="{FF2B5EF4-FFF2-40B4-BE49-F238E27FC236}">
                <a16:creationId xmlns:a16="http://schemas.microsoft.com/office/drawing/2014/main" id="{7A37A229-EF4E-EF94-EDC0-AEFE3E04D763}"/>
              </a:ext>
            </a:extLst>
          </p:cNvPr>
          <p:cNvSpPr>
            <a:spLocks noGrp="1"/>
          </p:cNvSpPr>
          <p:nvPr>
            <p:ph type="body" sz="quarter" idx="16"/>
          </p:nvPr>
        </p:nvSpPr>
        <p:spPr>
          <a:xfrm>
            <a:off x="630809" y="1829621"/>
            <a:ext cx="5846191" cy="4723579"/>
          </a:xfrm>
        </p:spPr>
        <p:txBody>
          <a:bodyPr/>
          <a:lstStyle/>
          <a:p>
            <a:pPr marL="57150">
              <a:spcAft>
                <a:spcPts val="600"/>
              </a:spcAft>
            </a:pPr>
            <a:r>
              <a:rPr lang="en-US" sz="3200" b="1" dirty="0">
                <a:solidFill>
                  <a:srgbClr val="FFFFFF"/>
                </a:solidFill>
              </a:rPr>
              <a:t>Ex-player (Mentor) Benefits</a:t>
            </a:r>
          </a:p>
          <a:p>
            <a:pPr marL="57150">
              <a:spcAft>
                <a:spcPts val="600"/>
              </a:spcAft>
            </a:pPr>
            <a:r>
              <a:rPr lang="en-US" sz="2400" dirty="0">
                <a:solidFill>
                  <a:srgbClr val="FFFFFF"/>
                </a:solidFill>
              </a:rPr>
              <a:t>Vocational</a:t>
            </a:r>
          </a:p>
          <a:p>
            <a:pPr marL="400050" indent="-342900">
              <a:spcAft>
                <a:spcPts val="600"/>
              </a:spcAft>
              <a:buFont typeface="Wingdings" panose="05000000000000000000" pitchFamily="2" charset="2"/>
              <a:buChar char="§"/>
            </a:pPr>
            <a:r>
              <a:rPr lang="en-US" sz="2400" dirty="0">
                <a:solidFill>
                  <a:srgbClr val="FFFFFF"/>
                </a:solidFill>
              </a:rPr>
              <a:t>Creation of role</a:t>
            </a:r>
          </a:p>
          <a:p>
            <a:pPr marL="400050" indent="-342900">
              <a:spcAft>
                <a:spcPts val="600"/>
              </a:spcAft>
              <a:buFont typeface="Wingdings" panose="05000000000000000000" pitchFamily="2" charset="2"/>
              <a:buChar char="§"/>
            </a:pPr>
            <a:r>
              <a:rPr lang="en-US" sz="2400" dirty="0">
                <a:solidFill>
                  <a:srgbClr val="FFFFFF"/>
                </a:solidFill>
              </a:rPr>
              <a:t>developing skills</a:t>
            </a:r>
          </a:p>
          <a:p>
            <a:pPr marL="57150">
              <a:spcAft>
                <a:spcPts val="600"/>
              </a:spcAft>
            </a:pPr>
            <a:endParaRPr lang="en-US" sz="2400" dirty="0">
              <a:solidFill>
                <a:srgbClr val="FFFFFF"/>
              </a:solidFill>
            </a:endParaRPr>
          </a:p>
          <a:p>
            <a:pPr marL="57150">
              <a:spcAft>
                <a:spcPts val="600"/>
              </a:spcAft>
            </a:pPr>
            <a:r>
              <a:rPr lang="en-US" sz="2400" dirty="0">
                <a:solidFill>
                  <a:srgbClr val="FFFFFF"/>
                </a:solidFill>
              </a:rPr>
              <a:t>Bridging the end of career transition</a:t>
            </a:r>
          </a:p>
          <a:p>
            <a:pPr marL="400050" indent="-342900">
              <a:spcAft>
                <a:spcPts val="600"/>
              </a:spcAft>
              <a:buFont typeface="Wingdings" panose="05000000000000000000" pitchFamily="2" charset="2"/>
              <a:buChar char="§"/>
            </a:pPr>
            <a:r>
              <a:rPr lang="en-US" sz="2400" dirty="0">
                <a:solidFill>
                  <a:srgbClr val="FFFFFF"/>
                </a:solidFill>
              </a:rPr>
              <a:t>Purpose</a:t>
            </a:r>
          </a:p>
          <a:p>
            <a:pPr marL="400050" indent="-342900">
              <a:spcAft>
                <a:spcPts val="600"/>
              </a:spcAft>
              <a:buFont typeface="Wingdings" panose="05000000000000000000" pitchFamily="2" charset="2"/>
              <a:buChar char="§"/>
            </a:pPr>
            <a:r>
              <a:rPr lang="en-US" sz="2400" dirty="0">
                <a:solidFill>
                  <a:srgbClr val="FFFFFF"/>
                </a:solidFill>
              </a:rPr>
              <a:t>Camaraderie of mentor “team”</a:t>
            </a:r>
          </a:p>
        </p:txBody>
      </p:sp>
      <p:pic>
        <p:nvPicPr>
          <p:cNvPr id="3" name="Picture 2" descr="A group of men standing in front of a building&#10;&#10;AI-generated content may be incorrect.">
            <a:extLst>
              <a:ext uri="{FF2B5EF4-FFF2-40B4-BE49-F238E27FC236}">
                <a16:creationId xmlns:a16="http://schemas.microsoft.com/office/drawing/2014/main" id="{3BD3B5AD-2D6F-834E-6662-673F6C72534D}"/>
              </a:ext>
            </a:extLst>
          </p:cNvPr>
          <p:cNvPicPr>
            <a:picLocks noChangeAspect="1"/>
          </p:cNvPicPr>
          <p:nvPr/>
        </p:nvPicPr>
        <p:blipFill>
          <a:blip r:embed="rId2">
            <a:extLst>
              <a:ext uri="{28A0092B-C50C-407E-A947-70E740481C1C}">
                <a14:useLocalDpi xmlns:a14="http://schemas.microsoft.com/office/drawing/2010/main" val="0"/>
              </a:ext>
            </a:extLst>
          </a:blip>
          <a:srcRect t="1" b="8318"/>
          <a:stretch>
            <a:fillRect/>
          </a:stretch>
        </p:blipFill>
        <p:spPr>
          <a:xfrm>
            <a:off x="8327877" y="2134420"/>
            <a:ext cx="3864124" cy="4723579"/>
          </a:xfrm>
          <a:prstGeom prst="rect">
            <a:avLst/>
          </a:prstGeom>
        </p:spPr>
      </p:pic>
      <p:pic>
        <p:nvPicPr>
          <p:cNvPr id="5" name="Picture 4" descr="A red and blue design&#10;&#10;Description automatically generated">
            <a:extLst>
              <a:ext uri="{FF2B5EF4-FFF2-40B4-BE49-F238E27FC236}">
                <a16:creationId xmlns:a16="http://schemas.microsoft.com/office/drawing/2014/main" id="{0CA979CB-5C4A-5A22-E687-14E1233AB5E0}"/>
              </a:ext>
            </a:extLst>
          </p:cNvPr>
          <p:cNvPicPr/>
          <p:nvPr/>
        </p:nvPicPr>
        <p:blipFill>
          <a:blip r:embed="rId3"/>
          <a:srcRect l="285" r="-7" b="-7"/>
          <a:stretch>
            <a:fillRect/>
          </a:stretch>
        </p:blipFill>
        <p:spPr>
          <a:xfrm>
            <a:off x="8380520" y="0"/>
            <a:ext cx="3811480" cy="2134421"/>
          </a:xfrm>
          <a:prstGeom prst="rect">
            <a:avLst/>
          </a:prstGeom>
          <a:noFill/>
        </p:spPr>
      </p:pic>
    </p:spTree>
    <p:extLst>
      <p:ext uri="{BB962C8B-B14F-4D97-AF65-F5344CB8AC3E}">
        <p14:creationId xmlns:p14="http://schemas.microsoft.com/office/powerpoint/2010/main" val="352593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03E53-425C-206F-53B8-0AE3DCE5ED3C}"/>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B919986A-E574-F494-764E-B6DD36538059}"/>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Mentoring: beyond talent</a:t>
            </a:r>
          </a:p>
        </p:txBody>
      </p:sp>
      <p:sp>
        <p:nvSpPr>
          <p:cNvPr id="31" name="Text Placeholder 6">
            <a:extLst>
              <a:ext uri="{FF2B5EF4-FFF2-40B4-BE49-F238E27FC236}">
                <a16:creationId xmlns:a16="http://schemas.microsoft.com/office/drawing/2014/main" id="{106F7DFC-A923-2493-8064-08CD6558558D}"/>
              </a:ext>
            </a:extLst>
          </p:cNvPr>
          <p:cNvSpPr>
            <a:spLocks noGrp="1"/>
          </p:cNvSpPr>
          <p:nvPr>
            <p:ph type="body" sz="quarter" idx="16"/>
          </p:nvPr>
        </p:nvSpPr>
        <p:spPr>
          <a:xfrm>
            <a:off x="491109" y="2134421"/>
            <a:ext cx="7183742" cy="4723579"/>
          </a:xfrm>
        </p:spPr>
        <p:txBody>
          <a:bodyPr/>
          <a:lstStyle/>
          <a:p>
            <a:pPr marL="57150">
              <a:spcAft>
                <a:spcPts val="600"/>
              </a:spcAft>
            </a:pPr>
            <a:r>
              <a:rPr lang="en-US" sz="3200" b="1" dirty="0">
                <a:solidFill>
                  <a:srgbClr val="FFFFFF"/>
                </a:solidFill>
                <a:latin typeface="+mn-lt"/>
              </a:rPr>
              <a:t>Reflections</a:t>
            </a:r>
          </a:p>
          <a:p>
            <a:pPr marL="514350" indent="-457200">
              <a:spcAft>
                <a:spcPts val="600"/>
              </a:spcAft>
              <a:buFont typeface="Wingdings" panose="05000000000000000000" pitchFamily="2" charset="2"/>
              <a:buChar char="§"/>
            </a:pPr>
            <a:r>
              <a:rPr lang="en-US" sz="3200" dirty="0">
                <a:solidFill>
                  <a:srgbClr val="FFFFFF"/>
                </a:solidFill>
                <a:latin typeface="+mn-lt"/>
              </a:rPr>
              <a:t>Logistics (Missed sessions)</a:t>
            </a:r>
          </a:p>
          <a:p>
            <a:pPr marL="514350" indent="-457200">
              <a:spcAft>
                <a:spcPts val="600"/>
              </a:spcAft>
              <a:buFont typeface="Wingdings" panose="05000000000000000000" pitchFamily="2" charset="2"/>
              <a:buChar char="§"/>
            </a:pPr>
            <a:r>
              <a:rPr lang="en-US" sz="3200" dirty="0">
                <a:solidFill>
                  <a:srgbClr val="FFFFFF"/>
                </a:solidFill>
                <a:latin typeface="+mn-lt"/>
              </a:rPr>
              <a:t>Parent involvement </a:t>
            </a:r>
          </a:p>
          <a:p>
            <a:pPr marL="400050" indent="-342900">
              <a:spcAft>
                <a:spcPts val="600"/>
              </a:spcAft>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C92E7780-0419-0045-1451-D6BD9A3AA9C7}"/>
              </a:ext>
            </a:extLst>
          </p:cNvPr>
          <p:cNvPicPr>
            <a:picLocks noChangeAspect="1"/>
          </p:cNvPicPr>
          <p:nvPr/>
        </p:nvPicPr>
        <p:blipFill>
          <a:blip r:embed="rId2"/>
          <a:stretch>
            <a:fillRect/>
          </a:stretch>
        </p:blipFill>
        <p:spPr>
          <a:xfrm>
            <a:off x="9238260" y="2743200"/>
            <a:ext cx="2840856" cy="3211662"/>
          </a:xfrm>
          <a:prstGeom prst="rect">
            <a:avLst/>
          </a:prstGeom>
          <a:ln>
            <a:noFill/>
          </a:ln>
          <a:effectLst>
            <a:outerShdw blurRad="292100" dist="139700" dir="2700000" algn="tl" rotWithShape="0">
              <a:srgbClr val="333333">
                <a:alpha val="65000"/>
              </a:srgbClr>
            </a:outerShdw>
          </a:effectLst>
        </p:spPr>
      </p:pic>
      <p:pic>
        <p:nvPicPr>
          <p:cNvPr id="3" name="Picture 2" descr="A red and blue design&#10;&#10;Description automatically generated">
            <a:extLst>
              <a:ext uri="{FF2B5EF4-FFF2-40B4-BE49-F238E27FC236}">
                <a16:creationId xmlns:a16="http://schemas.microsoft.com/office/drawing/2014/main" id="{EB203019-9FE2-8C5A-7EA7-61CD60F574EE}"/>
              </a:ext>
            </a:extLst>
          </p:cNvPr>
          <p:cNvPicPr/>
          <p:nvPr/>
        </p:nvPicPr>
        <p:blipFill>
          <a:blip r:embed="rId3"/>
          <a:srcRect l="285" r="-7" b="-7"/>
          <a:stretch>
            <a:fillRect/>
          </a:stretch>
        </p:blipFill>
        <p:spPr>
          <a:xfrm>
            <a:off x="8391525" y="0"/>
            <a:ext cx="3800474" cy="2134421"/>
          </a:xfrm>
          <a:prstGeom prst="rect">
            <a:avLst/>
          </a:prstGeom>
          <a:noFill/>
        </p:spPr>
      </p:pic>
    </p:spTree>
    <p:extLst>
      <p:ext uri="{BB962C8B-B14F-4D97-AF65-F5344CB8AC3E}">
        <p14:creationId xmlns:p14="http://schemas.microsoft.com/office/powerpoint/2010/main" val="99346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B2162-8D9F-A043-D210-B92EBB09F592}"/>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A72D334F-62AA-6619-CA15-A22CA60DE267}"/>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Mentoring: beyond talent</a:t>
            </a:r>
          </a:p>
        </p:txBody>
      </p:sp>
      <p:sp>
        <p:nvSpPr>
          <p:cNvPr id="31" name="Text Placeholder 6">
            <a:extLst>
              <a:ext uri="{FF2B5EF4-FFF2-40B4-BE49-F238E27FC236}">
                <a16:creationId xmlns:a16="http://schemas.microsoft.com/office/drawing/2014/main" id="{A5616273-72AD-7071-474C-25C4EDC83771}"/>
              </a:ext>
            </a:extLst>
          </p:cNvPr>
          <p:cNvSpPr>
            <a:spLocks noGrp="1"/>
          </p:cNvSpPr>
          <p:nvPr>
            <p:ph type="body" sz="quarter" idx="16"/>
          </p:nvPr>
        </p:nvSpPr>
        <p:spPr>
          <a:xfrm>
            <a:off x="491109" y="2134421"/>
            <a:ext cx="8484940" cy="4723579"/>
          </a:xfrm>
        </p:spPr>
        <p:txBody>
          <a:bodyPr/>
          <a:lstStyle/>
          <a:p>
            <a:pPr marL="57150">
              <a:spcAft>
                <a:spcPts val="600"/>
              </a:spcAft>
            </a:pPr>
            <a:r>
              <a:rPr lang="en-US" sz="3200" b="1" dirty="0">
                <a:solidFill>
                  <a:srgbClr val="FFFFFF"/>
                </a:solidFill>
                <a:latin typeface="+mn-lt"/>
              </a:rPr>
              <a:t>Summary</a:t>
            </a:r>
          </a:p>
          <a:p>
            <a:pPr marL="514350" indent="-457200">
              <a:spcAft>
                <a:spcPts val="600"/>
              </a:spcAft>
              <a:buFont typeface="Wingdings" panose="05000000000000000000" pitchFamily="2" charset="2"/>
              <a:buChar char="§"/>
            </a:pPr>
            <a:r>
              <a:rPr lang="en-US" sz="3200" dirty="0">
                <a:solidFill>
                  <a:srgbClr val="FFFFFF"/>
                </a:solidFill>
                <a:latin typeface="+mn-lt"/>
              </a:rPr>
              <a:t>Evidence for M:BT as an approach to support academy-senior transition</a:t>
            </a:r>
          </a:p>
          <a:p>
            <a:pPr marL="514350" indent="-457200">
              <a:spcAft>
                <a:spcPts val="600"/>
              </a:spcAft>
              <a:buFont typeface="Wingdings" panose="05000000000000000000" pitchFamily="2" charset="2"/>
              <a:buChar char="§"/>
            </a:pPr>
            <a:r>
              <a:rPr lang="en-US" sz="3200" dirty="0">
                <a:solidFill>
                  <a:srgbClr val="FFFFFF"/>
                </a:solidFill>
                <a:latin typeface="+mn-lt"/>
              </a:rPr>
              <a:t>An additional method of support – not a replacement for existing provision</a:t>
            </a:r>
          </a:p>
          <a:p>
            <a:pPr marL="514350" indent="-457200">
              <a:spcAft>
                <a:spcPts val="600"/>
              </a:spcAft>
              <a:buFont typeface="Wingdings" panose="05000000000000000000" pitchFamily="2" charset="2"/>
              <a:buChar char="§"/>
            </a:pPr>
            <a:r>
              <a:rPr lang="en-US" sz="3200" dirty="0">
                <a:solidFill>
                  <a:srgbClr val="FFFFFF"/>
                </a:solidFill>
                <a:latin typeface="+mn-lt"/>
              </a:rPr>
              <a:t>Specific benefits included: trust, independence, lived experience, safe space</a:t>
            </a:r>
          </a:p>
          <a:p>
            <a:pPr marL="400050" indent="-342900">
              <a:spcAft>
                <a:spcPts val="600"/>
              </a:spcAft>
              <a:buFont typeface="Arial" panose="020B0604020202020204" pitchFamily="34" charset="0"/>
              <a:buChar char="•"/>
            </a:pPr>
            <a:endParaRPr lang="en-US" dirty="0"/>
          </a:p>
        </p:txBody>
      </p:sp>
      <p:pic>
        <p:nvPicPr>
          <p:cNvPr id="3" name="Picture 2" descr="A red and blue design&#10;&#10;Description automatically generated">
            <a:extLst>
              <a:ext uri="{FF2B5EF4-FFF2-40B4-BE49-F238E27FC236}">
                <a16:creationId xmlns:a16="http://schemas.microsoft.com/office/drawing/2014/main" id="{8676B239-954C-614B-890D-53E498547D8F}"/>
              </a:ext>
            </a:extLst>
          </p:cNvPr>
          <p:cNvPicPr/>
          <p:nvPr/>
        </p:nvPicPr>
        <p:blipFill>
          <a:blip r:embed="rId2"/>
          <a:srcRect l="285" r="-7" b="-7"/>
          <a:stretch>
            <a:fillRect/>
          </a:stretch>
        </p:blipFill>
        <p:spPr>
          <a:xfrm>
            <a:off x="8384874" y="0"/>
            <a:ext cx="3807125" cy="2134421"/>
          </a:xfrm>
          <a:prstGeom prst="rect">
            <a:avLst/>
          </a:prstGeom>
          <a:noFill/>
        </p:spPr>
      </p:pic>
      <p:pic>
        <p:nvPicPr>
          <p:cNvPr id="5" name="Picture 4">
            <a:extLst>
              <a:ext uri="{FF2B5EF4-FFF2-40B4-BE49-F238E27FC236}">
                <a16:creationId xmlns:a16="http://schemas.microsoft.com/office/drawing/2014/main" id="{4854E731-FBA4-1ECD-09ED-A62408C6948D}"/>
              </a:ext>
            </a:extLst>
          </p:cNvPr>
          <p:cNvPicPr>
            <a:picLocks noChangeAspect="1"/>
          </p:cNvPicPr>
          <p:nvPr/>
        </p:nvPicPr>
        <p:blipFill>
          <a:blip r:embed="rId3"/>
          <a:stretch>
            <a:fillRect/>
          </a:stretch>
        </p:blipFill>
        <p:spPr>
          <a:xfrm>
            <a:off x="9238260" y="2743200"/>
            <a:ext cx="2840856" cy="3211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380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D4D8303-B35A-317A-2AFA-25CD9F314116}"/>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A brief introduction</a:t>
            </a:r>
          </a:p>
        </p:txBody>
      </p:sp>
      <p:sp>
        <p:nvSpPr>
          <p:cNvPr id="31" name="Text Placeholder 6">
            <a:extLst>
              <a:ext uri="{FF2B5EF4-FFF2-40B4-BE49-F238E27FC236}">
                <a16:creationId xmlns:a16="http://schemas.microsoft.com/office/drawing/2014/main" id="{E798C18F-43CD-C0BA-0612-6811736D0AF9}"/>
              </a:ext>
            </a:extLst>
          </p:cNvPr>
          <p:cNvSpPr>
            <a:spLocks noGrp="1"/>
          </p:cNvSpPr>
          <p:nvPr>
            <p:ph type="body" sz="quarter" idx="16"/>
          </p:nvPr>
        </p:nvSpPr>
        <p:spPr>
          <a:xfrm>
            <a:off x="491109" y="2134421"/>
            <a:ext cx="7183742" cy="4723579"/>
          </a:xfrm>
        </p:spPr>
        <p:txBody>
          <a:bodyPr/>
          <a:lstStyle/>
          <a:p>
            <a:pPr marL="57150">
              <a:spcAft>
                <a:spcPts val="600"/>
              </a:spcAft>
            </a:pPr>
            <a:r>
              <a:rPr lang="en-US" sz="3200" b="1" dirty="0">
                <a:solidFill>
                  <a:srgbClr val="FFFFFF"/>
                </a:solidFill>
                <a:latin typeface="+mn-lt"/>
              </a:rPr>
              <a:t>Dr Paul Mansell</a:t>
            </a:r>
          </a:p>
          <a:p>
            <a:pPr marL="514350" indent="-457200">
              <a:spcAft>
                <a:spcPts val="600"/>
              </a:spcAft>
              <a:buFont typeface="Wingdings" panose="05000000000000000000" pitchFamily="2" charset="2"/>
              <a:buChar char="§"/>
            </a:pPr>
            <a:r>
              <a:rPr lang="en-US" sz="2800" dirty="0">
                <a:solidFill>
                  <a:srgbClr val="FFFFFF"/>
                </a:solidFill>
                <a:latin typeface="+mn-lt"/>
              </a:rPr>
              <a:t>Lecturer in Sport and Exercise Psychology</a:t>
            </a:r>
          </a:p>
          <a:p>
            <a:pPr marL="514350" indent="-457200">
              <a:spcAft>
                <a:spcPts val="600"/>
              </a:spcAft>
              <a:buFont typeface="Wingdings" panose="05000000000000000000" pitchFamily="2" charset="2"/>
              <a:buChar char="§"/>
            </a:pPr>
            <a:r>
              <a:rPr lang="en-US" sz="2800" dirty="0">
                <a:solidFill>
                  <a:srgbClr val="FFFFFF"/>
                </a:solidFill>
                <a:latin typeface="+mn-lt"/>
              </a:rPr>
              <a:t>Host of ‘Performing Under Pressure’ podcast</a:t>
            </a:r>
          </a:p>
          <a:p>
            <a:pPr marL="514350" indent="-457200">
              <a:spcAft>
                <a:spcPts val="600"/>
              </a:spcAft>
              <a:buFont typeface="Wingdings" panose="05000000000000000000" pitchFamily="2" charset="2"/>
              <a:buChar char="§"/>
            </a:pPr>
            <a:r>
              <a:rPr lang="en-US" sz="2800" dirty="0">
                <a:solidFill>
                  <a:srgbClr val="FFFFFF"/>
                </a:solidFill>
                <a:latin typeface="+mn-lt"/>
              </a:rPr>
              <a:t>MSc at Staffs</a:t>
            </a:r>
          </a:p>
          <a:p>
            <a:pPr marL="514350" indent="-457200">
              <a:spcAft>
                <a:spcPts val="600"/>
              </a:spcAft>
              <a:buFont typeface="Wingdings" panose="05000000000000000000" pitchFamily="2" charset="2"/>
              <a:buChar char="§"/>
            </a:pPr>
            <a:r>
              <a:rPr lang="en-US" sz="2800" dirty="0">
                <a:solidFill>
                  <a:srgbClr val="FFFFFF"/>
                </a:solidFill>
                <a:latin typeface="+mn-lt"/>
              </a:rPr>
              <a:t>PhD at University of Birmingham</a:t>
            </a:r>
          </a:p>
          <a:p>
            <a:endParaRPr lang="en-US" dirty="0"/>
          </a:p>
        </p:txBody>
      </p:sp>
      <p:pic>
        <p:nvPicPr>
          <p:cNvPr id="2" name="Picture 1" descr="A person standing in a stadium&#10;&#10;Description automatically generated">
            <a:extLst>
              <a:ext uri="{FF2B5EF4-FFF2-40B4-BE49-F238E27FC236}">
                <a16:creationId xmlns:a16="http://schemas.microsoft.com/office/drawing/2014/main" id="{862B5F2E-37DC-2FA4-E0E2-9D608E8E11A5}"/>
              </a:ext>
            </a:extLst>
          </p:cNvPr>
          <p:cNvPicPr>
            <a:picLocks noChangeAspect="1"/>
          </p:cNvPicPr>
          <p:nvPr/>
        </p:nvPicPr>
        <p:blipFill>
          <a:blip r:embed="rId2"/>
          <a:stretch>
            <a:fillRect/>
          </a:stretch>
        </p:blipFill>
        <p:spPr>
          <a:xfrm>
            <a:off x="9152878" y="2367439"/>
            <a:ext cx="3039122" cy="4086808"/>
          </a:xfrm>
          <a:prstGeom prst="rect">
            <a:avLst/>
          </a:prstGeom>
        </p:spPr>
      </p:pic>
      <p:pic>
        <p:nvPicPr>
          <p:cNvPr id="3" name="Picture 2" descr="A red and blue design&#10;&#10;Description automatically generated">
            <a:extLst>
              <a:ext uri="{FF2B5EF4-FFF2-40B4-BE49-F238E27FC236}">
                <a16:creationId xmlns:a16="http://schemas.microsoft.com/office/drawing/2014/main" id="{92CCC38C-DF37-90FB-B6DB-7C1F57A968E0}"/>
              </a:ext>
            </a:extLst>
          </p:cNvPr>
          <p:cNvPicPr/>
          <p:nvPr/>
        </p:nvPicPr>
        <p:blipFill>
          <a:blip r:embed="rId3"/>
          <a:srcRect l="285" r="-7" b="-7"/>
          <a:stretch>
            <a:fillRect/>
          </a:stretch>
        </p:blipFill>
        <p:spPr>
          <a:xfrm>
            <a:off x="8380520" y="0"/>
            <a:ext cx="3811480" cy="2134421"/>
          </a:xfrm>
          <a:prstGeom prst="rect">
            <a:avLst/>
          </a:prstGeom>
          <a:noFill/>
        </p:spPr>
      </p:pic>
    </p:spTree>
    <p:extLst>
      <p:ext uri="{BB962C8B-B14F-4D97-AF65-F5344CB8AC3E}">
        <p14:creationId xmlns:p14="http://schemas.microsoft.com/office/powerpoint/2010/main" val="296074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DE663-63D7-35E9-E0B5-C16205959A20}"/>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981C8CEB-48D2-B213-4BA9-BE92AB0D868E}"/>
              </a:ext>
            </a:extLst>
          </p:cNvPr>
          <p:cNvSpPr>
            <a:spLocks noGrp="1"/>
          </p:cNvSpPr>
          <p:nvPr>
            <p:ph type="title"/>
          </p:nvPr>
        </p:nvSpPr>
        <p:spPr>
          <a:xfrm>
            <a:off x="491110" y="823261"/>
            <a:ext cx="7674990" cy="762943"/>
          </a:xfrm>
        </p:spPr>
        <p:txBody>
          <a:bodyPr vert="horz" lIns="121920" tIns="60960" rIns="121920" bIns="60960" rtlCol="0" anchor="t">
            <a:noAutofit/>
          </a:bodyPr>
          <a:lstStyle/>
          <a:p>
            <a:r>
              <a:rPr lang="en-US" sz="3200" dirty="0"/>
              <a:t>Mentoring: beyond talent</a:t>
            </a:r>
          </a:p>
        </p:txBody>
      </p:sp>
      <p:pic>
        <p:nvPicPr>
          <p:cNvPr id="20" name="Picture 2" descr="James Gill - Danehouse/Getty Images">
            <a:extLst>
              <a:ext uri="{FF2B5EF4-FFF2-40B4-BE49-F238E27FC236}">
                <a16:creationId xmlns:a16="http://schemas.microsoft.com/office/drawing/2014/main" id="{C5EC162C-4F30-26F2-A030-A6372015E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50" r="5771"/>
          <a:stretch>
            <a:fillRect/>
          </a:stretch>
        </p:blipFill>
        <p:spPr bwMode="auto">
          <a:xfrm>
            <a:off x="9134474" y="2320765"/>
            <a:ext cx="3057525" cy="26628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7C881B2-7BAF-A469-3CBA-D8647085F9AF}"/>
              </a:ext>
            </a:extLst>
          </p:cNvPr>
          <p:cNvSpPr txBox="1"/>
          <p:nvPr/>
        </p:nvSpPr>
        <p:spPr>
          <a:xfrm>
            <a:off x="9051260" y="5169988"/>
            <a:ext cx="3140740" cy="923330"/>
          </a:xfrm>
          <a:prstGeom prst="rect">
            <a:avLst/>
          </a:prstGeom>
          <a:noFill/>
          <a:ln>
            <a:noFill/>
          </a:ln>
        </p:spPr>
        <p:txBody>
          <a:bodyPr wrap="square">
            <a:spAutoFit/>
          </a:bodyPr>
          <a:lstStyle/>
          <a:p>
            <a:pPr algn="ctr"/>
            <a:r>
              <a:rPr lang="en-GB" b="0" i="0" dirty="0">
                <a:solidFill>
                  <a:srgbClr val="4D5156"/>
                </a:solidFill>
                <a:effectLst/>
                <a:highlight>
                  <a:srgbClr val="FFFFFF"/>
                </a:highlight>
                <a:latin typeface="Arial" panose="020B0604020202020204" pitchFamily="34" charset="0"/>
              </a:rPr>
              <a:t>Arsene Wenger</a:t>
            </a:r>
          </a:p>
          <a:p>
            <a:pPr algn="ctr"/>
            <a:r>
              <a:rPr lang="en-GB" b="0" i="0" dirty="0">
                <a:solidFill>
                  <a:srgbClr val="4D5156"/>
                </a:solidFill>
                <a:effectLst/>
                <a:highlight>
                  <a:srgbClr val="FFFFFF"/>
                </a:highlight>
                <a:latin typeface="Arial" panose="020B0604020202020204" pitchFamily="34" charset="0"/>
              </a:rPr>
              <a:t>FIFA's Chief of Global Football Development</a:t>
            </a:r>
            <a:endParaRPr lang="en-GB" dirty="0"/>
          </a:p>
        </p:txBody>
      </p:sp>
      <p:sp>
        <p:nvSpPr>
          <p:cNvPr id="2" name="TextBox 1">
            <a:extLst>
              <a:ext uri="{FF2B5EF4-FFF2-40B4-BE49-F238E27FC236}">
                <a16:creationId xmlns:a16="http://schemas.microsoft.com/office/drawing/2014/main" id="{F9A1BA21-BB76-D867-A0A7-6C0658965076}"/>
              </a:ext>
            </a:extLst>
          </p:cNvPr>
          <p:cNvSpPr txBox="1"/>
          <p:nvPr/>
        </p:nvSpPr>
        <p:spPr>
          <a:xfrm>
            <a:off x="187775" y="1761429"/>
            <a:ext cx="8689525" cy="3046988"/>
          </a:xfrm>
          <a:prstGeom prst="rect">
            <a:avLst/>
          </a:prstGeom>
          <a:noFill/>
        </p:spPr>
        <p:txBody>
          <a:bodyPr wrap="square" rtlCol="0">
            <a:spAutoFit/>
          </a:bodyPr>
          <a:lstStyle/>
          <a:p>
            <a:r>
              <a:rPr lang="en-US" sz="2400" dirty="0">
                <a:solidFill>
                  <a:schemeClr val="bg1"/>
                </a:solidFill>
              </a:rPr>
              <a:t>It’s also the </a:t>
            </a:r>
            <a:r>
              <a:rPr lang="en-US" sz="2400" dirty="0">
                <a:highlight>
                  <a:srgbClr val="FFFF00"/>
                </a:highlight>
              </a:rPr>
              <a:t>final mental hurdle</a:t>
            </a:r>
            <a:r>
              <a:rPr lang="en-US" sz="2400" dirty="0">
                <a:solidFill>
                  <a:schemeClr val="bg1"/>
                </a:solidFill>
                <a:highlight>
                  <a:srgbClr val="FFFF00"/>
                </a:highlight>
              </a:rPr>
              <a:t>,</a:t>
            </a:r>
            <a:r>
              <a:rPr lang="en-US" sz="2400" dirty="0">
                <a:solidFill>
                  <a:schemeClr val="bg1"/>
                </a:solidFill>
              </a:rPr>
              <a:t> and that’s where we see the final part, I think, of the development of a player. It is a combination of motivation, stamina and being able to </a:t>
            </a:r>
            <a:r>
              <a:rPr lang="en-US" sz="2400" dirty="0">
                <a:highlight>
                  <a:srgbClr val="FFFF00"/>
                </a:highlight>
              </a:rPr>
              <a:t>survive disappointment </a:t>
            </a:r>
            <a:r>
              <a:rPr lang="en-US" sz="2400" dirty="0">
                <a:solidFill>
                  <a:schemeClr val="bg1"/>
                </a:solidFill>
              </a:rPr>
              <a:t>and analysing my own game. That’s where I </a:t>
            </a:r>
            <a:r>
              <a:rPr lang="en-US" sz="2400" dirty="0">
                <a:highlight>
                  <a:srgbClr val="FFFF00"/>
                </a:highlight>
              </a:rPr>
              <a:t>slowly become an adult. </a:t>
            </a:r>
            <a:r>
              <a:rPr lang="en-US" sz="2400" dirty="0">
                <a:solidFill>
                  <a:schemeClr val="bg1"/>
                </a:solidFill>
              </a:rPr>
              <a:t>Do I analyse well what’s  happening to me? Can I resist disappointments? Can I bounce back from disappointments? I would say on top of this, to all these questions </a:t>
            </a:r>
            <a:r>
              <a:rPr lang="en-US" sz="2400" dirty="0">
                <a:highlight>
                  <a:srgbClr val="FFFF00"/>
                </a:highlight>
              </a:rPr>
              <a:t>“we” as the football world don’t help players in this phase well enough.</a:t>
            </a:r>
            <a:endParaRPr lang="en-GB" sz="2400" dirty="0">
              <a:highlight>
                <a:srgbClr val="FFFF00"/>
              </a:highlight>
            </a:endParaRPr>
          </a:p>
        </p:txBody>
      </p:sp>
      <p:sp>
        <p:nvSpPr>
          <p:cNvPr id="5" name="TextBox 4">
            <a:extLst>
              <a:ext uri="{FF2B5EF4-FFF2-40B4-BE49-F238E27FC236}">
                <a16:creationId xmlns:a16="http://schemas.microsoft.com/office/drawing/2014/main" id="{72B8ECC2-F5CF-674B-3FC5-51C1797E0697}"/>
              </a:ext>
            </a:extLst>
          </p:cNvPr>
          <p:cNvSpPr txBox="1"/>
          <p:nvPr/>
        </p:nvSpPr>
        <p:spPr>
          <a:xfrm>
            <a:off x="491110" y="4983643"/>
            <a:ext cx="8386190" cy="156966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r>
              <a:rPr lang="en-US" sz="2400" dirty="0">
                <a:solidFill>
                  <a:schemeClr val="bg1"/>
                </a:solidFill>
              </a:rPr>
              <a:t>- Arsene Wenger on the transition to senior football and the need for clubs to provide more support on developing the necessary resilience which has been highlighted as a key trend in our consultations</a:t>
            </a:r>
            <a:endParaRPr lang="en-GB" sz="2400" dirty="0"/>
          </a:p>
        </p:txBody>
      </p:sp>
      <p:pic>
        <p:nvPicPr>
          <p:cNvPr id="22" name="Picture 21" descr="A red and blue design&#10;&#10;Description automatically generated">
            <a:extLst>
              <a:ext uri="{FF2B5EF4-FFF2-40B4-BE49-F238E27FC236}">
                <a16:creationId xmlns:a16="http://schemas.microsoft.com/office/drawing/2014/main" id="{54710097-6370-EF29-14E7-10F74305C13F}"/>
              </a:ext>
            </a:extLst>
          </p:cNvPr>
          <p:cNvPicPr/>
          <p:nvPr/>
        </p:nvPicPr>
        <p:blipFill>
          <a:blip r:embed="rId3"/>
          <a:srcRect l="285" r="-7" b="-7"/>
          <a:stretch>
            <a:fillRect/>
          </a:stretch>
        </p:blipFill>
        <p:spPr>
          <a:xfrm>
            <a:off x="8380520" y="0"/>
            <a:ext cx="3811480" cy="2134421"/>
          </a:xfrm>
          <a:prstGeom prst="rect">
            <a:avLst/>
          </a:prstGeom>
          <a:noFill/>
        </p:spPr>
      </p:pic>
    </p:spTree>
    <p:extLst>
      <p:ext uri="{BB962C8B-B14F-4D97-AF65-F5344CB8AC3E}">
        <p14:creationId xmlns:p14="http://schemas.microsoft.com/office/powerpoint/2010/main" val="276008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2B86E-4022-8009-77DB-E4237D9A0382}"/>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26484DA9-7A82-5FF8-AE1F-41B2FA9E0A1B}"/>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Mentoring: beyond talent</a:t>
            </a:r>
          </a:p>
        </p:txBody>
      </p:sp>
      <p:sp>
        <p:nvSpPr>
          <p:cNvPr id="31" name="Text Placeholder 6">
            <a:extLst>
              <a:ext uri="{FF2B5EF4-FFF2-40B4-BE49-F238E27FC236}">
                <a16:creationId xmlns:a16="http://schemas.microsoft.com/office/drawing/2014/main" id="{A36FB1FE-61D9-D427-D031-784C4586C90D}"/>
              </a:ext>
            </a:extLst>
          </p:cNvPr>
          <p:cNvSpPr>
            <a:spLocks noGrp="1"/>
          </p:cNvSpPr>
          <p:nvPr>
            <p:ph type="body" sz="quarter" idx="16"/>
          </p:nvPr>
        </p:nvSpPr>
        <p:spPr>
          <a:xfrm>
            <a:off x="491108" y="1733744"/>
            <a:ext cx="8660511" cy="4876411"/>
          </a:xfrm>
        </p:spPr>
        <p:txBody>
          <a:bodyPr>
            <a:normAutofit fontScale="55000" lnSpcReduction="20000"/>
          </a:bodyPr>
          <a:lstStyle/>
          <a:p>
            <a:pPr marL="57150">
              <a:spcAft>
                <a:spcPts val="600"/>
              </a:spcAft>
            </a:pPr>
            <a:r>
              <a:rPr lang="en-US" sz="5900" b="1" dirty="0">
                <a:solidFill>
                  <a:srgbClr val="FFFFFF"/>
                </a:solidFill>
                <a:latin typeface="+mn-lt"/>
              </a:rPr>
              <a:t>Our why</a:t>
            </a:r>
          </a:p>
          <a:p>
            <a:pPr marL="514350" indent="-457200">
              <a:spcAft>
                <a:spcPts val="600"/>
              </a:spcAft>
              <a:buFont typeface="Wingdings" panose="05000000000000000000" pitchFamily="2" charset="2"/>
              <a:buChar char="§"/>
            </a:pPr>
            <a:r>
              <a:rPr lang="en-US" sz="5100" dirty="0">
                <a:solidFill>
                  <a:srgbClr val="FFFFFF"/>
                </a:solidFill>
                <a:latin typeface="+mn-lt"/>
              </a:rPr>
              <a:t>Wanted to harness lived experience with sport psychology theory and practice</a:t>
            </a:r>
          </a:p>
          <a:p>
            <a:pPr marL="57150">
              <a:spcAft>
                <a:spcPts val="600"/>
              </a:spcAft>
            </a:pPr>
            <a:endParaRPr lang="en-US" sz="3200" dirty="0">
              <a:solidFill>
                <a:srgbClr val="FFFFFF"/>
              </a:solidFill>
              <a:latin typeface="+mn-lt"/>
            </a:endParaRPr>
          </a:p>
          <a:p>
            <a:pPr marL="57150">
              <a:spcAft>
                <a:spcPts val="600"/>
              </a:spcAft>
            </a:pPr>
            <a:r>
              <a:rPr lang="en-US" sz="5800" b="1" dirty="0">
                <a:solidFill>
                  <a:srgbClr val="FFFFFF"/>
                </a:solidFill>
                <a:latin typeface="+mn-lt"/>
              </a:rPr>
              <a:t>Where</a:t>
            </a:r>
          </a:p>
          <a:p>
            <a:pPr marL="514350" indent="-457200">
              <a:spcAft>
                <a:spcPts val="600"/>
              </a:spcAft>
              <a:buFont typeface="Wingdings" panose="05000000000000000000" pitchFamily="2" charset="2"/>
              <a:buChar char="§"/>
            </a:pPr>
            <a:r>
              <a:rPr lang="en-US" sz="5100" dirty="0">
                <a:solidFill>
                  <a:srgbClr val="FFFFFF"/>
                </a:solidFill>
                <a:latin typeface="+mn-lt"/>
              </a:rPr>
              <a:t>Premier League Category 1 Academy</a:t>
            </a:r>
          </a:p>
          <a:p>
            <a:pPr marL="57150">
              <a:spcAft>
                <a:spcPts val="600"/>
              </a:spcAft>
            </a:pPr>
            <a:endParaRPr lang="en-US" sz="3200" dirty="0">
              <a:solidFill>
                <a:srgbClr val="FFFFFF"/>
              </a:solidFill>
              <a:latin typeface="+mn-lt"/>
            </a:endParaRPr>
          </a:p>
          <a:p>
            <a:pPr marL="57150">
              <a:spcAft>
                <a:spcPts val="600"/>
              </a:spcAft>
            </a:pPr>
            <a:r>
              <a:rPr lang="en-US" sz="5800" b="1" dirty="0">
                <a:solidFill>
                  <a:srgbClr val="FFFFFF"/>
                </a:solidFill>
                <a:latin typeface="+mn-lt"/>
              </a:rPr>
              <a:t>How</a:t>
            </a:r>
          </a:p>
          <a:p>
            <a:pPr marL="514350" indent="-457200">
              <a:spcAft>
                <a:spcPts val="600"/>
              </a:spcAft>
              <a:buFont typeface="Wingdings" panose="05000000000000000000" pitchFamily="2" charset="2"/>
              <a:buChar char="§"/>
            </a:pPr>
            <a:r>
              <a:rPr lang="en-US" sz="5100" dirty="0">
                <a:solidFill>
                  <a:srgbClr val="FFFFFF"/>
                </a:solidFill>
                <a:latin typeface="+mn-lt"/>
              </a:rPr>
              <a:t>Collaborative design, reflective practice measures</a:t>
            </a:r>
          </a:p>
          <a:p>
            <a:pPr marL="514350" indent="-457200">
              <a:spcAft>
                <a:spcPts val="600"/>
              </a:spcAft>
              <a:buFont typeface="Wingdings" panose="05000000000000000000" pitchFamily="2" charset="2"/>
              <a:buChar char="§"/>
            </a:pPr>
            <a:r>
              <a:rPr lang="en-US" sz="5100" dirty="0">
                <a:solidFill>
                  <a:srgbClr val="FFFFFF"/>
                </a:solidFill>
                <a:latin typeface="+mn-lt"/>
              </a:rPr>
              <a:t>Interviews with 12 players, 3 staff, mentor focus group</a:t>
            </a:r>
          </a:p>
          <a:p>
            <a:endParaRPr lang="en-US" dirty="0"/>
          </a:p>
        </p:txBody>
      </p:sp>
      <p:pic>
        <p:nvPicPr>
          <p:cNvPr id="5" name="Picture 4" descr="A red and blue design&#10;&#10;Description automatically generated">
            <a:extLst>
              <a:ext uri="{FF2B5EF4-FFF2-40B4-BE49-F238E27FC236}">
                <a16:creationId xmlns:a16="http://schemas.microsoft.com/office/drawing/2014/main" id="{E44AFCE3-6A1D-71AD-6E61-82242FD0458A}"/>
              </a:ext>
            </a:extLst>
          </p:cNvPr>
          <p:cNvPicPr/>
          <p:nvPr/>
        </p:nvPicPr>
        <p:blipFill>
          <a:blip r:embed="rId2"/>
          <a:srcRect l="285" r="-7" b="-7"/>
          <a:stretch>
            <a:fillRect/>
          </a:stretch>
        </p:blipFill>
        <p:spPr>
          <a:xfrm>
            <a:off x="8380519" y="0"/>
            <a:ext cx="3811480" cy="2134421"/>
          </a:xfrm>
          <a:prstGeom prst="rect">
            <a:avLst/>
          </a:prstGeom>
          <a:noFill/>
        </p:spPr>
      </p:pic>
      <p:pic>
        <p:nvPicPr>
          <p:cNvPr id="6" name="Picture 5">
            <a:extLst>
              <a:ext uri="{FF2B5EF4-FFF2-40B4-BE49-F238E27FC236}">
                <a16:creationId xmlns:a16="http://schemas.microsoft.com/office/drawing/2014/main" id="{B14D1A4F-1D1C-B7C2-CC40-9981EC3578D6}"/>
              </a:ext>
            </a:extLst>
          </p:cNvPr>
          <p:cNvPicPr>
            <a:picLocks noChangeAspect="1"/>
          </p:cNvPicPr>
          <p:nvPr/>
        </p:nvPicPr>
        <p:blipFill>
          <a:blip r:embed="rId3"/>
          <a:stretch>
            <a:fillRect/>
          </a:stretch>
        </p:blipFill>
        <p:spPr>
          <a:xfrm>
            <a:off x="9238260" y="2743200"/>
            <a:ext cx="2840856" cy="3211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141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814D4-A780-5FAD-FAF9-9B81D79F309A}"/>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6496CA6-616F-FF08-BEA9-724FB9882391}"/>
              </a:ext>
            </a:extLst>
          </p:cNvPr>
          <p:cNvGraphicFramePr/>
          <p:nvPr>
            <p:extLst>
              <p:ext uri="{D42A27DB-BD31-4B8C-83A1-F6EECF244321}">
                <p14:modId xmlns:p14="http://schemas.microsoft.com/office/powerpoint/2010/main" val="1359257397"/>
              </p:ext>
            </p:extLst>
          </p:nvPr>
        </p:nvGraphicFramePr>
        <p:xfrm>
          <a:off x="2032000" y="14116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Rounded Corners 8">
            <a:extLst>
              <a:ext uri="{FF2B5EF4-FFF2-40B4-BE49-F238E27FC236}">
                <a16:creationId xmlns:a16="http://schemas.microsoft.com/office/drawing/2014/main" id="{1A9B9506-4285-5751-960F-DBCE28E7279E}"/>
              </a:ext>
            </a:extLst>
          </p:cNvPr>
          <p:cNvSpPr/>
          <p:nvPr/>
        </p:nvSpPr>
        <p:spPr>
          <a:xfrm>
            <a:off x="4459970" y="5741472"/>
            <a:ext cx="6258560" cy="975360"/>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txBody>
          <a:bodyPr/>
          <a:lstStyle/>
          <a:p>
            <a:endParaRPr lang="en-GB"/>
          </a:p>
        </p:txBody>
      </p:sp>
      <p:sp>
        <p:nvSpPr>
          <p:cNvPr id="18" name="TextBox 17">
            <a:extLst>
              <a:ext uri="{FF2B5EF4-FFF2-40B4-BE49-F238E27FC236}">
                <a16:creationId xmlns:a16="http://schemas.microsoft.com/office/drawing/2014/main" id="{866FE841-CD51-4307-9BAD-0532FB91163A}"/>
              </a:ext>
            </a:extLst>
          </p:cNvPr>
          <p:cNvSpPr txBox="1"/>
          <p:nvPr/>
        </p:nvSpPr>
        <p:spPr>
          <a:xfrm>
            <a:off x="824663" y="5734158"/>
            <a:ext cx="2355754"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2800" dirty="0"/>
              <a:t>Denotes 1-to-1 session</a:t>
            </a:r>
          </a:p>
        </p:txBody>
      </p:sp>
      <p:pic>
        <p:nvPicPr>
          <p:cNvPr id="19" name="Picture 18">
            <a:extLst>
              <a:ext uri="{FF2B5EF4-FFF2-40B4-BE49-F238E27FC236}">
                <a16:creationId xmlns:a16="http://schemas.microsoft.com/office/drawing/2014/main" id="{2CEEC834-40AB-26F0-CB57-B77074C819C6}"/>
              </a:ext>
            </a:extLst>
          </p:cNvPr>
          <p:cNvPicPr>
            <a:picLocks noChangeAspect="1"/>
          </p:cNvPicPr>
          <p:nvPr/>
        </p:nvPicPr>
        <p:blipFill>
          <a:blip r:embed="rId7"/>
          <a:stretch>
            <a:fillRect/>
          </a:stretch>
        </p:blipFill>
        <p:spPr>
          <a:xfrm>
            <a:off x="9843008" y="419100"/>
            <a:ext cx="1751045" cy="1979602"/>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04FEDCBF-4CF9-6554-0E2E-46E152042860}"/>
              </a:ext>
            </a:extLst>
          </p:cNvPr>
          <p:cNvGrpSpPr/>
          <p:nvPr/>
        </p:nvGrpSpPr>
        <p:grpSpPr>
          <a:xfrm>
            <a:off x="9475216" y="5330005"/>
            <a:ext cx="633984" cy="633984"/>
            <a:chOff x="6559295" y="2917952"/>
            <a:chExt cx="633984" cy="633984"/>
          </a:xfrm>
        </p:grpSpPr>
        <p:sp>
          <p:nvSpPr>
            <p:cNvPr id="3" name="Arrow: Down 2">
              <a:extLst>
                <a:ext uri="{FF2B5EF4-FFF2-40B4-BE49-F238E27FC236}">
                  <a16:creationId xmlns:a16="http://schemas.microsoft.com/office/drawing/2014/main" id="{246946CF-1574-3B82-C3EC-15CEF63A4531}"/>
                </a:ext>
              </a:extLst>
            </p:cNvPr>
            <p:cNvSpPr/>
            <p:nvPr/>
          </p:nvSpPr>
          <p:spPr>
            <a:xfrm>
              <a:off x="6559295" y="2917952"/>
              <a:ext cx="633984" cy="633984"/>
            </a:xfrm>
            <a:prstGeom prst="downArrow">
              <a:avLst>
                <a:gd name="adj1" fmla="val 55000"/>
                <a:gd name="adj2" fmla="val 45000"/>
              </a:avLst>
            </a:prstGeom>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a:lstStyle/>
            <a:p>
              <a:endParaRPr lang="en-GB"/>
            </a:p>
          </p:txBody>
        </p:sp>
        <p:sp>
          <p:nvSpPr>
            <p:cNvPr id="4" name="Arrow: Down 4">
              <a:extLst>
                <a:ext uri="{FF2B5EF4-FFF2-40B4-BE49-F238E27FC236}">
                  <a16:creationId xmlns:a16="http://schemas.microsoft.com/office/drawing/2014/main" id="{4FE3E773-3B23-3820-E182-57D259F0D4B1}"/>
                </a:ext>
              </a:extLst>
            </p:cNvPr>
            <p:cNvSpPr txBox="1"/>
            <p:nvPr/>
          </p:nvSpPr>
          <p:spPr>
            <a:xfrm>
              <a:off x="6701941" y="2917952"/>
              <a:ext cx="348692" cy="477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dirty="0"/>
            </a:p>
          </p:txBody>
        </p:sp>
      </p:grpSp>
      <p:sp>
        <p:nvSpPr>
          <p:cNvPr id="20" name="TextBox 19">
            <a:extLst>
              <a:ext uri="{FF2B5EF4-FFF2-40B4-BE49-F238E27FC236}">
                <a16:creationId xmlns:a16="http://schemas.microsoft.com/office/drawing/2014/main" id="{6120777F-7289-1F9E-9653-07F79B31FD6A}"/>
              </a:ext>
            </a:extLst>
          </p:cNvPr>
          <p:cNvSpPr txBox="1"/>
          <p:nvPr/>
        </p:nvSpPr>
        <p:spPr>
          <a:xfrm>
            <a:off x="4541250" y="6026090"/>
            <a:ext cx="6096000" cy="438582"/>
          </a:xfrm>
          <a:prstGeom prst="rect">
            <a:avLst/>
          </a:prstGeom>
          <a:noFill/>
        </p:spPr>
        <p:txBody>
          <a:bodyPr wrap="square">
            <a:spAutoFit/>
          </a:bodyPr>
          <a:lstStyle/>
          <a:p>
            <a:pPr marL="0" marR="0" lvl="0" indent="0" defTabSz="1111250" rtl="0" eaLnBrk="1" fontAlgn="auto" latinLnBrk="0" hangingPunct="1">
              <a:lnSpc>
                <a:spcPct val="90000"/>
              </a:lnSpc>
              <a:spcBef>
                <a:spcPct val="0"/>
              </a:spcBef>
              <a:spcAft>
                <a:spcPct val="3500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Calibri" panose="020F0502020204030204"/>
                <a:ea typeface="+mn-ea"/>
                <a:cs typeface="+mn-cs"/>
              </a:rPr>
              <a:t>6. Testing performance under pressure</a:t>
            </a:r>
          </a:p>
        </p:txBody>
      </p:sp>
      <p:grpSp>
        <p:nvGrpSpPr>
          <p:cNvPr id="21" name="Group 20">
            <a:extLst>
              <a:ext uri="{FF2B5EF4-FFF2-40B4-BE49-F238E27FC236}">
                <a16:creationId xmlns:a16="http://schemas.microsoft.com/office/drawing/2014/main" id="{628D377C-2365-E337-ADAB-C48999FBB7A4}"/>
              </a:ext>
            </a:extLst>
          </p:cNvPr>
          <p:cNvGrpSpPr/>
          <p:nvPr/>
        </p:nvGrpSpPr>
        <p:grpSpPr>
          <a:xfrm>
            <a:off x="75264" y="5741472"/>
            <a:ext cx="633984" cy="633984"/>
            <a:chOff x="6559295" y="2917952"/>
            <a:chExt cx="633984" cy="633984"/>
          </a:xfrm>
        </p:grpSpPr>
        <p:sp>
          <p:nvSpPr>
            <p:cNvPr id="22" name="Arrow: Down 21">
              <a:extLst>
                <a:ext uri="{FF2B5EF4-FFF2-40B4-BE49-F238E27FC236}">
                  <a16:creationId xmlns:a16="http://schemas.microsoft.com/office/drawing/2014/main" id="{42649E58-352B-9DF8-F7E3-7665FBED5E51}"/>
                </a:ext>
              </a:extLst>
            </p:cNvPr>
            <p:cNvSpPr/>
            <p:nvPr/>
          </p:nvSpPr>
          <p:spPr>
            <a:xfrm>
              <a:off x="6559295" y="2917952"/>
              <a:ext cx="633984" cy="633984"/>
            </a:xfrm>
            <a:prstGeom prst="downArrow">
              <a:avLst>
                <a:gd name="adj1" fmla="val 55000"/>
                <a:gd name="adj2" fmla="val 45000"/>
              </a:avLst>
            </a:prstGeom>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a:lstStyle/>
            <a:p>
              <a:endParaRPr lang="en-GB"/>
            </a:p>
          </p:txBody>
        </p:sp>
        <p:sp>
          <p:nvSpPr>
            <p:cNvPr id="23" name="Arrow: Down 4">
              <a:extLst>
                <a:ext uri="{FF2B5EF4-FFF2-40B4-BE49-F238E27FC236}">
                  <a16:creationId xmlns:a16="http://schemas.microsoft.com/office/drawing/2014/main" id="{55610053-6979-969B-8D1F-5EB73F92EB0A}"/>
                </a:ext>
              </a:extLst>
            </p:cNvPr>
            <p:cNvSpPr txBox="1"/>
            <p:nvPr/>
          </p:nvSpPr>
          <p:spPr>
            <a:xfrm>
              <a:off x="6701941" y="2917952"/>
              <a:ext cx="348692" cy="4770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dirty="0"/>
            </a:p>
          </p:txBody>
        </p:sp>
      </p:grpSp>
    </p:spTree>
    <p:extLst>
      <p:ext uri="{BB962C8B-B14F-4D97-AF65-F5344CB8AC3E}">
        <p14:creationId xmlns:p14="http://schemas.microsoft.com/office/powerpoint/2010/main" val="193070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7BA4-1D69-FEC2-0439-172FD36E9709}"/>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0F32449F-4641-BB5B-3D34-FED17838003C}"/>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A brief introduction</a:t>
            </a:r>
          </a:p>
        </p:txBody>
      </p:sp>
      <p:sp>
        <p:nvSpPr>
          <p:cNvPr id="31" name="Text Placeholder 6">
            <a:extLst>
              <a:ext uri="{FF2B5EF4-FFF2-40B4-BE49-F238E27FC236}">
                <a16:creationId xmlns:a16="http://schemas.microsoft.com/office/drawing/2014/main" id="{EDE63A01-5461-E823-E5D6-EF2A60BB8C35}"/>
              </a:ext>
            </a:extLst>
          </p:cNvPr>
          <p:cNvSpPr>
            <a:spLocks noGrp="1"/>
          </p:cNvSpPr>
          <p:nvPr>
            <p:ph type="body" sz="quarter" idx="16"/>
          </p:nvPr>
        </p:nvSpPr>
        <p:spPr>
          <a:xfrm>
            <a:off x="491109" y="2134421"/>
            <a:ext cx="7183742" cy="4723579"/>
          </a:xfrm>
        </p:spPr>
        <p:txBody>
          <a:bodyPr/>
          <a:lstStyle/>
          <a:p>
            <a:pPr marL="57150">
              <a:spcAft>
                <a:spcPts val="600"/>
              </a:spcAft>
            </a:pPr>
            <a:r>
              <a:rPr lang="en-US" sz="3200" b="1" dirty="0">
                <a:solidFill>
                  <a:srgbClr val="FFFFFF"/>
                </a:solidFill>
                <a:latin typeface="+mn-lt"/>
              </a:rPr>
              <a:t>Sam Winnall </a:t>
            </a:r>
          </a:p>
          <a:p>
            <a:pPr marL="400050" indent="-342900">
              <a:spcAft>
                <a:spcPts val="600"/>
              </a:spcAft>
              <a:buFont typeface="Wingdings" panose="05000000000000000000" pitchFamily="2" charset="2"/>
              <a:buChar char="§"/>
            </a:pPr>
            <a:r>
              <a:rPr lang="en-US" sz="2400" dirty="0">
                <a:solidFill>
                  <a:srgbClr val="FFFFFF"/>
                </a:solidFill>
                <a:latin typeface="+mn-lt"/>
              </a:rPr>
              <a:t>Former professional footballer with over 300 appearances and 100 goals</a:t>
            </a:r>
          </a:p>
          <a:p>
            <a:pPr marL="400050" indent="-342900">
              <a:spcAft>
                <a:spcPts val="600"/>
              </a:spcAft>
              <a:buFont typeface="Wingdings" panose="05000000000000000000" pitchFamily="2" charset="2"/>
              <a:buChar char="§"/>
            </a:pPr>
            <a:r>
              <a:rPr lang="en-US" sz="2400" dirty="0">
                <a:solidFill>
                  <a:srgbClr val="FFFFFF"/>
                </a:solidFill>
                <a:latin typeface="+mn-lt"/>
              </a:rPr>
              <a:t>Trained counsellor</a:t>
            </a:r>
          </a:p>
          <a:p>
            <a:pPr marL="400050" indent="-342900">
              <a:spcAft>
                <a:spcPts val="600"/>
              </a:spcAft>
              <a:buFont typeface="Wingdings" panose="05000000000000000000" pitchFamily="2" charset="2"/>
              <a:buChar char="§"/>
            </a:pPr>
            <a:r>
              <a:rPr lang="en-US" sz="2400" dirty="0">
                <a:solidFill>
                  <a:srgbClr val="FFFFFF"/>
                </a:solidFill>
                <a:latin typeface="+mn-lt"/>
              </a:rPr>
              <a:t>Mentor at Wolverhampton Wanderers</a:t>
            </a:r>
          </a:p>
          <a:p>
            <a:pPr marL="400050" indent="-342900">
              <a:spcAft>
                <a:spcPts val="600"/>
              </a:spcAft>
              <a:buFont typeface="Wingdings" panose="05000000000000000000" pitchFamily="2" charset="2"/>
              <a:buChar char="§"/>
            </a:pPr>
            <a:r>
              <a:rPr lang="en-US" sz="2400" dirty="0">
                <a:solidFill>
                  <a:srgbClr val="FFFFFF"/>
                </a:solidFill>
                <a:latin typeface="+mn-lt"/>
              </a:rPr>
              <a:t>MSc Sport and Exercise Psychology</a:t>
            </a:r>
          </a:p>
          <a:p>
            <a:pPr marL="400050" indent="-342900">
              <a:spcAft>
                <a:spcPts val="600"/>
              </a:spcAft>
              <a:buFont typeface="Wingdings" panose="05000000000000000000" pitchFamily="2" charset="2"/>
              <a:buChar char="§"/>
            </a:pPr>
            <a:r>
              <a:rPr lang="en-US" sz="2400" dirty="0">
                <a:solidFill>
                  <a:srgbClr val="FFFFFF"/>
                </a:solidFill>
                <a:latin typeface="+mn-lt"/>
              </a:rPr>
              <a:t>Keynote speaker</a:t>
            </a:r>
          </a:p>
          <a:p>
            <a:endParaRPr lang="en-US" dirty="0"/>
          </a:p>
        </p:txBody>
      </p:sp>
      <p:pic>
        <p:nvPicPr>
          <p:cNvPr id="1026" name="Picture 2" descr="Barnsley reject Leeds bid for £1m striker Winnall | Football | Sport |  Express.co.uk">
            <a:extLst>
              <a:ext uri="{FF2B5EF4-FFF2-40B4-BE49-F238E27FC236}">
                <a16:creationId xmlns:a16="http://schemas.microsoft.com/office/drawing/2014/main" id="{3EE74718-2360-D9B6-BFA6-ACD9E1BFC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75" r="15992"/>
          <a:stretch>
            <a:fillRect/>
          </a:stretch>
        </p:blipFill>
        <p:spPr bwMode="auto">
          <a:xfrm>
            <a:off x="9156700" y="2333625"/>
            <a:ext cx="3035300" cy="26089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ed and blue design&#10;&#10;Description automatically generated">
            <a:extLst>
              <a:ext uri="{FF2B5EF4-FFF2-40B4-BE49-F238E27FC236}">
                <a16:creationId xmlns:a16="http://schemas.microsoft.com/office/drawing/2014/main" id="{4B07A763-38CA-52AB-9C68-7458EAB7CB34}"/>
              </a:ext>
            </a:extLst>
          </p:cNvPr>
          <p:cNvPicPr/>
          <p:nvPr/>
        </p:nvPicPr>
        <p:blipFill>
          <a:blip r:embed="rId3"/>
          <a:srcRect l="285" r="-7" b="-7"/>
          <a:stretch>
            <a:fillRect/>
          </a:stretch>
        </p:blipFill>
        <p:spPr>
          <a:xfrm>
            <a:off x="8380520" y="0"/>
            <a:ext cx="3811480" cy="2134421"/>
          </a:xfrm>
          <a:prstGeom prst="rect">
            <a:avLst/>
          </a:prstGeom>
          <a:noFill/>
        </p:spPr>
      </p:pic>
    </p:spTree>
    <p:extLst>
      <p:ext uri="{BB962C8B-B14F-4D97-AF65-F5344CB8AC3E}">
        <p14:creationId xmlns:p14="http://schemas.microsoft.com/office/powerpoint/2010/main" val="361686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1091-3BDE-BED8-FE36-8E9E0F2FE594}"/>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2244C368-1F3B-E210-6270-F7B1F83A2F8D}"/>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Mentoring: beyond talent</a:t>
            </a:r>
          </a:p>
        </p:txBody>
      </p:sp>
      <p:pic>
        <p:nvPicPr>
          <p:cNvPr id="7" name="Picture 6" descr="A red and blue design&#10;&#10;Description automatically generated">
            <a:extLst>
              <a:ext uri="{FF2B5EF4-FFF2-40B4-BE49-F238E27FC236}">
                <a16:creationId xmlns:a16="http://schemas.microsoft.com/office/drawing/2014/main" id="{792904CF-F75F-727F-C7B7-AC894BDBC291}"/>
              </a:ext>
            </a:extLst>
          </p:cNvPr>
          <p:cNvPicPr/>
          <p:nvPr/>
        </p:nvPicPr>
        <p:blipFill>
          <a:blip r:embed="rId2"/>
          <a:srcRect l="285" r="-7" b="-7"/>
          <a:stretch>
            <a:fillRect/>
          </a:stretch>
        </p:blipFill>
        <p:spPr>
          <a:xfrm>
            <a:off x="8380520" y="0"/>
            <a:ext cx="3811480" cy="2134421"/>
          </a:xfrm>
          <a:prstGeom prst="rect">
            <a:avLst/>
          </a:prstGeom>
          <a:noFill/>
        </p:spPr>
      </p:pic>
      <p:sp>
        <p:nvSpPr>
          <p:cNvPr id="8" name="TextBox 7">
            <a:extLst>
              <a:ext uri="{FF2B5EF4-FFF2-40B4-BE49-F238E27FC236}">
                <a16:creationId xmlns:a16="http://schemas.microsoft.com/office/drawing/2014/main" id="{43DBE4E3-C892-CF80-A0E2-6C4182603779}"/>
              </a:ext>
            </a:extLst>
          </p:cNvPr>
          <p:cNvSpPr txBox="1"/>
          <p:nvPr/>
        </p:nvSpPr>
        <p:spPr>
          <a:xfrm>
            <a:off x="491108" y="2110900"/>
            <a:ext cx="4614291" cy="3323987"/>
          </a:xfrm>
          <a:prstGeom prst="rect">
            <a:avLst/>
          </a:prstGeom>
          <a:noFill/>
        </p:spPr>
        <p:txBody>
          <a:bodyPr wrap="square" rtlCol="0">
            <a:spAutoFit/>
          </a:bodyPr>
          <a:lstStyle/>
          <a:p>
            <a:r>
              <a:rPr lang="en-GB" sz="3200" b="1" dirty="0">
                <a:solidFill>
                  <a:schemeClr val="bg1"/>
                </a:solidFill>
              </a:rPr>
              <a:t>General Positives: </a:t>
            </a:r>
          </a:p>
          <a:p>
            <a:endParaRPr lang="en-GB" sz="3200" b="1" dirty="0">
              <a:solidFill>
                <a:schemeClr val="bg1"/>
              </a:solidFill>
            </a:endParaRPr>
          </a:p>
          <a:p>
            <a:pPr marL="285750" indent="-285750">
              <a:buFontTx/>
              <a:buChar char="-"/>
            </a:pPr>
            <a:r>
              <a:rPr lang="en-GB" sz="3200" dirty="0">
                <a:solidFill>
                  <a:schemeClr val="bg1"/>
                </a:solidFill>
              </a:rPr>
              <a:t>Dealing with stress</a:t>
            </a:r>
          </a:p>
          <a:p>
            <a:pPr marL="285750" indent="-285750">
              <a:buFontTx/>
              <a:buChar char="-"/>
            </a:pPr>
            <a:r>
              <a:rPr lang="en-GB" sz="3200" dirty="0">
                <a:solidFill>
                  <a:schemeClr val="bg1"/>
                </a:solidFill>
              </a:rPr>
              <a:t>Readiness for transition</a:t>
            </a:r>
          </a:p>
          <a:p>
            <a:pPr marL="285750" indent="-285750">
              <a:buFontTx/>
              <a:buChar char="-"/>
            </a:pPr>
            <a:r>
              <a:rPr lang="en-GB" sz="3200" dirty="0">
                <a:solidFill>
                  <a:schemeClr val="bg1"/>
                </a:solidFill>
              </a:rPr>
              <a:t>Togetherness </a:t>
            </a:r>
          </a:p>
          <a:p>
            <a:pPr marL="285750" indent="-285750">
              <a:buFontTx/>
              <a:buChar char="-"/>
            </a:pPr>
            <a:r>
              <a:rPr lang="en-GB" sz="3200" dirty="0">
                <a:solidFill>
                  <a:schemeClr val="bg1"/>
                </a:solidFill>
              </a:rPr>
              <a:t>Proactive coping </a:t>
            </a:r>
          </a:p>
          <a:p>
            <a:pPr marL="285750" indent="-285750">
              <a:buFontTx/>
              <a:buChar char="-"/>
            </a:pPr>
            <a:endParaRPr lang="en-GB" dirty="0">
              <a:solidFill>
                <a:schemeClr val="bg1"/>
              </a:solidFill>
            </a:endParaRPr>
          </a:p>
        </p:txBody>
      </p:sp>
      <p:sp>
        <p:nvSpPr>
          <p:cNvPr id="10" name="TextBox 9">
            <a:extLst>
              <a:ext uri="{FF2B5EF4-FFF2-40B4-BE49-F238E27FC236}">
                <a16:creationId xmlns:a16="http://schemas.microsoft.com/office/drawing/2014/main" id="{14A2458A-5BAC-B97E-E7E8-F1B71D428D44}"/>
              </a:ext>
            </a:extLst>
          </p:cNvPr>
          <p:cNvSpPr txBox="1"/>
          <p:nvPr/>
        </p:nvSpPr>
        <p:spPr>
          <a:xfrm>
            <a:off x="5289804" y="2110900"/>
            <a:ext cx="4614291" cy="3323987"/>
          </a:xfrm>
          <a:prstGeom prst="rect">
            <a:avLst/>
          </a:prstGeom>
          <a:noFill/>
        </p:spPr>
        <p:txBody>
          <a:bodyPr wrap="square" rtlCol="0">
            <a:spAutoFit/>
          </a:bodyPr>
          <a:lstStyle/>
          <a:p>
            <a:r>
              <a:rPr lang="en-GB" sz="3200" b="1" dirty="0">
                <a:solidFill>
                  <a:schemeClr val="bg1"/>
                </a:solidFill>
              </a:rPr>
              <a:t>Specific Positives:</a:t>
            </a:r>
          </a:p>
          <a:p>
            <a:endParaRPr lang="en-GB" sz="3200" b="1" dirty="0">
              <a:solidFill>
                <a:schemeClr val="bg1"/>
              </a:solidFill>
            </a:endParaRPr>
          </a:p>
          <a:p>
            <a:pPr marL="285750" indent="-285750">
              <a:buFontTx/>
              <a:buChar char="-"/>
            </a:pPr>
            <a:r>
              <a:rPr lang="en-GB" sz="3200" dirty="0">
                <a:solidFill>
                  <a:schemeClr val="bg1"/>
                </a:solidFill>
              </a:rPr>
              <a:t>Trust</a:t>
            </a:r>
          </a:p>
          <a:p>
            <a:pPr marL="285750" indent="-285750">
              <a:buFontTx/>
              <a:buChar char="-"/>
            </a:pPr>
            <a:r>
              <a:rPr lang="en-GB" sz="3200" dirty="0">
                <a:solidFill>
                  <a:schemeClr val="bg1"/>
                </a:solidFill>
              </a:rPr>
              <a:t>Lived experience</a:t>
            </a:r>
          </a:p>
          <a:p>
            <a:pPr marL="285750" indent="-285750">
              <a:buFontTx/>
              <a:buChar char="-"/>
            </a:pPr>
            <a:r>
              <a:rPr lang="en-GB" sz="3200" dirty="0">
                <a:solidFill>
                  <a:schemeClr val="bg1"/>
                </a:solidFill>
              </a:rPr>
              <a:t>Independence </a:t>
            </a:r>
          </a:p>
          <a:p>
            <a:pPr marL="285750" indent="-285750">
              <a:buFontTx/>
              <a:buChar char="-"/>
            </a:pPr>
            <a:r>
              <a:rPr lang="en-GB" sz="3200" dirty="0">
                <a:solidFill>
                  <a:schemeClr val="bg1"/>
                </a:solidFill>
              </a:rPr>
              <a:t>Safe Space</a:t>
            </a:r>
          </a:p>
          <a:p>
            <a:pPr marL="285750" indent="-285750">
              <a:buFontTx/>
              <a:buChar char="-"/>
            </a:pPr>
            <a:endParaRPr lang="en-GB" dirty="0">
              <a:solidFill>
                <a:schemeClr val="bg1"/>
              </a:solidFill>
            </a:endParaRPr>
          </a:p>
        </p:txBody>
      </p:sp>
      <p:pic>
        <p:nvPicPr>
          <p:cNvPr id="11" name="Picture 10">
            <a:extLst>
              <a:ext uri="{FF2B5EF4-FFF2-40B4-BE49-F238E27FC236}">
                <a16:creationId xmlns:a16="http://schemas.microsoft.com/office/drawing/2014/main" id="{E57B5324-1FC5-1F71-33FE-F5472224BCF4}"/>
              </a:ext>
            </a:extLst>
          </p:cNvPr>
          <p:cNvPicPr>
            <a:picLocks noChangeAspect="1"/>
          </p:cNvPicPr>
          <p:nvPr/>
        </p:nvPicPr>
        <p:blipFill>
          <a:blip r:embed="rId3"/>
          <a:stretch>
            <a:fillRect/>
          </a:stretch>
        </p:blipFill>
        <p:spPr>
          <a:xfrm>
            <a:off x="9238260" y="2743200"/>
            <a:ext cx="2840856" cy="3211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373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16A6D-0DF6-11A8-3323-BE800517DC10}"/>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DC51301A-2433-488D-7C14-6EB9CC3608F9}"/>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Mentoring: beyond talent</a:t>
            </a:r>
          </a:p>
        </p:txBody>
      </p:sp>
      <p:sp>
        <p:nvSpPr>
          <p:cNvPr id="2" name="Speech Bubble: Rectangle with Corners Rounded 1">
            <a:extLst>
              <a:ext uri="{FF2B5EF4-FFF2-40B4-BE49-F238E27FC236}">
                <a16:creationId xmlns:a16="http://schemas.microsoft.com/office/drawing/2014/main" id="{72E70957-5EE2-FB15-7C01-63764608C1C7}"/>
              </a:ext>
            </a:extLst>
          </p:cNvPr>
          <p:cNvSpPr/>
          <p:nvPr/>
        </p:nvSpPr>
        <p:spPr>
          <a:xfrm>
            <a:off x="4954556" y="4264090"/>
            <a:ext cx="6374786" cy="2015412"/>
          </a:xfrm>
          <a:prstGeom prst="wedgeRound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i="1" dirty="0"/>
              <a:t>“There is nobody in the club I feel I could talk to where it would be completely secure, but having my mentor allowed me to fully open up. This is because he is not a club employee” (Player 5)</a:t>
            </a:r>
            <a:endParaRPr lang="en-GB" sz="2000" dirty="0"/>
          </a:p>
          <a:p>
            <a:pPr algn="ctr"/>
            <a:endParaRPr lang="en-GB" dirty="0"/>
          </a:p>
        </p:txBody>
      </p:sp>
      <p:sp>
        <p:nvSpPr>
          <p:cNvPr id="3" name="Speech Bubble: Rectangle with Corners Rounded 2">
            <a:extLst>
              <a:ext uri="{FF2B5EF4-FFF2-40B4-BE49-F238E27FC236}">
                <a16:creationId xmlns:a16="http://schemas.microsoft.com/office/drawing/2014/main" id="{A19810CD-E5AD-F391-EDAA-EBC131AB4DF7}"/>
              </a:ext>
            </a:extLst>
          </p:cNvPr>
          <p:cNvSpPr/>
          <p:nvPr/>
        </p:nvSpPr>
        <p:spPr>
          <a:xfrm>
            <a:off x="248817" y="1651518"/>
            <a:ext cx="4229878" cy="4478694"/>
          </a:xfrm>
          <a:prstGeom prst="wedgeRoundRectCallou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i="1" dirty="0"/>
              <a:t>“It helped speaking to my mentor when I wasn’t getting minutes at the start of the season because he had experienced that too. He told me to stay positive and to train well which helped me because I went home and didn’t stress so much. If I hadn’t have had that conversation, I’d have gone home and been more stressed and moody” (Player 10</a:t>
            </a:r>
            <a:r>
              <a:rPr lang="en-GB" i="1" dirty="0"/>
              <a:t>)</a:t>
            </a:r>
            <a:endParaRPr lang="en-GB" dirty="0"/>
          </a:p>
        </p:txBody>
      </p:sp>
      <p:pic>
        <p:nvPicPr>
          <p:cNvPr id="8" name="Picture 7" descr="A red and blue design&#10;&#10;Description automatically generated">
            <a:extLst>
              <a:ext uri="{FF2B5EF4-FFF2-40B4-BE49-F238E27FC236}">
                <a16:creationId xmlns:a16="http://schemas.microsoft.com/office/drawing/2014/main" id="{0D3D9941-E977-71D4-FCE8-23DADA107332}"/>
              </a:ext>
            </a:extLst>
          </p:cNvPr>
          <p:cNvPicPr/>
          <p:nvPr/>
        </p:nvPicPr>
        <p:blipFill>
          <a:blip r:embed="rId2"/>
          <a:srcRect l="285" r="-7" b="-7"/>
          <a:stretch>
            <a:fillRect/>
          </a:stretch>
        </p:blipFill>
        <p:spPr>
          <a:xfrm>
            <a:off x="8380520" y="0"/>
            <a:ext cx="3811480" cy="2134421"/>
          </a:xfrm>
          <a:prstGeom prst="rect">
            <a:avLst/>
          </a:prstGeom>
          <a:noFill/>
        </p:spPr>
      </p:pic>
      <p:sp>
        <p:nvSpPr>
          <p:cNvPr id="5" name="Speech Bubble: Rectangle with Corners Rounded 4">
            <a:extLst>
              <a:ext uri="{FF2B5EF4-FFF2-40B4-BE49-F238E27FC236}">
                <a16:creationId xmlns:a16="http://schemas.microsoft.com/office/drawing/2014/main" id="{24C61DB4-767A-03EC-5C0A-A99C92AC7904}"/>
              </a:ext>
            </a:extLst>
          </p:cNvPr>
          <p:cNvSpPr/>
          <p:nvPr/>
        </p:nvSpPr>
        <p:spPr>
          <a:xfrm>
            <a:off x="4954556" y="1710612"/>
            <a:ext cx="6374786" cy="2037184"/>
          </a:xfrm>
          <a:prstGeom prst="wedgeRoundRectCallou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i="1" dirty="0"/>
              <a:t>“The 1-2-1’s – you know you can bring up whatever you want and its not going to get shared with anyone. Maybe in the academy, if you speak to one member of staff, it then gets passed around, but with my mentor, I could speak about anything” (Player 7)</a:t>
            </a:r>
            <a:endParaRPr lang="en-US" sz="2000" dirty="0"/>
          </a:p>
          <a:p>
            <a:pPr algn="ctr"/>
            <a:endParaRPr lang="en-GB" dirty="0"/>
          </a:p>
        </p:txBody>
      </p:sp>
    </p:spTree>
    <p:extLst>
      <p:ext uri="{BB962C8B-B14F-4D97-AF65-F5344CB8AC3E}">
        <p14:creationId xmlns:p14="http://schemas.microsoft.com/office/powerpoint/2010/main" val="370883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FF7A0-B33F-80C0-3828-354B148CD03A}"/>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F9FD3BE5-18A0-393C-E346-E8BA7AB1BD4B}"/>
              </a:ext>
            </a:extLst>
          </p:cNvPr>
          <p:cNvSpPr>
            <a:spLocks noGrp="1"/>
          </p:cNvSpPr>
          <p:nvPr>
            <p:ph type="title"/>
          </p:nvPr>
        </p:nvSpPr>
        <p:spPr>
          <a:xfrm>
            <a:off x="491109" y="823261"/>
            <a:ext cx="7403211" cy="762943"/>
          </a:xfrm>
        </p:spPr>
        <p:txBody>
          <a:bodyPr vert="horz" lIns="121920" tIns="60960" rIns="121920" bIns="60960" rtlCol="0" anchor="t">
            <a:normAutofit/>
          </a:bodyPr>
          <a:lstStyle/>
          <a:p>
            <a:r>
              <a:rPr lang="en-US" sz="3200" dirty="0"/>
              <a:t>Mentoring: beyond talent</a:t>
            </a:r>
          </a:p>
        </p:txBody>
      </p:sp>
      <p:sp>
        <p:nvSpPr>
          <p:cNvPr id="31" name="Text Placeholder 6">
            <a:extLst>
              <a:ext uri="{FF2B5EF4-FFF2-40B4-BE49-F238E27FC236}">
                <a16:creationId xmlns:a16="http://schemas.microsoft.com/office/drawing/2014/main" id="{69B3B05B-20FE-F61D-0F95-CFA4B27CE50C}"/>
              </a:ext>
            </a:extLst>
          </p:cNvPr>
          <p:cNvSpPr>
            <a:spLocks noGrp="1"/>
          </p:cNvSpPr>
          <p:nvPr>
            <p:ph type="body" sz="quarter" idx="16"/>
          </p:nvPr>
        </p:nvSpPr>
        <p:spPr>
          <a:xfrm>
            <a:off x="605409" y="1982021"/>
            <a:ext cx="4604766" cy="4276725"/>
          </a:xfrm>
        </p:spPr>
        <p:txBody>
          <a:bodyPr>
            <a:normAutofit fontScale="92500"/>
          </a:bodyPr>
          <a:lstStyle/>
          <a:p>
            <a:pPr marL="57150">
              <a:spcAft>
                <a:spcPts val="600"/>
              </a:spcAft>
            </a:pPr>
            <a:r>
              <a:rPr lang="en-US" sz="3200" b="1" dirty="0">
                <a:solidFill>
                  <a:srgbClr val="FFFFFF"/>
                </a:solidFill>
              </a:rPr>
              <a:t>Club Benefits</a:t>
            </a:r>
          </a:p>
          <a:p>
            <a:pPr marL="514350" indent="-457200">
              <a:spcAft>
                <a:spcPts val="600"/>
              </a:spcAft>
              <a:buFont typeface="Wingdings" panose="05000000000000000000" pitchFamily="2" charset="2"/>
              <a:buChar char="§"/>
            </a:pPr>
            <a:r>
              <a:rPr lang="en-US" sz="3200" dirty="0">
                <a:solidFill>
                  <a:srgbClr val="FFFFFF"/>
                </a:solidFill>
              </a:rPr>
              <a:t>Enhanced wellbeing</a:t>
            </a:r>
          </a:p>
          <a:p>
            <a:pPr marL="514350" indent="-457200">
              <a:spcAft>
                <a:spcPts val="600"/>
              </a:spcAft>
              <a:buFont typeface="Wingdings" panose="05000000000000000000" pitchFamily="2" charset="2"/>
              <a:buChar char="§"/>
            </a:pPr>
            <a:r>
              <a:rPr lang="en-US" sz="3200" dirty="0">
                <a:solidFill>
                  <a:srgbClr val="FFFFFF"/>
                </a:solidFill>
              </a:rPr>
              <a:t>Staff CPD (e.g., learning from mentor experiences)</a:t>
            </a:r>
          </a:p>
          <a:p>
            <a:pPr marL="514350" indent="-457200">
              <a:spcAft>
                <a:spcPts val="600"/>
              </a:spcAft>
              <a:buFont typeface="Wingdings" panose="05000000000000000000" pitchFamily="2" charset="2"/>
              <a:buChar char="§"/>
            </a:pPr>
            <a:r>
              <a:rPr lang="en-US" sz="3200" dirty="0">
                <a:solidFill>
                  <a:srgbClr val="FFFFFF"/>
                </a:solidFill>
              </a:rPr>
              <a:t>Having a ‘research arm’ of an academy, being a pioneer (SM3)</a:t>
            </a:r>
          </a:p>
          <a:p>
            <a:pPr marL="400050" indent="-342900">
              <a:spcAft>
                <a:spcPts val="600"/>
              </a:spcAft>
              <a:buFont typeface="Arial" panose="020B0604020202020204" pitchFamily="34" charset="0"/>
              <a:buChar char="•"/>
            </a:pPr>
            <a:endParaRPr lang="en-US" dirty="0"/>
          </a:p>
        </p:txBody>
      </p:sp>
      <p:pic>
        <p:nvPicPr>
          <p:cNvPr id="2" name="Picture 2" descr="Wolverhampton Wanderers FC | Football Academy | Compton Park | HB ARCHITECTS">
            <a:extLst>
              <a:ext uri="{FF2B5EF4-FFF2-40B4-BE49-F238E27FC236}">
                <a16:creationId xmlns:a16="http://schemas.microsoft.com/office/drawing/2014/main" id="{1F190BCC-F1A6-C1E7-6A36-26DEFEFFB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060" y="2500354"/>
            <a:ext cx="5308940" cy="3534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ed and blue design&#10;&#10;Description automatically generated">
            <a:extLst>
              <a:ext uri="{FF2B5EF4-FFF2-40B4-BE49-F238E27FC236}">
                <a16:creationId xmlns:a16="http://schemas.microsoft.com/office/drawing/2014/main" id="{DBE65294-6EC9-05DC-BE91-10F802B8ED0B}"/>
              </a:ext>
            </a:extLst>
          </p:cNvPr>
          <p:cNvPicPr/>
          <p:nvPr/>
        </p:nvPicPr>
        <p:blipFill>
          <a:blip r:embed="rId3"/>
          <a:srcRect l="285" r="-7" b="-7"/>
          <a:stretch>
            <a:fillRect/>
          </a:stretch>
        </p:blipFill>
        <p:spPr>
          <a:xfrm>
            <a:off x="8382000" y="0"/>
            <a:ext cx="3810000" cy="2134421"/>
          </a:xfrm>
          <a:prstGeom prst="rect">
            <a:avLst/>
          </a:prstGeom>
          <a:noFill/>
        </p:spPr>
      </p:pic>
    </p:spTree>
    <p:extLst>
      <p:ext uri="{BB962C8B-B14F-4D97-AF65-F5344CB8AC3E}">
        <p14:creationId xmlns:p14="http://schemas.microsoft.com/office/powerpoint/2010/main" val="3880010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96CA55-8B77-48AA-B51A-2B7B65FA65D5}" vid="{0502489A-FE8B-4BE1-8A05-02D5B123C0B6}"/>
    </a:ext>
  </a:extLst>
</a:theme>
</file>

<file path=docProps/app.xml><?xml version="1.0" encoding="utf-8"?>
<Properties xmlns="http://schemas.openxmlformats.org/officeDocument/2006/extended-properties" xmlns:vt="http://schemas.openxmlformats.org/officeDocument/2006/docPropsVTypes">
  <Template>blank</Template>
  <TotalTime>176</TotalTime>
  <Words>614</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Tahoma</vt:lpstr>
      <vt:lpstr>Wingdings</vt:lpstr>
      <vt:lpstr>Office Theme</vt:lpstr>
      <vt:lpstr>PowerPoint Presentation</vt:lpstr>
      <vt:lpstr>A brief introduction</vt:lpstr>
      <vt:lpstr>Mentoring: beyond talent</vt:lpstr>
      <vt:lpstr>Mentoring: beyond talent</vt:lpstr>
      <vt:lpstr>PowerPoint Presentation</vt:lpstr>
      <vt:lpstr>A brief introduction</vt:lpstr>
      <vt:lpstr>Mentoring: beyond talent</vt:lpstr>
      <vt:lpstr>Mentoring: beyond talent</vt:lpstr>
      <vt:lpstr>Mentoring: beyond talent</vt:lpstr>
      <vt:lpstr>Mentoring: beyond talent</vt:lpstr>
      <vt:lpstr>Mentoring: beyond talent</vt:lpstr>
      <vt:lpstr>Mentoring: beyond talent</vt:lpstr>
    </vt:vector>
  </TitlesOfParts>
  <Company>Staffordshire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Mansell</dc:creator>
  <cp:lastModifiedBy>Paul Mansell</cp:lastModifiedBy>
  <cp:revision>8</cp:revision>
  <dcterms:created xsi:type="dcterms:W3CDTF">2025-11-07T10:53:30Z</dcterms:created>
  <dcterms:modified xsi:type="dcterms:W3CDTF">2025-12-01T12:23:28Z</dcterms:modified>
</cp:coreProperties>
</file>