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9"/>
  </p:notesMasterIdLst>
  <p:handoutMasterIdLst>
    <p:handoutMasterId r:id="rId30"/>
  </p:handoutMasterIdLst>
  <p:sldIdLst>
    <p:sldId id="1865" r:id="rId5"/>
    <p:sldId id="1866" r:id="rId6"/>
    <p:sldId id="1889" r:id="rId7"/>
    <p:sldId id="1890" r:id="rId8"/>
    <p:sldId id="1891" r:id="rId9"/>
    <p:sldId id="1892" r:id="rId10"/>
    <p:sldId id="1894" r:id="rId11"/>
    <p:sldId id="1870" r:id="rId12"/>
    <p:sldId id="1887" r:id="rId13"/>
    <p:sldId id="1901" r:id="rId14"/>
    <p:sldId id="1871" r:id="rId15"/>
    <p:sldId id="1875" r:id="rId16"/>
    <p:sldId id="1896" r:id="rId17"/>
    <p:sldId id="1897" r:id="rId18"/>
    <p:sldId id="1899" r:id="rId19"/>
    <p:sldId id="1898" r:id="rId20"/>
    <p:sldId id="1872" r:id="rId21"/>
    <p:sldId id="1902" r:id="rId22"/>
    <p:sldId id="1900" r:id="rId23"/>
    <p:sldId id="1867" r:id="rId24"/>
    <p:sldId id="1888" r:id="rId25"/>
    <p:sldId id="1868" r:id="rId26"/>
    <p:sldId id="1881" r:id="rId27"/>
    <p:sldId id="1895" r:id="rId28"/>
  </p:sldIdLst>
  <p:sldSz cx="12192000" cy="6858000"/>
  <p:notesSz cx="6858000" cy="9144000"/>
  <p:defaultTextStyle>
    <a:defPPr rtl="0">
      <a:defRPr lang="en-GB"/>
    </a:defPPr>
    <a:lvl1pPr algn="l" rtl="0" fontAlgn="base">
      <a:spcBef>
        <a:spcPct val="0"/>
      </a:spcBef>
      <a:spcAft>
        <a:spcPct val="0"/>
      </a:spcAft>
      <a:defRPr lang="en-GB"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en-GB"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en-GB"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en-GB"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en-GB" kern="1200">
        <a:solidFill>
          <a:schemeClr val="tx1"/>
        </a:solidFill>
        <a:latin typeface="Arial" panose="020B0604020202020204" pitchFamily="34" charset="0"/>
        <a:ea typeface="+mn-ea"/>
        <a:cs typeface="+mn-cs"/>
      </a:defRPr>
    </a:lvl5pPr>
    <a:lvl6pPr marL="2286000" algn="l" defTabSz="914400" rtl="0" eaLnBrk="1" latinLnBrk="0" hangingPunct="1">
      <a:defRPr lang="en-GB" kern="1200">
        <a:solidFill>
          <a:schemeClr val="tx1"/>
        </a:solidFill>
        <a:latin typeface="Arial" panose="020B0604020202020204" pitchFamily="34" charset="0"/>
        <a:ea typeface="+mn-ea"/>
        <a:cs typeface="+mn-cs"/>
      </a:defRPr>
    </a:lvl6pPr>
    <a:lvl7pPr marL="2743200" algn="l" defTabSz="914400" rtl="0" eaLnBrk="1" latinLnBrk="0" hangingPunct="1">
      <a:defRPr lang="en-GB" kern="1200">
        <a:solidFill>
          <a:schemeClr val="tx1"/>
        </a:solidFill>
        <a:latin typeface="Arial" panose="020B0604020202020204" pitchFamily="34" charset="0"/>
        <a:ea typeface="+mn-ea"/>
        <a:cs typeface="+mn-cs"/>
      </a:defRPr>
    </a:lvl7pPr>
    <a:lvl8pPr marL="3200400" algn="l" defTabSz="914400" rtl="0" eaLnBrk="1" latinLnBrk="0" hangingPunct="1">
      <a:defRPr lang="en-GB" kern="1200">
        <a:solidFill>
          <a:schemeClr val="tx1"/>
        </a:solidFill>
        <a:latin typeface="Arial" panose="020B0604020202020204" pitchFamily="34" charset="0"/>
        <a:ea typeface="+mn-ea"/>
        <a:cs typeface="+mn-cs"/>
      </a:defRPr>
    </a:lvl8pPr>
    <a:lvl9pPr marL="3657600" algn="l" defTabSz="914400" rtl="0" eaLnBrk="1" latinLnBrk="0" hangingPunct="1">
      <a:defRPr lang="en-GB"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840" autoAdjust="0"/>
  </p:normalViewPr>
  <p:slideViewPr>
    <p:cSldViewPr snapToGrid="0">
      <p:cViewPr varScale="1">
        <p:scale>
          <a:sx n="75" d="100"/>
          <a:sy n="75" d="100"/>
        </p:scale>
        <p:origin x="1950" y="54"/>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notesViewPr>
    <p:cSldViewPr snapToGrid="0">
      <p:cViewPr varScale="1">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25040-B14F-4512-AF4D-DEAC3133009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E65AD285-5339-489B-B0C3-CBACEE22595C}">
      <dgm:prSet phldrT="[Text]"/>
      <dgm:spPr/>
      <dgm:t>
        <a:bodyPr/>
        <a:lstStyle/>
        <a:p>
          <a:r>
            <a:rPr lang="en-GB" dirty="0"/>
            <a:t>Shared foundations</a:t>
          </a:r>
        </a:p>
      </dgm:t>
    </dgm:pt>
    <dgm:pt modelId="{A3D2010A-9C30-443D-81F9-7833396D39AE}" type="parTrans" cxnId="{D2570AF9-1F0A-4D51-8A73-9D52967F894F}">
      <dgm:prSet/>
      <dgm:spPr/>
      <dgm:t>
        <a:bodyPr/>
        <a:lstStyle/>
        <a:p>
          <a:endParaRPr lang="en-GB"/>
        </a:p>
      </dgm:t>
    </dgm:pt>
    <dgm:pt modelId="{9369A5FB-1A21-4B5F-AAA2-80AF1EC6C4B0}" type="sibTrans" cxnId="{D2570AF9-1F0A-4D51-8A73-9D52967F894F}">
      <dgm:prSet/>
      <dgm:spPr/>
      <dgm:t>
        <a:bodyPr/>
        <a:lstStyle/>
        <a:p>
          <a:endParaRPr lang="en-GB"/>
        </a:p>
      </dgm:t>
    </dgm:pt>
    <dgm:pt modelId="{1D60B2A6-1263-4AD2-90C1-F906BB1C94A2}">
      <dgm:prSet phldrT="[Text]"/>
      <dgm:spPr/>
      <dgm:t>
        <a:bodyPr/>
        <a:lstStyle/>
        <a:p>
          <a:r>
            <a:rPr lang="en-GB" dirty="0"/>
            <a:t>Actor and Spectator roles</a:t>
          </a:r>
        </a:p>
      </dgm:t>
    </dgm:pt>
    <dgm:pt modelId="{6F1FBED9-824E-488C-A591-670EE3CAF1EE}" type="parTrans" cxnId="{71A2C77D-9A7C-43E7-B118-E26F1089B757}">
      <dgm:prSet/>
      <dgm:spPr/>
      <dgm:t>
        <a:bodyPr/>
        <a:lstStyle/>
        <a:p>
          <a:endParaRPr lang="en-GB"/>
        </a:p>
      </dgm:t>
    </dgm:pt>
    <dgm:pt modelId="{53A6C5B1-2582-477F-886D-DB579E8A9DAF}" type="sibTrans" cxnId="{71A2C77D-9A7C-43E7-B118-E26F1089B757}">
      <dgm:prSet/>
      <dgm:spPr/>
      <dgm:t>
        <a:bodyPr/>
        <a:lstStyle/>
        <a:p>
          <a:endParaRPr lang="en-GB"/>
        </a:p>
      </dgm:t>
    </dgm:pt>
    <dgm:pt modelId="{0436C5FC-646B-4E1F-BA99-8BCCD9F74AC5}">
      <dgm:prSet phldrT="[Text]"/>
      <dgm:spPr/>
      <dgm:t>
        <a:bodyPr/>
        <a:lstStyle/>
        <a:p>
          <a:r>
            <a:rPr lang="en-GB" dirty="0"/>
            <a:t>About taking on a character in performative transformation, taking on different identities and mannerisms and different physical appearances</a:t>
          </a:r>
        </a:p>
      </dgm:t>
    </dgm:pt>
    <dgm:pt modelId="{62890C15-E564-49C0-A2F9-6030781BB0FB}" type="parTrans" cxnId="{264ACEEE-E3B6-41E8-A7F1-FB355038B1DF}">
      <dgm:prSet/>
      <dgm:spPr/>
      <dgm:t>
        <a:bodyPr/>
        <a:lstStyle/>
        <a:p>
          <a:endParaRPr lang="en-GB"/>
        </a:p>
      </dgm:t>
    </dgm:pt>
    <dgm:pt modelId="{7889B88C-9782-47AB-AF97-7CC73C8AD07A}" type="sibTrans" cxnId="{264ACEEE-E3B6-41E8-A7F1-FB355038B1DF}">
      <dgm:prSet/>
      <dgm:spPr/>
      <dgm:t>
        <a:bodyPr/>
        <a:lstStyle/>
        <a:p>
          <a:endParaRPr lang="en-GB"/>
        </a:p>
      </dgm:t>
    </dgm:pt>
    <dgm:pt modelId="{95DBC607-2CE8-4BE9-981B-3E77C1B97DD1}">
      <dgm:prSet phldrT="[Text]"/>
      <dgm:spPr/>
      <dgm:t>
        <a:bodyPr/>
        <a:lstStyle/>
        <a:p>
          <a:r>
            <a:rPr lang="en-GB" dirty="0"/>
            <a:t>(Participants can sometimes act as both performance and audience members)</a:t>
          </a:r>
        </a:p>
      </dgm:t>
    </dgm:pt>
    <dgm:pt modelId="{CC6BBA4B-BAE1-4FCA-B023-ADFD9A22F88B}" type="parTrans" cxnId="{6C7C3940-0E66-4C23-A7A4-427A402058B1}">
      <dgm:prSet/>
      <dgm:spPr/>
      <dgm:t>
        <a:bodyPr/>
        <a:lstStyle/>
        <a:p>
          <a:endParaRPr lang="en-GB"/>
        </a:p>
      </dgm:t>
    </dgm:pt>
    <dgm:pt modelId="{ECCBE3AE-C425-4D9F-A6FD-3FE0C693BEDC}" type="sibTrans" cxnId="{6C7C3940-0E66-4C23-A7A4-427A402058B1}">
      <dgm:prSet/>
      <dgm:spPr/>
      <dgm:t>
        <a:bodyPr/>
        <a:lstStyle/>
        <a:p>
          <a:endParaRPr lang="en-GB"/>
        </a:p>
      </dgm:t>
    </dgm:pt>
    <dgm:pt modelId="{D9FB170E-714C-48C6-8B86-12FD0A6599CC}">
      <dgm:prSet phldrT="[Text]"/>
      <dgm:spPr/>
      <dgm:t>
        <a:bodyPr/>
        <a:lstStyle/>
        <a:p>
          <a:r>
            <a:rPr lang="en-GB" dirty="0"/>
            <a:t>Embodiment</a:t>
          </a:r>
        </a:p>
      </dgm:t>
    </dgm:pt>
    <dgm:pt modelId="{C01B3929-6DE9-4823-B15F-EDF78E37A6DA}" type="parTrans" cxnId="{6DBA6184-9A1F-4C64-9E72-C362945CA8E0}">
      <dgm:prSet/>
      <dgm:spPr/>
      <dgm:t>
        <a:bodyPr/>
        <a:lstStyle/>
        <a:p>
          <a:endParaRPr lang="en-GB"/>
        </a:p>
      </dgm:t>
    </dgm:pt>
    <dgm:pt modelId="{906525ED-DA43-41EF-A097-1DFD9A245161}" type="sibTrans" cxnId="{6DBA6184-9A1F-4C64-9E72-C362945CA8E0}">
      <dgm:prSet/>
      <dgm:spPr/>
      <dgm:t>
        <a:bodyPr/>
        <a:lstStyle/>
        <a:p>
          <a:endParaRPr lang="en-GB"/>
        </a:p>
      </dgm:t>
    </dgm:pt>
    <dgm:pt modelId="{0B99B1EC-455B-4680-8C25-0C21A4C2CBC6}">
      <dgm:prSet phldrT="[Text]"/>
      <dgm:spPr/>
      <dgm:t>
        <a:bodyPr/>
        <a:lstStyle/>
        <a:p>
          <a:r>
            <a:rPr lang="en-GB" dirty="0"/>
            <a:t>Participants transform their appearances and mannerisms to inhabit and embody a character</a:t>
          </a:r>
        </a:p>
      </dgm:t>
    </dgm:pt>
    <dgm:pt modelId="{4F325033-857F-4DD0-B2BB-B105D370A022}" type="parTrans" cxnId="{6965D9E9-3FB3-47F0-BBBB-9A1FAFAFFB75}">
      <dgm:prSet/>
      <dgm:spPr/>
      <dgm:t>
        <a:bodyPr/>
        <a:lstStyle/>
        <a:p>
          <a:endParaRPr lang="en-GB"/>
        </a:p>
      </dgm:t>
    </dgm:pt>
    <dgm:pt modelId="{59513D01-B212-40F1-8302-DFA095F39F78}" type="sibTrans" cxnId="{6965D9E9-3FB3-47F0-BBBB-9A1FAFAFFB75}">
      <dgm:prSet/>
      <dgm:spPr/>
      <dgm:t>
        <a:bodyPr/>
        <a:lstStyle/>
        <a:p>
          <a:endParaRPr lang="en-GB"/>
        </a:p>
      </dgm:t>
    </dgm:pt>
    <dgm:pt modelId="{90EE6834-620B-4F40-8CDA-0C0EE4EB2DB9}">
      <dgm:prSet phldrT="[Text]"/>
      <dgm:spPr/>
      <dgm:t>
        <a:bodyPr/>
        <a:lstStyle/>
        <a:p>
          <a:r>
            <a:rPr lang="en-GB" dirty="0"/>
            <a:t>Occurrences of </a:t>
          </a:r>
          <a:r>
            <a:rPr lang="en-GB" i="0" dirty="0"/>
            <a:t>character bleed</a:t>
          </a:r>
        </a:p>
      </dgm:t>
    </dgm:pt>
    <dgm:pt modelId="{7ED360B4-88E4-43FE-B70D-D4337BE377AB}" type="parTrans" cxnId="{7FD772FB-D940-4669-81B4-1C967D03307B}">
      <dgm:prSet/>
      <dgm:spPr/>
      <dgm:t>
        <a:bodyPr/>
        <a:lstStyle/>
        <a:p>
          <a:endParaRPr lang="en-GB"/>
        </a:p>
      </dgm:t>
    </dgm:pt>
    <dgm:pt modelId="{C696F3C1-022A-428C-86B6-8AA4AC27D145}" type="sibTrans" cxnId="{7FD772FB-D940-4669-81B4-1C967D03307B}">
      <dgm:prSet/>
      <dgm:spPr/>
      <dgm:t>
        <a:bodyPr/>
        <a:lstStyle/>
        <a:p>
          <a:endParaRPr lang="en-GB"/>
        </a:p>
      </dgm:t>
    </dgm:pt>
    <dgm:pt modelId="{B7C12193-2265-4F75-8E32-DE9397121E16}">
      <dgm:prSet phldrT="[Text]"/>
      <dgm:spPr/>
      <dgm:t>
        <a:bodyPr/>
        <a:lstStyle/>
        <a:p>
          <a:r>
            <a:rPr lang="en-GB" dirty="0"/>
            <a:t>Feelings and thoughts between cosplayer and character influence each other</a:t>
          </a:r>
        </a:p>
      </dgm:t>
    </dgm:pt>
    <dgm:pt modelId="{790536ED-06FF-4F6B-87BC-C703A0E90980}" type="parTrans" cxnId="{C2171B0A-C886-4EAF-8EE5-CD98C7F0B1BB}">
      <dgm:prSet/>
      <dgm:spPr/>
      <dgm:t>
        <a:bodyPr/>
        <a:lstStyle/>
        <a:p>
          <a:endParaRPr lang="en-GB"/>
        </a:p>
      </dgm:t>
    </dgm:pt>
    <dgm:pt modelId="{9FEEC912-1EFB-4AB8-955C-F480106BAC97}" type="sibTrans" cxnId="{C2171B0A-C886-4EAF-8EE5-CD98C7F0B1BB}">
      <dgm:prSet/>
      <dgm:spPr/>
      <dgm:t>
        <a:bodyPr/>
        <a:lstStyle/>
        <a:p>
          <a:endParaRPr lang="en-GB"/>
        </a:p>
      </dgm:t>
    </dgm:pt>
    <dgm:pt modelId="{7B73C90A-DC5B-48D8-B6E6-486E63FAB5B6}">
      <dgm:prSet phldrT="[Text]"/>
      <dgm:spPr/>
      <dgm:t>
        <a:bodyPr/>
        <a:lstStyle/>
        <a:p>
          <a:r>
            <a:rPr lang="en-GB" dirty="0"/>
            <a:t>Playful space</a:t>
          </a:r>
        </a:p>
      </dgm:t>
    </dgm:pt>
    <dgm:pt modelId="{AD10DDE2-1003-433F-B9E9-37B0607FFC05}" type="parTrans" cxnId="{A6DFDC83-11A3-40B4-8F61-66146E38EB6A}">
      <dgm:prSet/>
      <dgm:spPr/>
      <dgm:t>
        <a:bodyPr/>
        <a:lstStyle/>
        <a:p>
          <a:endParaRPr lang="en-GB"/>
        </a:p>
      </dgm:t>
    </dgm:pt>
    <dgm:pt modelId="{34DD3A1A-5F19-4F9D-A9C9-FD119574E89D}" type="sibTrans" cxnId="{A6DFDC83-11A3-40B4-8F61-66146E38EB6A}">
      <dgm:prSet/>
      <dgm:spPr/>
      <dgm:t>
        <a:bodyPr/>
        <a:lstStyle/>
        <a:p>
          <a:endParaRPr lang="en-GB"/>
        </a:p>
      </dgm:t>
    </dgm:pt>
    <dgm:pt modelId="{56CA630D-780C-4740-AD9B-E5E6A2D13FFF}">
      <dgm:prSet phldrT="[Text]"/>
      <dgm:spPr/>
      <dgm:t>
        <a:bodyPr/>
        <a:lstStyle/>
        <a:p>
          <a:r>
            <a:rPr lang="en-GB" dirty="0"/>
            <a:t>Set in special, context-based settings that let people explore freely</a:t>
          </a:r>
        </a:p>
      </dgm:t>
    </dgm:pt>
    <dgm:pt modelId="{228DBB39-F6A3-4482-AD8A-C533FC90E8C1}" type="parTrans" cxnId="{5AD4A612-30DA-41AF-8A89-4DA12D1ADC92}">
      <dgm:prSet/>
      <dgm:spPr/>
      <dgm:t>
        <a:bodyPr/>
        <a:lstStyle/>
        <a:p>
          <a:endParaRPr lang="en-GB"/>
        </a:p>
      </dgm:t>
    </dgm:pt>
    <dgm:pt modelId="{CEA3EF89-1AAF-485F-8827-39E51632E8E5}" type="sibTrans" cxnId="{5AD4A612-30DA-41AF-8A89-4DA12D1ADC92}">
      <dgm:prSet/>
      <dgm:spPr/>
      <dgm:t>
        <a:bodyPr/>
        <a:lstStyle/>
        <a:p>
          <a:endParaRPr lang="en-GB"/>
        </a:p>
      </dgm:t>
    </dgm:pt>
    <dgm:pt modelId="{EB0C826E-57A8-4BD3-9694-9EC9071E7F44}" type="pres">
      <dgm:prSet presAssocID="{64B25040-B14F-4512-AF4D-DEAC31330090}" presName="linear" presStyleCnt="0">
        <dgm:presLayoutVars>
          <dgm:dir/>
          <dgm:animLvl val="lvl"/>
          <dgm:resizeHandles val="exact"/>
        </dgm:presLayoutVars>
      </dgm:prSet>
      <dgm:spPr/>
    </dgm:pt>
    <dgm:pt modelId="{CFC03ED3-6DC2-4A93-A767-7193E7BE03B4}" type="pres">
      <dgm:prSet presAssocID="{E65AD285-5339-489B-B0C3-CBACEE22595C}" presName="parentLin" presStyleCnt="0"/>
      <dgm:spPr/>
    </dgm:pt>
    <dgm:pt modelId="{D6A99991-01FC-47DC-8B9F-F3A6AB606FD1}" type="pres">
      <dgm:prSet presAssocID="{E65AD285-5339-489B-B0C3-CBACEE22595C}" presName="parentLeftMargin" presStyleLbl="node1" presStyleIdx="0" presStyleCnt="5"/>
      <dgm:spPr/>
    </dgm:pt>
    <dgm:pt modelId="{658B78E7-4E65-4AE8-BB96-CAB40ABE6A3F}" type="pres">
      <dgm:prSet presAssocID="{E65AD285-5339-489B-B0C3-CBACEE22595C}" presName="parentText" presStyleLbl="node1" presStyleIdx="0" presStyleCnt="5">
        <dgm:presLayoutVars>
          <dgm:chMax val="0"/>
          <dgm:bulletEnabled val="1"/>
        </dgm:presLayoutVars>
      </dgm:prSet>
      <dgm:spPr/>
    </dgm:pt>
    <dgm:pt modelId="{21EC3DA5-2E4E-4E4D-AFA9-2B362E483C58}" type="pres">
      <dgm:prSet presAssocID="{E65AD285-5339-489B-B0C3-CBACEE22595C}" presName="negativeSpace" presStyleCnt="0"/>
      <dgm:spPr/>
    </dgm:pt>
    <dgm:pt modelId="{8647B6DC-30CE-43FD-A87D-293C60F5BB04}" type="pres">
      <dgm:prSet presAssocID="{E65AD285-5339-489B-B0C3-CBACEE22595C}" presName="childText" presStyleLbl="conFgAcc1" presStyleIdx="0" presStyleCnt="5">
        <dgm:presLayoutVars>
          <dgm:bulletEnabled val="1"/>
        </dgm:presLayoutVars>
      </dgm:prSet>
      <dgm:spPr/>
    </dgm:pt>
    <dgm:pt modelId="{6DFCB3FF-8994-4B94-8A09-9B537924BEE2}" type="pres">
      <dgm:prSet presAssocID="{9369A5FB-1A21-4B5F-AAA2-80AF1EC6C4B0}" presName="spaceBetweenRectangles" presStyleCnt="0"/>
      <dgm:spPr/>
    </dgm:pt>
    <dgm:pt modelId="{C99216A9-C422-440B-948A-849BE31A4ACD}" type="pres">
      <dgm:prSet presAssocID="{1D60B2A6-1263-4AD2-90C1-F906BB1C94A2}" presName="parentLin" presStyleCnt="0"/>
      <dgm:spPr/>
    </dgm:pt>
    <dgm:pt modelId="{F065A2EA-C46B-4180-93E9-81BB0DF1062F}" type="pres">
      <dgm:prSet presAssocID="{1D60B2A6-1263-4AD2-90C1-F906BB1C94A2}" presName="parentLeftMargin" presStyleLbl="node1" presStyleIdx="0" presStyleCnt="5"/>
      <dgm:spPr/>
    </dgm:pt>
    <dgm:pt modelId="{41E249D5-5FD7-4F9E-8A6C-2C1AC15B9DB0}" type="pres">
      <dgm:prSet presAssocID="{1D60B2A6-1263-4AD2-90C1-F906BB1C94A2}" presName="parentText" presStyleLbl="node1" presStyleIdx="1" presStyleCnt="5">
        <dgm:presLayoutVars>
          <dgm:chMax val="0"/>
          <dgm:bulletEnabled val="1"/>
        </dgm:presLayoutVars>
      </dgm:prSet>
      <dgm:spPr/>
    </dgm:pt>
    <dgm:pt modelId="{B5519A0F-8D8E-45C5-9693-D51E3795ACC3}" type="pres">
      <dgm:prSet presAssocID="{1D60B2A6-1263-4AD2-90C1-F906BB1C94A2}" presName="negativeSpace" presStyleCnt="0"/>
      <dgm:spPr/>
    </dgm:pt>
    <dgm:pt modelId="{DDF070BA-47E3-4795-973F-FF447EC6BEC0}" type="pres">
      <dgm:prSet presAssocID="{1D60B2A6-1263-4AD2-90C1-F906BB1C94A2}" presName="childText" presStyleLbl="conFgAcc1" presStyleIdx="1" presStyleCnt="5">
        <dgm:presLayoutVars>
          <dgm:bulletEnabled val="1"/>
        </dgm:presLayoutVars>
      </dgm:prSet>
      <dgm:spPr/>
    </dgm:pt>
    <dgm:pt modelId="{9C3BC990-92EB-4B6C-99F9-A56B8078BCCB}" type="pres">
      <dgm:prSet presAssocID="{53A6C5B1-2582-477F-886D-DB579E8A9DAF}" presName="spaceBetweenRectangles" presStyleCnt="0"/>
      <dgm:spPr/>
    </dgm:pt>
    <dgm:pt modelId="{95266867-6687-41B9-B477-D3776F536BE7}" type="pres">
      <dgm:prSet presAssocID="{D9FB170E-714C-48C6-8B86-12FD0A6599CC}" presName="parentLin" presStyleCnt="0"/>
      <dgm:spPr/>
    </dgm:pt>
    <dgm:pt modelId="{06B694A5-A1AC-4192-B796-FA75AF4EC769}" type="pres">
      <dgm:prSet presAssocID="{D9FB170E-714C-48C6-8B86-12FD0A6599CC}" presName="parentLeftMargin" presStyleLbl="node1" presStyleIdx="1" presStyleCnt="5"/>
      <dgm:spPr/>
    </dgm:pt>
    <dgm:pt modelId="{C511103F-C48D-448D-BA87-62D1B0772907}" type="pres">
      <dgm:prSet presAssocID="{D9FB170E-714C-48C6-8B86-12FD0A6599CC}" presName="parentText" presStyleLbl="node1" presStyleIdx="2" presStyleCnt="5">
        <dgm:presLayoutVars>
          <dgm:chMax val="0"/>
          <dgm:bulletEnabled val="1"/>
        </dgm:presLayoutVars>
      </dgm:prSet>
      <dgm:spPr/>
    </dgm:pt>
    <dgm:pt modelId="{3EC800E1-E998-45AC-AEDA-C1987ABC25E1}" type="pres">
      <dgm:prSet presAssocID="{D9FB170E-714C-48C6-8B86-12FD0A6599CC}" presName="negativeSpace" presStyleCnt="0"/>
      <dgm:spPr/>
    </dgm:pt>
    <dgm:pt modelId="{CA5DA406-B931-4F29-B792-1D40FF1DEF0F}" type="pres">
      <dgm:prSet presAssocID="{D9FB170E-714C-48C6-8B86-12FD0A6599CC}" presName="childText" presStyleLbl="conFgAcc1" presStyleIdx="2" presStyleCnt="5">
        <dgm:presLayoutVars>
          <dgm:bulletEnabled val="1"/>
        </dgm:presLayoutVars>
      </dgm:prSet>
      <dgm:spPr/>
    </dgm:pt>
    <dgm:pt modelId="{499E4E20-71D7-42B9-AB5A-8DBEFEF34F98}" type="pres">
      <dgm:prSet presAssocID="{906525ED-DA43-41EF-A097-1DFD9A245161}" presName="spaceBetweenRectangles" presStyleCnt="0"/>
      <dgm:spPr/>
    </dgm:pt>
    <dgm:pt modelId="{85202D23-16FF-4769-AFD7-0C5D7180AC8A}" type="pres">
      <dgm:prSet presAssocID="{90EE6834-620B-4F40-8CDA-0C0EE4EB2DB9}" presName="parentLin" presStyleCnt="0"/>
      <dgm:spPr/>
    </dgm:pt>
    <dgm:pt modelId="{29F26EFF-4F8D-4F4C-90CC-32A5E137259C}" type="pres">
      <dgm:prSet presAssocID="{90EE6834-620B-4F40-8CDA-0C0EE4EB2DB9}" presName="parentLeftMargin" presStyleLbl="node1" presStyleIdx="2" presStyleCnt="5"/>
      <dgm:spPr/>
    </dgm:pt>
    <dgm:pt modelId="{A4A72A55-B219-46DF-B761-0CD378BF7FB5}" type="pres">
      <dgm:prSet presAssocID="{90EE6834-620B-4F40-8CDA-0C0EE4EB2DB9}" presName="parentText" presStyleLbl="node1" presStyleIdx="3" presStyleCnt="5">
        <dgm:presLayoutVars>
          <dgm:chMax val="0"/>
          <dgm:bulletEnabled val="1"/>
        </dgm:presLayoutVars>
      </dgm:prSet>
      <dgm:spPr/>
    </dgm:pt>
    <dgm:pt modelId="{E2579802-BFC4-416B-869F-238974CF9D23}" type="pres">
      <dgm:prSet presAssocID="{90EE6834-620B-4F40-8CDA-0C0EE4EB2DB9}" presName="negativeSpace" presStyleCnt="0"/>
      <dgm:spPr/>
    </dgm:pt>
    <dgm:pt modelId="{51A1A6A4-2FF5-440B-8CAA-A5A4BFF289FE}" type="pres">
      <dgm:prSet presAssocID="{90EE6834-620B-4F40-8CDA-0C0EE4EB2DB9}" presName="childText" presStyleLbl="conFgAcc1" presStyleIdx="3" presStyleCnt="5">
        <dgm:presLayoutVars>
          <dgm:bulletEnabled val="1"/>
        </dgm:presLayoutVars>
      </dgm:prSet>
      <dgm:spPr/>
    </dgm:pt>
    <dgm:pt modelId="{E56876D5-8886-4B7E-A89D-1D279ED0D966}" type="pres">
      <dgm:prSet presAssocID="{C696F3C1-022A-428C-86B6-8AA4AC27D145}" presName="spaceBetweenRectangles" presStyleCnt="0"/>
      <dgm:spPr/>
    </dgm:pt>
    <dgm:pt modelId="{A9D5840F-25DD-433C-A233-CAF0DCA5C124}" type="pres">
      <dgm:prSet presAssocID="{7B73C90A-DC5B-48D8-B6E6-486E63FAB5B6}" presName="parentLin" presStyleCnt="0"/>
      <dgm:spPr/>
    </dgm:pt>
    <dgm:pt modelId="{9B9B52C7-6DE3-459D-BF7C-F443B2536B17}" type="pres">
      <dgm:prSet presAssocID="{7B73C90A-DC5B-48D8-B6E6-486E63FAB5B6}" presName="parentLeftMargin" presStyleLbl="node1" presStyleIdx="3" presStyleCnt="5"/>
      <dgm:spPr/>
    </dgm:pt>
    <dgm:pt modelId="{372E12CA-23F3-4FAA-A3AC-40D159F36A26}" type="pres">
      <dgm:prSet presAssocID="{7B73C90A-DC5B-48D8-B6E6-486E63FAB5B6}" presName="parentText" presStyleLbl="node1" presStyleIdx="4" presStyleCnt="5">
        <dgm:presLayoutVars>
          <dgm:chMax val="0"/>
          <dgm:bulletEnabled val="1"/>
        </dgm:presLayoutVars>
      </dgm:prSet>
      <dgm:spPr/>
    </dgm:pt>
    <dgm:pt modelId="{E33576DA-C054-4DDC-869F-530BFFCA478A}" type="pres">
      <dgm:prSet presAssocID="{7B73C90A-DC5B-48D8-B6E6-486E63FAB5B6}" presName="negativeSpace" presStyleCnt="0"/>
      <dgm:spPr/>
    </dgm:pt>
    <dgm:pt modelId="{87F74C6F-8B12-4B2F-9457-7E906F9EA7E4}" type="pres">
      <dgm:prSet presAssocID="{7B73C90A-DC5B-48D8-B6E6-486E63FAB5B6}" presName="childText" presStyleLbl="conFgAcc1" presStyleIdx="4" presStyleCnt="5">
        <dgm:presLayoutVars>
          <dgm:bulletEnabled val="1"/>
        </dgm:presLayoutVars>
      </dgm:prSet>
      <dgm:spPr/>
    </dgm:pt>
  </dgm:ptLst>
  <dgm:cxnLst>
    <dgm:cxn modelId="{19F6CA07-0BD0-4B3E-8898-A3191135DC2A}" type="presOf" srcId="{95DBC607-2CE8-4BE9-981B-3E77C1B97DD1}" destId="{DDF070BA-47E3-4795-973F-FF447EC6BEC0}" srcOrd="0" destOrd="0" presId="urn:microsoft.com/office/officeart/2005/8/layout/list1"/>
    <dgm:cxn modelId="{C2171B0A-C886-4EAF-8EE5-CD98C7F0B1BB}" srcId="{90EE6834-620B-4F40-8CDA-0C0EE4EB2DB9}" destId="{B7C12193-2265-4F75-8E32-DE9397121E16}" srcOrd="0" destOrd="0" parTransId="{790536ED-06FF-4F6B-87BC-C703A0E90980}" sibTransId="{9FEEC912-1EFB-4AB8-955C-F480106BAC97}"/>
    <dgm:cxn modelId="{5AD4A612-30DA-41AF-8A89-4DA12D1ADC92}" srcId="{7B73C90A-DC5B-48D8-B6E6-486E63FAB5B6}" destId="{56CA630D-780C-4740-AD9B-E5E6A2D13FFF}" srcOrd="0" destOrd="0" parTransId="{228DBB39-F6A3-4482-AD8A-C533FC90E8C1}" sibTransId="{CEA3EF89-1AAF-485F-8827-39E51632E8E5}"/>
    <dgm:cxn modelId="{8443EB3C-37D4-4F32-91EC-697913E25F83}" type="presOf" srcId="{7B73C90A-DC5B-48D8-B6E6-486E63FAB5B6}" destId="{9B9B52C7-6DE3-459D-BF7C-F443B2536B17}" srcOrd="0" destOrd="0" presId="urn:microsoft.com/office/officeart/2005/8/layout/list1"/>
    <dgm:cxn modelId="{6C7C3940-0E66-4C23-A7A4-427A402058B1}" srcId="{1D60B2A6-1263-4AD2-90C1-F906BB1C94A2}" destId="{95DBC607-2CE8-4BE9-981B-3E77C1B97DD1}" srcOrd="0" destOrd="0" parTransId="{CC6BBA4B-BAE1-4FCA-B023-ADFD9A22F88B}" sibTransId="{ECCBE3AE-C425-4D9F-A6FD-3FE0C693BEDC}"/>
    <dgm:cxn modelId="{85B4565C-797B-4D15-993E-84D50F48F2AE}" type="presOf" srcId="{64B25040-B14F-4512-AF4D-DEAC31330090}" destId="{EB0C826E-57A8-4BD3-9694-9EC9071E7F44}" srcOrd="0" destOrd="0" presId="urn:microsoft.com/office/officeart/2005/8/layout/list1"/>
    <dgm:cxn modelId="{150EB55E-963E-4127-9A5C-5299D0A2001F}" type="presOf" srcId="{7B73C90A-DC5B-48D8-B6E6-486E63FAB5B6}" destId="{372E12CA-23F3-4FAA-A3AC-40D159F36A26}" srcOrd="1" destOrd="0" presId="urn:microsoft.com/office/officeart/2005/8/layout/list1"/>
    <dgm:cxn modelId="{5E4FB069-7786-41D6-8BBA-25854B17B506}" type="presOf" srcId="{E65AD285-5339-489B-B0C3-CBACEE22595C}" destId="{D6A99991-01FC-47DC-8B9F-F3A6AB606FD1}" srcOrd="0" destOrd="0" presId="urn:microsoft.com/office/officeart/2005/8/layout/list1"/>
    <dgm:cxn modelId="{71A2C77D-9A7C-43E7-B118-E26F1089B757}" srcId="{64B25040-B14F-4512-AF4D-DEAC31330090}" destId="{1D60B2A6-1263-4AD2-90C1-F906BB1C94A2}" srcOrd="1" destOrd="0" parTransId="{6F1FBED9-824E-488C-A591-670EE3CAF1EE}" sibTransId="{53A6C5B1-2582-477F-886D-DB579E8A9DAF}"/>
    <dgm:cxn modelId="{015AF97F-815B-4A66-A957-353A56284C93}" type="presOf" srcId="{1D60B2A6-1263-4AD2-90C1-F906BB1C94A2}" destId="{41E249D5-5FD7-4F9E-8A6C-2C1AC15B9DB0}" srcOrd="1" destOrd="0" presId="urn:microsoft.com/office/officeart/2005/8/layout/list1"/>
    <dgm:cxn modelId="{9E3CE682-514D-48A5-A62F-BF3DE6EE06D1}" type="presOf" srcId="{56CA630D-780C-4740-AD9B-E5E6A2D13FFF}" destId="{87F74C6F-8B12-4B2F-9457-7E906F9EA7E4}" srcOrd="0" destOrd="0" presId="urn:microsoft.com/office/officeart/2005/8/layout/list1"/>
    <dgm:cxn modelId="{A6DFDC83-11A3-40B4-8F61-66146E38EB6A}" srcId="{64B25040-B14F-4512-AF4D-DEAC31330090}" destId="{7B73C90A-DC5B-48D8-B6E6-486E63FAB5B6}" srcOrd="4" destOrd="0" parTransId="{AD10DDE2-1003-433F-B9E9-37B0607FFC05}" sibTransId="{34DD3A1A-5F19-4F9D-A9C9-FD119574E89D}"/>
    <dgm:cxn modelId="{6DBA6184-9A1F-4C64-9E72-C362945CA8E0}" srcId="{64B25040-B14F-4512-AF4D-DEAC31330090}" destId="{D9FB170E-714C-48C6-8B86-12FD0A6599CC}" srcOrd="2" destOrd="0" parTransId="{C01B3929-6DE9-4823-B15F-EDF78E37A6DA}" sibTransId="{906525ED-DA43-41EF-A097-1DFD9A245161}"/>
    <dgm:cxn modelId="{8F463989-7626-46CB-970C-B0FB5CC52110}" type="presOf" srcId="{0B99B1EC-455B-4680-8C25-0C21A4C2CBC6}" destId="{CA5DA406-B931-4F29-B792-1D40FF1DEF0F}" srcOrd="0" destOrd="0" presId="urn:microsoft.com/office/officeart/2005/8/layout/list1"/>
    <dgm:cxn modelId="{9CD1AF94-07BD-46B8-91EC-85716E5147D3}" type="presOf" srcId="{90EE6834-620B-4F40-8CDA-0C0EE4EB2DB9}" destId="{A4A72A55-B219-46DF-B761-0CD378BF7FB5}" srcOrd="1" destOrd="0" presId="urn:microsoft.com/office/officeart/2005/8/layout/list1"/>
    <dgm:cxn modelId="{301F059E-825B-428B-920A-BB3D9011953A}" type="presOf" srcId="{0436C5FC-646B-4E1F-BA99-8BCCD9F74AC5}" destId="{8647B6DC-30CE-43FD-A87D-293C60F5BB04}" srcOrd="0" destOrd="0" presId="urn:microsoft.com/office/officeart/2005/8/layout/list1"/>
    <dgm:cxn modelId="{8522A4A2-C32E-4931-BE0E-FB125220766C}" type="presOf" srcId="{D9FB170E-714C-48C6-8B86-12FD0A6599CC}" destId="{06B694A5-A1AC-4192-B796-FA75AF4EC769}" srcOrd="0" destOrd="0" presId="urn:microsoft.com/office/officeart/2005/8/layout/list1"/>
    <dgm:cxn modelId="{ACD5B3A7-7741-41DC-9DC4-F5E10B2D67DE}" type="presOf" srcId="{1D60B2A6-1263-4AD2-90C1-F906BB1C94A2}" destId="{F065A2EA-C46B-4180-93E9-81BB0DF1062F}" srcOrd="0" destOrd="0" presId="urn:microsoft.com/office/officeart/2005/8/layout/list1"/>
    <dgm:cxn modelId="{BEA63CC4-CF65-4919-BFBB-DA75703AFCA8}" type="presOf" srcId="{E65AD285-5339-489B-B0C3-CBACEE22595C}" destId="{658B78E7-4E65-4AE8-BB96-CAB40ABE6A3F}" srcOrd="1" destOrd="0" presId="urn:microsoft.com/office/officeart/2005/8/layout/list1"/>
    <dgm:cxn modelId="{CFF366D4-B603-4153-A1F0-275FB9E0DB7B}" type="presOf" srcId="{B7C12193-2265-4F75-8E32-DE9397121E16}" destId="{51A1A6A4-2FF5-440B-8CAA-A5A4BFF289FE}" srcOrd="0" destOrd="0" presId="urn:microsoft.com/office/officeart/2005/8/layout/list1"/>
    <dgm:cxn modelId="{CEB13BDA-1365-43D1-A81E-759A8F71A96E}" type="presOf" srcId="{D9FB170E-714C-48C6-8B86-12FD0A6599CC}" destId="{C511103F-C48D-448D-BA87-62D1B0772907}" srcOrd="1" destOrd="0" presId="urn:microsoft.com/office/officeart/2005/8/layout/list1"/>
    <dgm:cxn modelId="{6965D9E9-3FB3-47F0-BBBB-9A1FAFAFFB75}" srcId="{D9FB170E-714C-48C6-8B86-12FD0A6599CC}" destId="{0B99B1EC-455B-4680-8C25-0C21A4C2CBC6}" srcOrd="0" destOrd="0" parTransId="{4F325033-857F-4DD0-B2BB-B105D370A022}" sibTransId="{59513D01-B212-40F1-8302-DFA095F39F78}"/>
    <dgm:cxn modelId="{264ACEEE-E3B6-41E8-A7F1-FB355038B1DF}" srcId="{E65AD285-5339-489B-B0C3-CBACEE22595C}" destId="{0436C5FC-646B-4E1F-BA99-8BCCD9F74AC5}" srcOrd="0" destOrd="0" parTransId="{62890C15-E564-49C0-A2F9-6030781BB0FB}" sibTransId="{7889B88C-9782-47AB-AF97-7CC73C8AD07A}"/>
    <dgm:cxn modelId="{D2570AF9-1F0A-4D51-8A73-9D52967F894F}" srcId="{64B25040-B14F-4512-AF4D-DEAC31330090}" destId="{E65AD285-5339-489B-B0C3-CBACEE22595C}" srcOrd="0" destOrd="0" parTransId="{A3D2010A-9C30-443D-81F9-7833396D39AE}" sibTransId="{9369A5FB-1A21-4B5F-AAA2-80AF1EC6C4B0}"/>
    <dgm:cxn modelId="{7FD772FB-D940-4669-81B4-1C967D03307B}" srcId="{64B25040-B14F-4512-AF4D-DEAC31330090}" destId="{90EE6834-620B-4F40-8CDA-0C0EE4EB2DB9}" srcOrd="3" destOrd="0" parTransId="{7ED360B4-88E4-43FE-B70D-D4337BE377AB}" sibTransId="{C696F3C1-022A-428C-86B6-8AA4AC27D145}"/>
    <dgm:cxn modelId="{94E6A0FC-5D87-4534-8CD1-DFC6636D0D67}" type="presOf" srcId="{90EE6834-620B-4F40-8CDA-0C0EE4EB2DB9}" destId="{29F26EFF-4F8D-4F4C-90CC-32A5E137259C}" srcOrd="0" destOrd="0" presId="urn:microsoft.com/office/officeart/2005/8/layout/list1"/>
    <dgm:cxn modelId="{F6D83A6D-7404-40A2-B05D-A63214F02BFD}" type="presParOf" srcId="{EB0C826E-57A8-4BD3-9694-9EC9071E7F44}" destId="{CFC03ED3-6DC2-4A93-A767-7193E7BE03B4}" srcOrd="0" destOrd="0" presId="urn:microsoft.com/office/officeart/2005/8/layout/list1"/>
    <dgm:cxn modelId="{4E195B6A-C68B-41B5-863E-CDDE1D90A4D2}" type="presParOf" srcId="{CFC03ED3-6DC2-4A93-A767-7193E7BE03B4}" destId="{D6A99991-01FC-47DC-8B9F-F3A6AB606FD1}" srcOrd="0" destOrd="0" presId="urn:microsoft.com/office/officeart/2005/8/layout/list1"/>
    <dgm:cxn modelId="{B09BC8A2-FCF2-48C2-8C2A-D22D5435496A}" type="presParOf" srcId="{CFC03ED3-6DC2-4A93-A767-7193E7BE03B4}" destId="{658B78E7-4E65-4AE8-BB96-CAB40ABE6A3F}" srcOrd="1" destOrd="0" presId="urn:microsoft.com/office/officeart/2005/8/layout/list1"/>
    <dgm:cxn modelId="{AEF3F96D-7720-46CA-A327-BB69D82CDEAB}" type="presParOf" srcId="{EB0C826E-57A8-4BD3-9694-9EC9071E7F44}" destId="{21EC3DA5-2E4E-4E4D-AFA9-2B362E483C58}" srcOrd="1" destOrd="0" presId="urn:microsoft.com/office/officeart/2005/8/layout/list1"/>
    <dgm:cxn modelId="{DB1DCCD8-30AD-4079-B2EB-FB8E1D9135F7}" type="presParOf" srcId="{EB0C826E-57A8-4BD3-9694-9EC9071E7F44}" destId="{8647B6DC-30CE-43FD-A87D-293C60F5BB04}" srcOrd="2" destOrd="0" presId="urn:microsoft.com/office/officeart/2005/8/layout/list1"/>
    <dgm:cxn modelId="{853D1653-16E9-422A-B627-FABE1706987D}" type="presParOf" srcId="{EB0C826E-57A8-4BD3-9694-9EC9071E7F44}" destId="{6DFCB3FF-8994-4B94-8A09-9B537924BEE2}" srcOrd="3" destOrd="0" presId="urn:microsoft.com/office/officeart/2005/8/layout/list1"/>
    <dgm:cxn modelId="{641F467D-AFBC-419B-8C9D-C89694A579C8}" type="presParOf" srcId="{EB0C826E-57A8-4BD3-9694-9EC9071E7F44}" destId="{C99216A9-C422-440B-948A-849BE31A4ACD}" srcOrd="4" destOrd="0" presId="urn:microsoft.com/office/officeart/2005/8/layout/list1"/>
    <dgm:cxn modelId="{71CE1A33-9176-4F16-94B0-B661161EC7D6}" type="presParOf" srcId="{C99216A9-C422-440B-948A-849BE31A4ACD}" destId="{F065A2EA-C46B-4180-93E9-81BB0DF1062F}" srcOrd="0" destOrd="0" presId="urn:microsoft.com/office/officeart/2005/8/layout/list1"/>
    <dgm:cxn modelId="{5D31FDC1-4E7A-465E-8EC0-A2E3B76D36A7}" type="presParOf" srcId="{C99216A9-C422-440B-948A-849BE31A4ACD}" destId="{41E249D5-5FD7-4F9E-8A6C-2C1AC15B9DB0}" srcOrd="1" destOrd="0" presId="urn:microsoft.com/office/officeart/2005/8/layout/list1"/>
    <dgm:cxn modelId="{F2FCC1FD-BDA4-43F6-A570-3DDCEFF49B86}" type="presParOf" srcId="{EB0C826E-57A8-4BD3-9694-9EC9071E7F44}" destId="{B5519A0F-8D8E-45C5-9693-D51E3795ACC3}" srcOrd="5" destOrd="0" presId="urn:microsoft.com/office/officeart/2005/8/layout/list1"/>
    <dgm:cxn modelId="{334AD378-5120-4B03-9C15-57BCC92C1B70}" type="presParOf" srcId="{EB0C826E-57A8-4BD3-9694-9EC9071E7F44}" destId="{DDF070BA-47E3-4795-973F-FF447EC6BEC0}" srcOrd="6" destOrd="0" presId="urn:microsoft.com/office/officeart/2005/8/layout/list1"/>
    <dgm:cxn modelId="{D6A560C2-B808-477E-8559-2CD0302848E5}" type="presParOf" srcId="{EB0C826E-57A8-4BD3-9694-9EC9071E7F44}" destId="{9C3BC990-92EB-4B6C-99F9-A56B8078BCCB}" srcOrd="7" destOrd="0" presId="urn:microsoft.com/office/officeart/2005/8/layout/list1"/>
    <dgm:cxn modelId="{32C0E151-A129-4590-BFE8-5E07E5EB69B7}" type="presParOf" srcId="{EB0C826E-57A8-4BD3-9694-9EC9071E7F44}" destId="{95266867-6687-41B9-B477-D3776F536BE7}" srcOrd="8" destOrd="0" presId="urn:microsoft.com/office/officeart/2005/8/layout/list1"/>
    <dgm:cxn modelId="{5D38F8C6-7728-499A-982E-CBEB9651FCDF}" type="presParOf" srcId="{95266867-6687-41B9-B477-D3776F536BE7}" destId="{06B694A5-A1AC-4192-B796-FA75AF4EC769}" srcOrd="0" destOrd="0" presId="urn:microsoft.com/office/officeart/2005/8/layout/list1"/>
    <dgm:cxn modelId="{774DE43F-2C81-469C-BC7D-51826AC15C18}" type="presParOf" srcId="{95266867-6687-41B9-B477-D3776F536BE7}" destId="{C511103F-C48D-448D-BA87-62D1B0772907}" srcOrd="1" destOrd="0" presId="urn:microsoft.com/office/officeart/2005/8/layout/list1"/>
    <dgm:cxn modelId="{FC38F475-4A06-4229-AC2E-76F954DCD52C}" type="presParOf" srcId="{EB0C826E-57A8-4BD3-9694-9EC9071E7F44}" destId="{3EC800E1-E998-45AC-AEDA-C1987ABC25E1}" srcOrd="9" destOrd="0" presId="urn:microsoft.com/office/officeart/2005/8/layout/list1"/>
    <dgm:cxn modelId="{35850A01-7A09-43C6-8421-78D8F2663911}" type="presParOf" srcId="{EB0C826E-57A8-4BD3-9694-9EC9071E7F44}" destId="{CA5DA406-B931-4F29-B792-1D40FF1DEF0F}" srcOrd="10" destOrd="0" presId="urn:microsoft.com/office/officeart/2005/8/layout/list1"/>
    <dgm:cxn modelId="{980E3E95-3EFD-4AE0-9160-57BE6E7BD225}" type="presParOf" srcId="{EB0C826E-57A8-4BD3-9694-9EC9071E7F44}" destId="{499E4E20-71D7-42B9-AB5A-8DBEFEF34F98}" srcOrd="11" destOrd="0" presId="urn:microsoft.com/office/officeart/2005/8/layout/list1"/>
    <dgm:cxn modelId="{6384FE67-A992-4CD9-A9B8-06AD1F313197}" type="presParOf" srcId="{EB0C826E-57A8-4BD3-9694-9EC9071E7F44}" destId="{85202D23-16FF-4769-AFD7-0C5D7180AC8A}" srcOrd="12" destOrd="0" presId="urn:microsoft.com/office/officeart/2005/8/layout/list1"/>
    <dgm:cxn modelId="{498E8C34-2791-44BC-8B8D-FE983F9BF657}" type="presParOf" srcId="{85202D23-16FF-4769-AFD7-0C5D7180AC8A}" destId="{29F26EFF-4F8D-4F4C-90CC-32A5E137259C}" srcOrd="0" destOrd="0" presId="urn:microsoft.com/office/officeart/2005/8/layout/list1"/>
    <dgm:cxn modelId="{2193B536-764C-4C76-8F51-A63C07956207}" type="presParOf" srcId="{85202D23-16FF-4769-AFD7-0C5D7180AC8A}" destId="{A4A72A55-B219-46DF-B761-0CD378BF7FB5}" srcOrd="1" destOrd="0" presId="urn:microsoft.com/office/officeart/2005/8/layout/list1"/>
    <dgm:cxn modelId="{FAC75B46-1BD4-463D-B284-C375946A96FC}" type="presParOf" srcId="{EB0C826E-57A8-4BD3-9694-9EC9071E7F44}" destId="{E2579802-BFC4-416B-869F-238974CF9D23}" srcOrd="13" destOrd="0" presId="urn:microsoft.com/office/officeart/2005/8/layout/list1"/>
    <dgm:cxn modelId="{A212D76A-1DD8-4BA3-8FF5-622D2C0533D1}" type="presParOf" srcId="{EB0C826E-57A8-4BD3-9694-9EC9071E7F44}" destId="{51A1A6A4-2FF5-440B-8CAA-A5A4BFF289FE}" srcOrd="14" destOrd="0" presId="urn:microsoft.com/office/officeart/2005/8/layout/list1"/>
    <dgm:cxn modelId="{96E0D333-5A89-4B3C-A795-109F86AC40D4}" type="presParOf" srcId="{EB0C826E-57A8-4BD3-9694-9EC9071E7F44}" destId="{E56876D5-8886-4B7E-A89D-1D279ED0D966}" srcOrd="15" destOrd="0" presId="urn:microsoft.com/office/officeart/2005/8/layout/list1"/>
    <dgm:cxn modelId="{F5330255-FC34-40F9-AE5B-F54A79C3EC76}" type="presParOf" srcId="{EB0C826E-57A8-4BD3-9694-9EC9071E7F44}" destId="{A9D5840F-25DD-433C-A233-CAF0DCA5C124}" srcOrd="16" destOrd="0" presId="urn:microsoft.com/office/officeart/2005/8/layout/list1"/>
    <dgm:cxn modelId="{5FBBB2DE-A959-4DDC-BA61-19C4E9128902}" type="presParOf" srcId="{A9D5840F-25DD-433C-A233-CAF0DCA5C124}" destId="{9B9B52C7-6DE3-459D-BF7C-F443B2536B17}" srcOrd="0" destOrd="0" presId="urn:microsoft.com/office/officeart/2005/8/layout/list1"/>
    <dgm:cxn modelId="{B7522437-2D09-45DB-B988-CD3F840CA7E8}" type="presParOf" srcId="{A9D5840F-25DD-433C-A233-CAF0DCA5C124}" destId="{372E12CA-23F3-4FAA-A3AC-40D159F36A26}" srcOrd="1" destOrd="0" presId="urn:microsoft.com/office/officeart/2005/8/layout/list1"/>
    <dgm:cxn modelId="{FD29C97B-3D7A-4746-8D6F-5074E810CF79}" type="presParOf" srcId="{EB0C826E-57A8-4BD3-9694-9EC9071E7F44}" destId="{E33576DA-C054-4DDC-869F-530BFFCA478A}" srcOrd="17" destOrd="0" presId="urn:microsoft.com/office/officeart/2005/8/layout/list1"/>
    <dgm:cxn modelId="{57447366-69EE-4DB6-9857-20F480600377}" type="presParOf" srcId="{EB0C826E-57A8-4BD3-9694-9EC9071E7F44}" destId="{87F74C6F-8B12-4B2F-9457-7E906F9EA7E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7A227-0CB3-47B6-9AC3-DB117B8487D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3EFC966C-8B10-4483-91AD-7C4CD6800E1E}">
      <dgm:prSet phldrT="[Text]"/>
      <dgm:spPr/>
      <dgm:t>
        <a:bodyPr/>
        <a:lstStyle/>
        <a:p>
          <a:r>
            <a:rPr lang="en-GB" dirty="0"/>
            <a:t>Changes to the seriousness of which drag performances are taken outside of queer spaces</a:t>
          </a:r>
        </a:p>
      </dgm:t>
    </dgm:pt>
    <dgm:pt modelId="{A4D0D0C7-E94E-4EA1-A6D7-E28BC1528FE5}" type="parTrans" cxnId="{6EDDA202-D427-4E18-A6A8-EBBAC4443C6A}">
      <dgm:prSet/>
      <dgm:spPr/>
      <dgm:t>
        <a:bodyPr/>
        <a:lstStyle/>
        <a:p>
          <a:endParaRPr lang="en-GB"/>
        </a:p>
      </dgm:t>
    </dgm:pt>
    <dgm:pt modelId="{8863693F-1E9D-418A-9E56-E19B4360AE03}" type="sibTrans" cxnId="{6EDDA202-D427-4E18-A6A8-EBBAC4443C6A}">
      <dgm:prSet/>
      <dgm:spPr/>
      <dgm:t>
        <a:bodyPr/>
        <a:lstStyle/>
        <a:p>
          <a:endParaRPr lang="en-GB"/>
        </a:p>
      </dgm:t>
    </dgm:pt>
    <dgm:pt modelId="{16072956-2A3B-49BA-89DD-4DAC00BBE7BE}">
      <dgm:prSet phldrT="[Text]"/>
      <dgm:spPr/>
      <dgm:t>
        <a:bodyPr/>
        <a:lstStyle/>
        <a:p>
          <a:r>
            <a:rPr lang="en-GB" dirty="0"/>
            <a:t>Increasing popularity of crossplay increase exposure and therefore normalisation</a:t>
          </a:r>
        </a:p>
      </dgm:t>
    </dgm:pt>
    <dgm:pt modelId="{D2D57C9C-E2D1-4956-8E46-20CA25E86D2A}" type="parTrans" cxnId="{5625FDEB-E818-45E8-B1B1-14147F95F1B2}">
      <dgm:prSet/>
      <dgm:spPr/>
      <dgm:t>
        <a:bodyPr/>
        <a:lstStyle/>
        <a:p>
          <a:endParaRPr lang="en-GB"/>
        </a:p>
      </dgm:t>
    </dgm:pt>
    <dgm:pt modelId="{189D216B-509A-43D7-9984-1463EF1873FF}" type="sibTrans" cxnId="{5625FDEB-E818-45E8-B1B1-14147F95F1B2}">
      <dgm:prSet/>
      <dgm:spPr/>
      <dgm:t>
        <a:bodyPr/>
        <a:lstStyle/>
        <a:p>
          <a:endParaRPr lang="en-GB"/>
        </a:p>
      </dgm:t>
    </dgm:pt>
    <dgm:pt modelId="{5E29DE08-BAB2-4241-BE62-8C4EFA07BB7F}">
      <dgm:prSet phldrT="[Text]"/>
      <dgm:spPr/>
      <dgm:t>
        <a:bodyPr/>
        <a:lstStyle/>
        <a:p>
          <a:r>
            <a:rPr lang="en-GB" dirty="0"/>
            <a:t>Empowerment for marginalised identities to explore themselves</a:t>
          </a:r>
        </a:p>
      </dgm:t>
    </dgm:pt>
    <dgm:pt modelId="{86E9F0A8-0DB9-4A54-BC4D-5CF2A0086C08}" type="parTrans" cxnId="{0A047ABD-5689-4DE5-834C-7952776F8764}">
      <dgm:prSet/>
      <dgm:spPr/>
      <dgm:t>
        <a:bodyPr/>
        <a:lstStyle/>
        <a:p>
          <a:endParaRPr lang="en-GB"/>
        </a:p>
      </dgm:t>
    </dgm:pt>
    <dgm:pt modelId="{1E6624D9-7920-4D13-B64E-3CAA0C8909DC}" type="sibTrans" cxnId="{0A047ABD-5689-4DE5-834C-7952776F8764}">
      <dgm:prSet/>
      <dgm:spPr/>
      <dgm:t>
        <a:bodyPr/>
        <a:lstStyle/>
        <a:p>
          <a:endParaRPr lang="en-GB"/>
        </a:p>
      </dgm:t>
    </dgm:pt>
    <dgm:pt modelId="{ED3D9ACC-9BC2-4BBA-A843-34454C0A8B87}" type="pres">
      <dgm:prSet presAssocID="{7E17A227-0CB3-47B6-9AC3-DB117B8487D9}" presName="diagram" presStyleCnt="0">
        <dgm:presLayoutVars>
          <dgm:dir/>
          <dgm:resizeHandles val="exact"/>
        </dgm:presLayoutVars>
      </dgm:prSet>
      <dgm:spPr/>
    </dgm:pt>
    <dgm:pt modelId="{8BEE717C-8280-4F1B-802A-09B8C73B4D59}" type="pres">
      <dgm:prSet presAssocID="{3EFC966C-8B10-4483-91AD-7C4CD6800E1E}" presName="node" presStyleLbl="node1" presStyleIdx="0" presStyleCnt="3">
        <dgm:presLayoutVars>
          <dgm:bulletEnabled val="1"/>
        </dgm:presLayoutVars>
      </dgm:prSet>
      <dgm:spPr/>
    </dgm:pt>
    <dgm:pt modelId="{9D3571EE-99A4-4016-B2B7-4A5AEDC9D082}" type="pres">
      <dgm:prSet presAssocID="{8863693F-1E9D-418A-9E56-E19B4360AE03}" presName="sibTrans" presStyleCnt="0"/>
      <dgm:spPr/>
    </dgm:pt>
    <dgm:pt modelId="{C3B381E4-840E-469E-9EF0-EE3E4BD06456}" type="pres">
      <dgm:prSet presAssocID="{16072956-2A3B-49BA-89DD-4DAC00BBE7BE}" presName="node" presStyleLbl="node1" presStyleIdx="1" presStyleCnt="3">
        <dgm:presLayoutVars>
          <dgm:bulletEnabled val="1"/>
        </dgm:presLayoutVars>
      </dgm:prSet>
      <dgm:spPr/>
    </dgm:pt>
    <dgm:pt modelId="{928557F7-58FA-462E-A200-3EE67111C644}" type="pres">
      <dgm:prSet presAssocID="{189D216B-509A-43D7-9984-1463EF1873FF}" presName="sibTrans" presStyleCnt="0"/>
      <dgm:spPr/>
    </dgm:pt>
    <dgm:pt modelId="{005B4313-E6C9-4F38-8006-B5AF3AE53557}" type="pres">
      <dgm:prSet presAssocID="{5E29DE08-BAB2-4241-BE62-8C4EFA07BB7F}" presName="node" presStyleLbl="node1" presStyleIdx="2" presStyleCnt="3">
        <dgm:presLayoutVars>
          <dgm:bulletEnabled val="1"/>
        </dgm:presLayoutVars>
      </dgm:prSet>
      <dgm:spPr/>
    </dgm:pt>
  </dgm:ptLst>
  <dgm:cxnLst>
    <dgm:cxn modelId="{6EDDA202-D427-4E18-A6A8-EBBAC4443C6A}" srcId="{7E17A227-0CB3-47B6-9AC3-DB117B8487D9}" destId="{3EFC966C-8B10-4483-91AD-7C4CD6800E1E}" srcOrd="0" destOrd="0" parTransId="{A4D0D0C7-E94E-4EA1-A6D7-E28BC1528FE5}" sibTransId="{8863693F-1E9D-418A-9E56-E19B4360AE03}"/>
    <dgm:cxn modelId="{5CF0CD5F-2ADB-4E77-93ED-68DFD0DB0240}" type="presOf" srcId="{7E17A227-0CB3-47B6-9AC3-DB117B8487D9}" destId="{ED3D9ACC-9BC2-4BBA-A843-34454C0A8B87}" srcOrd="0" destOrd="0" presId="urn:microsoft.com/office/officeart/2005/8/layout/default"/>
    <dgm:cxn modelId="{F3165854-416C-4947-A21A-EA61CA3BB13F}" type="presOf" srcId="{3EFC966C-8B10-4483-91AD-7C4CD6800E1E}" destId="{8BEE717C-8280-4F1B-802A-09B8C73B4D59}" srcOrd="0" destOrd="0" presId="urn:microsoft.com/office/officeart/2005/8/layout/default"/>
    <dgm:cxn modelId="{6CE066A0-4898-4F73-BEE1-12C9A62849A4}" type="presOf" srcId="{16072956-2A3B-49BA-89DD-4DAC00BBE7BE}" destId="{C3B381E4-840E-469E-9EF0-EE3E4BD06456}" srcOrd="0" destOrd="0" presId="urn:microsoft.com/office/officeart/2005/8/layout/default"/>
    <dgm:cxn modelId="{62CA74A6-6E28-4851-80E3-4496E57B4A51}" type="presOf" srcId="{5E29DE08-BAB2-4241-BE62-8C4EFA07BB7F}" destId="{005B4313-E6C9-4F38-8006-B5AF3AE53557}" srcOrd="0" destOrd="0" presId="urn:microsoft.com/office/officeart/2005/8/layout/default"/>
    <dgm:cxn modelId="{0A047ABD-5689-4DE5-834C-7952776F8764}" srcId="{7E17A227-0CB3-47B6-9AC3-DB117B8487D9}" destId="{5E29DE08-BAB2-4241-BE62-8C4EFA07BB7F}" srcOrd="2" destOrd="0" parTransId="{86E9F0A8-0DB9-4A54-BC4D-5CF2A0086C08}" sibTransId="{1E6624D9-7920-4D13-B64E-3CAA0C8909DC}"/>
    <dgm:cxn modelId="{5625FDEB-E818-45E8-B1B1-14147F95F1B2}" srcId="{7E17A227-0CB3-47B6-9AC3-DB117B8487D9}" destId="{16072956-2A3B-49BA-89DD-4DAC00BBE7BE}" srcOrd="1" destOrd="0" parTransId="{D2D57C9C-E2D1-4956-8E46-20CA25E86D2A}" sibTransId="{189D216B-509A-43D7-9984-1463EF1873FF}"/>
    <dgm:cxn modelId="{5C23CBFF-3181-458E-9BA1-A265F2908386}" type="presParOf" srcId="{ED3D9ACC-9BC2-4BBA-A843-34454C0A8B87}" destId="{8BEE717C-8280-4F1B-802A-09B8C73B4D59}" srcOrd="0" destOrd="0" presId="urn:microsoft.com/office/officeart/2005/8/layout/default"/>
    <dgm:cxn modelId="{AF15E70F-1F56-4650-A07A-B3808944213C}" type="presParOf" srcId="{ED3D9ACC-9BC2-4BBA-A843-34454C0A8B87}" destId="{9D3571EE-99A4-4016-B2B7-4A5AEDC9D082}" srcOrd="1" destOrd="0" presId="urn:microsoft.com/office/officeart/2005/8/layout/default"/>
    <dgm:cxn modelId="{822E1707-6B54-44AF-BBA6-4ADFD8CAC843}" type="presParOf" srcId="{ED3D9ACC-9BC2-4BBA-A843-34454C0A8B87}" destId="{C3B381E4-840E-469E-9EF0-EE3E4BD06456}" srcOrd="2" destOrd="0" presId="urn:microsoft.com/office/officeart/2005/8/layout/default"/>
    <dgm:cxn modelId="{D2F0A386-EEA7-4766-8BB5-BA61DA6162DE}" type="presParOf" srcId="{ED3D9ACC-9BC2-4BBA-A843-34454C0A8B87}" destId="{928557F7-58FA-462E-A200-3EE67111C644}" srcOrd="3" destOrd="0" presId="urn:microsoft.com/office/officeart/2005/8/layout/default"/>
    <dgm:cxn modelId="{231B389E-F983-4D6D-9F73-7DE1A79D9432}" type="presParOf" srcId="{ED3D9ACC-9BC2-4BBA-A843-34454C0A8B87}" destId="{005B4313-E6C9-4F38-8006-B5AF3AE5355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03B763-A1C3-4977-895D-9FBEB82A8DF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BAEFCA0C-A3D5-42F1-A5CF-8B8D003EDEF6}">
      <dgm:prSet phldrT="[Text]"/>
      <dgm:spPr/>
      <dgm:t>
        <a:bodyPr/>
        <a:lstStyle/>
        <a:p>
          <a:r>
            <a:rPr lang="en-GB" dirty="0"/>
            <a:t>Are “restored” or “twice behaved”. They’re repeated actions, are practiced, and prepared for.</a:t>
          </a:r>
        </a:p>
      </dgm:t>
    </dgm:pt>
    <dgm:pt modelId="{ECCD789B-010F-4740-929D-D0A1F321E6F4}" type="parTrans" cxnId="{680C05E3-CCA7-4AC5-AF38-4A12A4CE0D50}">
      <dgm:prSet/>
      <dgm:spPr/>
      <dgm:t>
        <a:bodyPr/>
        <a:lstStyle/>
        <a:p>
          <a:endParaRPr lang="en-GB"/>
        </a:p>
      </dgm:t>
    </dgm:pt>
    <dgm:pt modelId="{AFF4E003-4C6C-43C9-BBCB-0B237C9240E5}" type="sibTrans" cxnId="{680C05E3-CCA7-4AC5-AF38-4A12A4CE0D50}">
      <dgm:prSet/>
      <dgm:spPr/>
      <dgm:t>
        <a:bodyPr/>
        <a:lstStyle/>
        <a:p>
          <a:endParaRPr lang="en-GB"/>
        </a:p>
      </dgm:t>
    </dgm:pt>
    <dgm:pt modelId="{BF62BF1D-64D3-4AD0-953C-D3A7A614A0AB}">
      <dgm:prSet phldrT="[Text]"/>
      <dgm:spPr/>
      <dgm:t>
        <a:bodyPr/>
        <a:lstStyle/>
        <a:p>
          <a:r>
            <a:rPr lang="en-GB" dirty="0"/>
            <a:t>Intended to affect observers, where there are roles of “performer” and “observer”. (Sometimes it is the same person)</a:t>
          </a:r>
        </a:p>
      </dgm:t>
    </dgm:pt>
    <dgm:pt modelId="{731202D9-FD32-4989-8654-4C7B689ACE23}" type="parTrans" cxnId="{3E1087AF-33C5-40DE-AE63-8D33086D39E0}">
      <dgm:prSet/>
      <dgm:spPr/>
      <dgm:t>
        <a:bodyPr/>
        <a:lstStyle/>
        <a:p>
          <a:endParaRPr lang="en-GB"/>
        </a:p>
      </dgm:t>
    </dgm:pt>
    <dgm:pt modelId="{42129728-E24A-4D92-A9A3-BA528CCC22C1}" type="sibTrans" cxnId="{3E1087AF-33C5-40DE-AE63-8D33086D39E0}">
      <dgm:prSet/>
      <dgm:spPr/>
      <dgm:t>
        <a:bodyPr/>
        <a:lstStyle/>
        <a:p>
          <a:endParaRPr lang="en-GB"/>
        </a:p>
      </dgm:t>
    </dgm:pt>
    <dgm:pt modelId="{3DDC8CE0-AF44-42DF-B4B4-A102980B9303}">
      <dgm:prSet phldrT="[Text]"/>
      <dgm:spPr/>
      <dgm:t>
        <a:bodyPr/>
        <a:lstStyle/>
        <a:p>
          <a:r>
            <a:rPr lang="en-GB" dirty="0"/>
            <a:t>Involves behaviours that are “exaggerated, emphasised, formalised, or patterned”.</a:t>
          </a:r>
        </a:p>
      </dgm:t>
    </dgm:pt>
    <dgm:pt modelId="{B3FA7D4C-DA6F-4FE0-88D7-E3D3AA07DA5A}" type="parTrans" cxnId="{CC35F9CC-7A24-45DA-BF92-A54ABC060FCE}">
      <dgm:prSet/>
      <dgm:spPr/>
      <dgm:t>
        <a:bodyPr/>
        <a:lstStyle/>
        <a:p>
          <a:endParaRPr lang="en-GB"/>
        </a:p>
      </dgm:t>
    </dgm:pt>
    <dgm:pt modelId="{18750E81-0BBB-43FF-A246-1FD4BE3CDE03}" type="sibTrans" cxnId="{CC35F9CC-7A24-45DA-BF92-A54ABC060FCE}">
      <dgm:prSet/>
      <dgm:spPr/>
      <dgm:t>
        <a:bodyPr/>
        <a:lstStyle/>
        <a:p>
          <a:endParaRPr lang="en-GB"/>
        </a:p>
      </dgm:t>
    </dgm:pt>
    <dgm:pt modelId="{9B7811D4-E8CA-4AE0-A769-0F171C44CFFA}">
      <dgm:prSet phldrT="[Text]"/>
      <dgm:spPr/>
      <dgm:t>
        <a:bodyPr/>
        <a:lstStyle/>
        <a:p>
          <a:r>
            <a:rPr lang="en-GB" dirty="0"/>
            <a:t>Has a special quality where one can pretend and observe multiple meanings and emotionally react as if it’s real</a:t>
          </a:r>
        </a:p>
      </dgm:t>
    </dgm:pt>
    <dgm:pt modelId="{C66DC68F-8F84-4C52-AD14-DA7CCD90216B}" type="parTrans" cxnId="{23A5A137-E487-4192-B923-116AD4C24087}">
      <dgm:prSet/>
      <dgm:spPr/>
      <dgm:t>
        <a:bodyPr/>
        <a:lstStyle/>
        <a:p>
          <a:endParaRPr lang="en-GB"/>
        </a:p>
      </dgm:t>
    </dgm:pt>
    <dgm:pt modelId="{213DE95A-5A14-4DC3-B8F8-4A98543E37E4}" type="sibTrans" cxnId="{23A5A137-E487-4192-B923-116AD4C24087}">
      <dgm:prSet/>
      <dgm:spPr/>
      <dgm:t>
        <a:bodyPr/>
        <a:lstStyle/>
        <a:p>
          <a:endParaRPr lang="en-GB"/>
        </a:p>
      </dgm:t>
    </dgm:pt>
    <dgm:pt modelId="{6ECF6718-4F85-4EA6-843B-B8B2F5802D98}">
      <dgm:prSet phldrT="[Text]"/>
      <dgm:spPr/>
      <dgm:t>
        <a:bodyPr/>
        <a:lstStyle/>
        <a:p>
          <a:r>
            <a:rPr lang="en-GB" dirty="0"/>
            <a:t>Are “made special” in the sense that they ideally stand out from everyday life.</a:t>
          </a:r>
        </a:p>
      </dgm:t>
    </dgm:pt>
    <dgm:pt modelId="{E97CCCFB-4BBC-437C-A55E-8B91686C8EF5}" type="parTrans" cxnId="{D75641F1-8A39-4507-87A3-C85F5D7ABC30}">
      <dgm:prSet/>
      <dgm:spPr/>
      <dgm:t>
        <a:bodyPr/>
        <a:lstStyle/>
        <a:p>
          <a:endParaRPr lang="en-GB"/>
        </a:p>
      </dgm:t>
    </dgm:pt>
    <dgm:pt modelId="{7D93FABE-66A5-4CB9-902F-E605429847EF}" type="sibTrans" cxnId="{D75641F1-8A39-4507-87A3-C85F5D7ABC30}">
      <dgm:prSet/>
      <dgm:spPr/>
      <dgm:t>
        <a:bodyPr/>
        <a:lstStyle/>
        <a:p>
          <a:endParaRPr lang="en-GB"/>
        </a:p>
      </dgm:t>
    </dgm:pt>
    <dgm:pt modelId="{AB77C13D-0909-41F2-95B0-7320556E87C8}" type="pres">
      <dgm:prSet presAssocID="{6A03B763-A1C3-4977-895D-9FBEB82A8DFB}" presName="linear" presStyleCnt="0">
        <dgm:presLayoutVars>
          <dgm:animLvl val="lvl"/>
          <dgm:resizeHandles val="exact"/>
        </dgm:presLayoutVars>
      </dgm:prSet>
      <dgm:spPr/>
    </dgm:pt>
    <dgm:pt modelId="{FEE037B9-7FAE-403B-A766-E61FEDD5B5EB}" type="pres">
      <dgm:prSet presAssocID="{BAEFCA0C-A3D5-42F1-A5CF-8B8D003EDEF6}" presName="parentText" presStyleLbl="node1" presStyleIdx="0" presStyleCnt="5">
        <dgm:presLayoutVars>
          <dgm:chMax val="0"/>
          <dgm:bulletEnabled val="1"/>
        </dgm:presLayoutVars>
      </dgm:prSet>
      <dgm:spPr/>
    </dgm:pt>
    <dgm:pt modelId="{2BA0D631-AB58-4D0B-9B90-34979FF8AFF0}" type="pres">
      <dgm:prSet presAssocID="{AFF4E003-4C6C-43C9-BBCB-0B237C9240E5}" presName="spacer" presStyleCnt="0"/>
      <dgm:spPr/>
    </dgm:pt>
    <dgm:pt modelId="{C8E83D81-AEA5-49AA-AF6D-61B9CE0FFDD1}" type="pres">
      <dgm:prSet presAssocID="{BF62BF1D-64D3-4AD0-953C-D3A7A614A0AB}" presName="parentText" presStyleLbl="node1" presStyleIdx="1" presStyleCnt="5">
        <dgm:presLayoutVars>
          <dgm:chMax val="0"/>
          <dgm:bulletEnabled val="1"/>
        </dgm:presLayoutVars>
      </dgm:prSet>
      <dgm:spPr/>
    </dgm:pt>
    <dgm:pt modelId="{951F1FF6-F10E-4BDE-AA5E-626B5963BC9C}" type="pres">
      <dgm:prSet presAssocID="{42129728-E24A-4D92-A9A3-BA528CCC22C1}" presName="spacer" presStyleCnt="0"/>
      <dgm:spPr/>
    </dgm:pt>
    <dgm:pt modelId="{D765A1C6-3B10-4E12-A9C0-328279DC1946}" type="pres">
      <dgm:prSet presAssocID="{3DDC8CE0-AF44-42DF-B4B4-A102980B9303}" presName="parentText" presStyleLbl="node1" presStyleIdx="2" presStyleCnt="5">
        <dgm:presLayoutVars>
          <dgm:chMax val="0"/>
          <dgm:bulletEnabled val="1"/>
        </dgm:presLayoutVars>
      </dgm:prSet>
      <dgm:spPr/>
    </dgm:pt>
    <dgm:pt modelId="{3E282DF1-8CDF-47F9-81DF-B3029925623A}" type="pres">
      <dgm:prSet presAssocID="{18750E81-0BBB-43FF-A246-1FD4BE3CDE03}" presName="spacer" presStyleCnt="0"/>
      <dgm:spPr/>
    </dgm:pt>
    <dgm:pt modelId="{552CF49E-A1D3-43CE-B43F-6318E1BE73CD}" type="pres">
      <dgm:prSet presAssocID="{9B7811D4-E8CA-4AE0-A769-0F171C44CFFA}" presName="parentText" presStyleLbl="node1" presStyleIdx="3" presStyleCnt="5">
        <dgm:presLayoutVars>
          <dgm:chMax val="0"/>
          <dgm:bulletEnabled val="1"/>
        </dgm:presLayoutVars>
      </dgm:prSet>
      <dgm:spPr/>
    </dgm:pt>
    <dgm:pt modelId="{C7E1BC4E-312A-4987-AECE-20B64BCBE57C}" type="pres">
      <dgm:prSet presAssocID="{213DE95A-5A14-4DC3-B8F8-4A98543E37E4}" presName="spacer" presStyleCnt="0"/>
      <dgm:spPr/>
    </dgm:pt>
    <dgm:pt modelId="{A2BA1C56-E61C-4506-84E9-E7B026F77518}" type="pres">
      <dgm:prSet presAssocID="{6ECF6718-4F85-4EA6-843B-B8B2F5802D98}" presName="parentText" presStyleLbl="node1" presStyleIdx="4" presStyleCnt="5">
        <dgm:presLayoutVars>
          <dgm:chMax val="0"/>
          <dgm:bulletEnabled val="1"/>
        </dgm:presLayoutVars>
      </dgm:prSet>
      <dgm:spPr/>
    </dgm:pt>
  </dgm:ptLst>
  <dgm:cxnLst>
    <dgm:cxn modelId="{84193736-D40B-4EE2-9CA0-BAEF6D627F05}" type="presOf" srcId="{6ECF6718-4F85-4EA6-843B-B8B2F5802D98}" destId="{A2BA1C56-E61C-4506-84E9-E7B026F77518}" srcOrd="0" destOrd="0" presId="urn:microsoft.com/office/officeart/2005/8/layout/vList2"/>
    <dgm:cxn modelId="{23A5A137-E487-4192-B923-116AD4C24087}" srcId="{6A03B763-A1C3-4977-895D-9FBEB82A8DFB}" destId="{9B7811D4-E8CA-4AE0-A769-0F171C44CFFA}" srcOrd="3" destOrd="0" parTransId="{C66DC68F-8F84-4C52-AD14-DA7CCD90216B}" sibTransId="{213DE95A-5A14-4DC3-B8F8-4A98543E37E4}"/>
    <dgm:cxn modelId="{65CD5447-BC7C-4E8C-8AC2-3593B89DB4B5}" type="presOf" srcId="{BF62BF1D-64D3-4AD0-953C-D3A7A614A0AB}" destId="{C8E83D81-AEA5-49AA-AF6D-61B9CE0FFDD1}" srcOrd="0" destOrd="0" presId="urn:microsoft.com/office/officeart/2005/8/layout/vList2"/>
    <dgm:cxn modelId="{062B344B-9520-46A3-838D-43AD9FE3B128}" type="presOf" srcId="{BAEFCA0C-A3D5-42F1-A5CF-8B8D003EDEF6}" destId="{FEE037B9-7FAE-403B-A766-E61FEDD5B5EB}" srcOrd="0" destOrd="0" presId="urn:microsoft.com/office/officeart/2005/8/layout/vList2"/>
    <dgm:cxn modelId="{939299A9-04B3-4214-ACFA-E480AAE7901E}" type="presOf" srcId="{9B7811D4-E8CA-4AE0-A769-0F171C44CFFA}" destId="{552CF49E-A1D3-43CE-B43F-6318E1BE73CD}" srcOrd="0" destOrd="0" presId="urn:microsoft.com/office/officeart/2005/8/layout/vList2"/>
    <dgm:cxn modelId="{3E1087AF-33C5-40DE-AE63-8D33086D39E0}" srcId="{6A03B763-A1C3-4977-895D-9FBEB82A8DFB}" destId="{BF62BF1D-64D3-4AD0-953C-D3A7A614A0AB}" srcOrd="1" destOrd="0" parTransId="{731202D9-FD32-4989-8654-4C7B689ACE23}" sibTransId="{42129728-E24A-4D92-A9A3-BA528CCC22C1}"/>
    <dgm:cxn modelId="{CC35F9CC-7A24-45DA-BF92-A54ABC060FCE}" srcId="{6A03B763-A1C3-4977-895D-9FBEB82A8DFB}" destId="{3DDC8CE0-AF44-42DF-B4B4-A102980B9303}" srcOrd="2" destOrd="0" parTransId="{B3FA7D4C-DA6F-4FE0-88D7-E3D3AA07DA5A}" sibTransId="{18750E81-0BBB-43FF-A246-1FD4BE3CDE03}"/>
    <dgm:cxn modelId="{235E63E2-8AFA-4E35-844B-7FE1814C4402}" type="presOf" srcId="{6A03B763-A1C3-4977-895D-9FBEB82A8DFB}" destId="{AB77C13D-0909-41F2-95B0-7320556E87C8}" srcOrd="0" destOrd="0" presId="urn:microsoft.com/office/officeart/2005/8/layout/vList2"/>
    <dgm:cxn modelId="{680C05E3-CCA7-4AC5-AF38-4A12A4CE0D50}" srcId="{6A03B763-A1C3-4977-895D-9FBEB82A8DFB}" destId="{BAEFCA0C-A3D5-42F1-A5CF-8B8D003EDEF6}" srcOrd="0" destOrd="0" parTransId="{ECCD789B-010F-4740-929D-D0A1F321E6F4}" sibTransId="{AFF4E003-4C6C-43C9-BBCB-0B237C9240E5}"/>
    <dgm:cxn modelId="{7672BBEF-CA1B-400A-A44A-5122FDF7BE20}" type="presOf" srcId="{3DDC8CE0-AF44-42DF-B4B4-A102980B9303}" destId="{D765A1C6-3B10-4E12-A9C0-328279DC1946}" srcOrd="0" destOrd="0" presId="urn:microsoft.com/office/officeart/2005/8/layout/vList2"/>
    <dgm:cxn modelId="{D75641F1-8A39-4507-87A3-C85F5D7ABC30}" srcId="{6A03B763-A1C3-4977-895D-9FBEB82A8DFB}" destId="{6ECF6718-4F85-4EA6-843B-B8B2F5802D98}" srcOrd="4" destOrd="0" parTransId="{E97CCCFB-4BBC-437C-A55E-8B91686C8EF5}" sibTransId="{7D93FABE-66A5-4CB9-902F-E605429847EF}"/>
    <dgm:cxn modelId="{740528D1-92E9-4FB3-A9D1-159D2F1D2DDC}" type="presParOf" srcId="{AB77C13D-0909-41F2-95B0-7320556E87C8}" destId="{FEE037B9-7FAE-403B-A766-E61FEDD5B5EB}" srcOrd="0" destOrd="0" presId="urn:microsoft.com/office/officeart/2005/8/layout/vList2"/>
    <dgm:cxn modelId="{70BF611F-07D1-42EB-857A-C524361DB263}" type="presParOf" srcId="{AB77C13D-0909-41F2-95B0-7320556E87C8}" destId="{2BA0D631-AB58-4D0B-9B90-34979FF8AFF0}" srcOrd="1" destOrd="0" presId="urn:microsoft.com/office/officeart/2005/8/layout/vList2"/>
    <dgm:cxn modelId="{CD63A813-5DA9-4D69-BE36-1BB645FB5088}" type="presParOf" srcId="{AB77C13D-0909-41F2-95B0-7320556E87C8}" destId="{C8E83D81-AEA5-49AA-AF6D-61B9CE0FFDD1}" srcOrd="2" destOrd="0" presId="urn:microsoft.com/office/officeart/2005/8/layout/vList2"/>
    <dgm:cxn modelId="{7E3ADF55-99CE-4E09-9B1B-9EB028277017}" type="presParOf" srcId="{AB77C13D-0909-41F2-95B0-7320556E87C8}" destId="{951F1FF6-F10E-4BDE-AA5E-626B5963BC9C}" srcOrd="3" destOrd="0" presId="urn:microsoft.com/office/officeart/2005/8/layout/vList2"/>
    <dgm:cxn modelId="{2A108D5B-2B58-4F90-9F4F-8BE81F9C0391}" type="presParOf" srcId="{AB77C13D-0909-41F2-95B0-7320556E87C8}" destId="{D765A1C6-3B10-4E12-A9C0-328279DC1946}" srcOrd="4" destOrd="0" presId="urn:microsoft.com/office/officeart/2005/8/layout/vList2"/>
    <dgm:cxn modelId="{76C73FB4-7579-448E-847A-6137627F80DE}" type="presParOf" srcId="{AB77C13D-0909-41F2-95B0-7320556E87C8}" destId="{3E282DF1-8CDF-47F9-81DF-B3029925623A}" srcOrd="5" destOrd="0" presId="urn:microsoft.com/office/officeart/2005/8/layout/vList2"/>
    <dgm:cxn modelId="{1108FF4B-B431-4D3B-A72F-9421429B7BAD}" type="presParOf" srcId="{AB77C13D-0909-41F2-95B0-7320556E87C8}" destId="{552CF49E-A1D3-43CE-B43F-6318E1BE73CD}" srcOrd="6" destOrd="0" presId="urn:microsoft.com/office/officeart/2005/8/layout/vList2"/>
    <dgm:cxn modelId="{B546D460-66D9-4A7D-88BE-90C69A53961D}" type="presParOf" srcId="{AB77C13D-0909-41F2-95B0-7320556E87C8}" destId="{C7E1BC4E-312A-4987-AECE-20B64BCBE57C}" srcOrd="7" destOrd="0" presId="urn:microsoft.com/office/officeart/2005/8/layout/vList2"/>
    <dgm:cxn modelId="{9FA5D545-BAAB-4355-8257-5D8A361982A4}" type="presParOf" srcId="{AB77C13D-0909-41F2-95B0-7320556E87C8}" destId="{A2BA1C56-E61C-4506-84E9-E7B026F7751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B6DC-30CE-43FD-A87D-293C60F5BB04}">
      <dsp:nvSpPr>
        <dsp:cNvPr id="0" name=""/>
        <dsp:cNvSpPr/>
      </dsp:nvSpPr>
      <dsp:spPr>
        <a:xfrm>
          <a:off x="0" y="267698"/>
          <a:ext cx="10667999" cy="7780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955" tIns="270764" rIns="82795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About taking on a character in performative transformation, taking on different identities and mannerisms and different physical appearances</a:t>
          </a:r>
        </a:p>
      </dsp:txBody>
      <dsp:txXfrm>
        <a:off x="0" y="267698"/>
        <a:ext cx="10667999" cy="778050"/>
      </dsp:txXfrm>
    </dsp:sp>
    <dsp:sp modelId="{658B78E7-4E65-4AE8-BB96-CAB40ABE6A3F}">
      <dsp:nvSpPr>
        <dsp:cNvPr id="0" name=""/>
        <dsp:cNvSpPr/>
      </dsp:nvSpPr>
      <dsp:spPr>
        <a:xfrm>
          <a:off x="533399" y="75818"/>
          <a:ext cx="7467599"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7" tIns="0" rIns="282257" bIns="0" numCol="1" spcCol="1270" anchor="ctr" anchorCtr="0">
          <a:noAutofit/>
        </a:bodyPr>
        <a:lstStyle/>
        <a:p>
          <a:pPr marL="0" lvl="0" indent="0" algn="l" defTabSz="577850">
            <a:lnSpc>
              <a:spcPct val="90000"/>
            </a:lnSpc>
            <a:spcBef>
              <a:spcPct val="0"/>
            </a:spcBef>
            <a:spcAft>
              <a:spcPct val="35000"/>
            </a:spcAft>
            <a:buNone/>
          </a:pPr>
          <a:r>
            <a:rPr lang="en-GB" sz="1300" kern="1200" dirty="0"/>
            <a:t>Shared foundations</a:t>
          </a:r>
        </a:p>
      </dsp:txBody>
      <dsp:txXfrm>
        <a:off x="552133" y="94552"/>
        <a:ext cx="7430131" cy="346292"/>
      </dsp:txXfrm>
    </dsp:sp>
    <dsp:sp modelId="{DDF070BA-47E3-4795-973F-FF447EC6BEC0}">
      <dsp:nvSpPr>
        <dsp:cNvPr id="0" name=""/>
        <dsp:cNvSpPr/>
      </dsp:nvSpPr>
      <dsp:spPr>
        <a:xfrm>
          <a:off x="0" y="1307828"/>
          <a:ext cx="10667999" cy="563062"/>
        </a:xfrm>
        <a:prstGeom prst="rect">
          <a:avLst/>
        </a:prstGeom>
        <a:solidFill>
          <a:schemeClr val="lt1">
            <a:alpha val="90000"/>
            <a:hueOff val="0"/>
            <a:satOff val="0"/>
            <a:lumOff val="0"/>
            <a:alphaOff val="0"/>
          </a:schemeClr>
        </a:solidFill>
        <a:ln w="12700" cap="flat" cmpd="sng" algn="ctr">
          <a:solidFill>
            <a:schemeClr val="accent3">
              <a:hueOff val="1461597"/>
              <a:satOff val="-9783"/>
              <a:lumOff val="-61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955" tIns="270764" rIns="82795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(Participants can sometimes act as both performance and audience members)</a:t>
          </a:r>
        </a:p>
      </dsp:txBody>
      <dsp:txXfrm>
        <a:off x="0" y="1307828"/>
        <a:ext cx="10667999" cy="563062"/>
      </dsp:txXfrm>
    </dsp:sp>
    <dsp:sp modelId="{41E249D5-5FD7-4F9E-8A6C-2C1AC15B9DB0}">
      <dsp:nvSpPr>
        <dsp:cNvPr id="0" name=""/>
        <dsp:cNvSpPr/>
      </dsp:nvSpPr>
      <dsp:spPr>
        <a:xfrm>
          <a:off x="533399" y="1115948"/>
          <a:ext cx="7467599" cy="383760"/>
        </a:xfrm>
        <a:prstGeom prst="roundRect">
          <a:avLst/>
        </a:prstGeom>
        <a:solidFill>
          <a:schemeClr val="accent3">
            <a:hueOff val="1461597"/>
            <a:satOff val="-9783"/>
            <a:lumOff val="-6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7" tIns="0" rIns="282257" bIns="0" numCol="1" spcCol="1270" anchor="ctr" anchorCtr="0">
          <a:noAutofit/>
        </a:bodyPr>
        <a:lstStyle/>
        <a:p>
          <a:pPr marL="0" lvl="0" indent="0" algn="l" defTabSz="577850">
            <a:lnSpc>
              <a:spcPct val="90000"/>
            </a:lnSpc>
            <a:spcBef>
              <a:spcPct val="0"/>
            </a:spcBef>
            <a:spcAft>
              <a:spcPct val="35000"/>
            </a:spcAft>
            <a:buNone/>
          </a:pPr>
          <a:r>
            <a:rPr lang="en-GB" sz="1300" kern="1200" dirty="0"/>
            <a:t>Actor and Spectator roles</a:t>
          </a:r>
        </a:p>
      </dsp:txBody>
      <dsp:txXfrm>
        <a:off x="552133" y="1134682"/>
        <a:ext cx="7430131" cy="346292"/>
      </dsp:txXfrm>
    </dsp:sp>
    <dsp:sp modelId="{CA5DA406-B931-4F29-B792-1D40FF1DEF0F}">
      <dsp:nvSpPr>
        <dsp:cNvPr id="0" name=""/>
        <dsp:cNvSpPr/>
      </dsp:nvSpPr>
      <dsp:spPr>
        <a:xfrm>
          <a:off x="0" y="2132971"/>
          <a:ext cx="10667999" cy="563062"/>
        </a:xfrm>
        <a:prstGeom prst="rect">
          <a:avLst/>
        </a:prstGeom>
        <a:solidFill>
          <a:schemeClr val="lt1">
            <a:alpha val="90000"/>
            <a:hueOff val="0"/>
            <a:satOff val="0"/>
            <a:lumOff val="0"/>
            <a:alphaOff val="0"/>
          </a:schemeClr>
        </a:solidFill>
        <a:ln w="12700" cap="flat" cmpd="sng" algn="ctr">
          <a:solidFill>
            <a:schemeClr val="accent3">
              <a:hueOff val="2923194"/>
              <a:satOff val="-19565"/>
              <a:lumOff val="-12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955" tIns="270764" rIns="82795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Participants transform their appearances and mannerisms to inhabit and embody a character</a:t>
          </a:r>
        </a:p>
      </dsp:txBody>
      <dsp:txXfrm>
        <a:off x="0" y="2132971"/>
        <a:ext cx="10667999" cy="563062"/>
      </dsp:txXfrm>
    </dsp:sp>
    <dsp:sp modelId="{C511103F-C48D-448D-BA87-62D1B0772907}">
      <dsp:nvSpPr>
        <dsp:cNvPr id="0" name=""/>
        <dsp:cNvSpPr/>
      </dsp:nvSpPr>
      <dsp:spPr>
        <a:xfrm>
          <a:off x="533399" y="1941091"/>
          <a:ext cx="7467599" cy="383760"/>
        </a:xfrm>
        <a:prstGeom prst="roundRect">
          <a:avLst/>
        </a:prstGeom>
        <a:solidFill>
          <a:schemeClr val="accent3">
            <a:hueOff val="2923194"/>
            <a:satOff val="-19565"/>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7" tIns="0" rIns="282257" bIns="0" numCol="1" spcCol="1270" anchor="ctr" anchorCtr="0">
          <a:noAutofit/>
        </a:bodyPr>
        <a:lstStyle/>
        <a:p>
          <a:pPr marL="0" lvl="0" indent="0" algn="l" defTabSz="577850">
            <a:lnSpc>
              <a:spcPct val="90000"/>
            </a:lnSpc>
            <a:spcBef>
              <a:spcPct val="0"/>
            </a:spcBef>
            <a:spcAft>
              <a:spcPct val="35000"/>
            </a:spcAft>
            <a:buNone/>
          </a:pPr>
          <a:r>
            <a:rPr lang="en-GB" sz="1300" kern="1200" dirty="0"/>
            <a:t>Embodiment</a:t>
          </a:r>
        </a:p>
      </dsp:txBody>
      <dsp:txXfrm>
        <a:off x="552133" y="1959825"/>
        <a:ext cx="7430131" cy="346292"/>
      </dsp:txXfrm>
    </dsp:sp>
    <dsp:sp modelId="{51A1A6A4-2FF5-440B-8CAA-A5A4BFF289FE}">
      <dsp:nvSpPr>
        <dsp:cNvPr id="0" name=""/>
        <dsp:cNvSpPr/>
      </dsp:nvSpPr>
      <dsp:spPr>
        <a:xfrm>
          <a:off x="0" y="2958114"/>
          <a:ext cx="10667999" cy="563062"/>
        </a:xfrm>
        <a:prstGeom prst="rect">
          <a:avLst/>
        </a:prstGeom>
        <a:solidFill>
          <a:schemeClr val="lt1">
            <a:alpha val="90000"/>
            <a:hueOff val="0"/>
            <a:satOff val="0"/>
            <a:lumOff val="0"/>
            <a:alphaOff val="0"/>
          </a:schemeClr>
        </a:solidFill>
        <a:ln w="12700" cap="flat" cmpd="sng" algn="ctr">
          <a:solidFill>
            <a:schemeClr val="accent3">
              <a:hueOff val="4384791"/>
              <a:satOff val="-29348"/>
              <a:lumOff val="-183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955" tIns="270764" rIns="82795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Feelings and thoughts between cosplayer and character influence each other</a:t>
          </a:r>
        </a:p>
      </dsp:txBody>
      <dsp:txXfrm>
        <a:off x="0" y="2958114"/>
        <a:ext cx="10667999" cy="563062"/>
      </dsp:txXfrm>
    </dsp:sp>
    <dsp:sp modelId="{A4A72A55-B219-46DF-B761-0CD378BF7FB5}">
      <dsp:nvSpPr>
        <dsp:cNvPr id="0" name=""/>
        <dsp:cNvSpPr/>
      </dsp:nvSpPr>
      <dsp:spPr>
        <a:xfrm>
          <a:off x="533399" y="2766234"/>
          <a:ext cx="7467599" cy="383760"/>
        </a:xfrm>
        <a:prstGeom prst="roundRect">
          <a:avLst/>
        </a:prstGeom>
        <a:solidFill>
          <a:schemeClr val="accent3">
            <a:hueOff val="4384791"/>
            <a:satOff val="-29348"/>
            <a:lumOff val="-1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7" tIns="0" rIns="282257" bIns="0" numCol="1" spcCol="1270" anchor="ctr" anchorCtr="0">
          <a:noAutofit/>
        </a:bodyPr>
        <a:lstStyle/>
        <a:p>
          <a:pPr marL="0" lvl="0" indent="0" algn="l" defTabSz="577850">
            <a:lnSpc>
              <a:spcPct val="90000"/>
            </a:lnSpc>
            <a:spcBef>
              <a:spcPct val="0"/>
            </a:spcBef>
            <a:spcAft>
              <a:spcPct val="35000"/>
            </a:spcAft>
            <a:buNone/>
          </a:pPr>
          <a:r>
            <a:rPr lang="en-GB" sz="1300" kern="1200" dirty="0"/>
            <a:t>Occurrences of </a:t>
          </a:r>
          <a:r>
            <a:rPr lang="en-GB" sz="1300" i="0" kern="1200" dirty="0"/>
            <a:t>character bleed</a:t>
          </a:r>
        </a:p>
      </dsp:txBody>
      <dsp:txXfrm>
        <a:off x="552133" y="2784968"/>
        <a:ext cx="7430131" cy="346292"/>
      </dsp:txXfrm>
    </dsp:sp>
    <dsp:sp modelId="{87F74C6F-8B12-4B2F-9457-7E906F9EA7E4}">
      <dsp:nvSpPr>
        <dsp:cNvPr id="0" name=""/>
        <dsp:cNvSpPr/>
      </dsp:nvSpPr>
      <dsp:spPr>
        <a:xfrm>
          <a:off x="0" y="3783256"/>
          <a:ext cx="10667999" cy="563062"/>
        </a:xfrm>
        <a:prstGeom prst="rect">
          <a:avLst/>
        </a:prstGeom>
        <a:solidFill>
          <a:schemeClr val="lt1">
            <a:alpha val="90000"/>
            <a:hueOff val="0"/>
            <a:satOff val="0"/>
            <a:lumOff val="0"/>
            <a:alphaOff val="0"/>
          </a:schemeClr>
        </a:solidFill>
        <a:ln w="12700" cap="flat" cmpd="sng" algn="ctr">
          <a:solidFill>
            <a:schemeClr val="accent3">
              <a:hueOff val="5846388"/>
              <a:satOff val="-39131"/>
              <a:lumOff val="-245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955" tIns="270764" rIns="827955"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Set in special, context-based settings that let people explore freely</a:t>
          </a:r>
        </a:p>
      </dsp:txBody>
      <dsp:txXfrm>
        <a:off x="0" y="3783256"/>
        <a:ext cx="10667999" cy="563062"/>
      </dsp:txXfrm>
    </dsp:sp>
    <dsp:sp modelId="{372E12CA-23F3-4FAA-A3AC-40D159F36A26}">
      <dsp:nvSpPr>
        <dsp:cNvPr id="0" name=""/>
        <dsp:cNvSpPr/>
      </dsp:nvSpPr>
      <dsp:spPr>
        <a:xfrm>
          <a:off x="533399" y="3591376"/>
          <a:ext cx="7467599" cy="383760"/>
        </a:xfrm>
        <a:prstGeom prst="roundRect">
          <a:avLst/>
        </a:prstGeom>
        <a:solidFill>
          <a:schemeClr val="accent3">
            <a:hueOff val="5846388"/>
            <a:satOff val="-39131"/>
            <a:lumOff val="-2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7" tIns="0" rIns="282257" bIns="0" numCol="1" spcCol="1270" anchor="ctr" anchorCtr="0">
          <a:noAutofit/>
        </a:bodyPr>
        <a:lstStyle/>
        <a:p>
          <a:pPr marL="0" lvl="0" indent="0" algn="l" defTabSz="577850">
            <a:lnSpc>
              <a:spcPct val="90000"/>
            </a:lnSpc>
            <a:spcBef>
              <a:spcPct val="0"/>
            </a:spcBef>
            <a:spcAft>
              <a:spcPct val="35000"/>
            </a:spcAft>
            <a:buNone/>
          </a:pPr>
          <a:r>
            <a:rPr lang="en-GB" sz="1300" kern="1200" dirty="0"/>
            <a:t>Playful space</a:t>
          </a:r>
        </a:p>
      </dsp:txBody>
      <dsp:txXfrm>
        <a:off x="552133" y="3610110"/>
        <a:ext cx="743013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E717C-8280-4F1B-802A-09B8C73B4D59}">
      <dsp:nvSpPr>
        <dsp:cNvPr id="0" name=""/>
        <dsp:cNvSpPr/>
      </dsp:nvSpPr>
      <dsp:spPr>
        <a:xfrm>
          <a:off x="0" y="672306"/>
          <a:ext cx="3333749" cy="20002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Changes to the seriousness of which drag performances are taken outside of queer spaces</a:t>
          </a:r>
        </a:p>
      </dsp:txBody>
      <dsp:txXfrm>
        <a:off x="0" y="672306"/>
        <a:ext cx="3333749" cy="2000250"/>
      </dsp:txXfrm>
    </dsp:sp>
    <dsp:sp modelId="{C3B381E4-840E-469E-9EF0-EE3E4BD06456}">
      <dsp:nvSpPr>
        <dsp:cNvPr id="0" name=""/>
        <dsp:cNvSpPr/>
      </dsp:nvSpPr>
      <dsp:spPr>
        <a:xfrm>
          <a:off x="3667124" y="672306"/>
          <a:ext cx="3333749" cy="2000250"/>
        </a:xfrm>
        <a:prstGeom prst="rect">
          <a:avLst/>
        </a:prstGeom>
        <a:solidFill>
          <a:schemeClr val="accent3">
            <a:hueOff val="2923194"/>
            <a:satOff val="-19565"/>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Increasing popularity of crossplay increase exposure and therefore normalisation</a:t>
          </a:r>
        </a:p>
      </dsp:txBody>
      <dsp:txXfrm>
        <a:off x="3667124" y="672306"/>
        <a:ext cx="3333749" cy="2000250"/>
      </dsp:txXfrm>
    </dsp:sp>
    <dsp:sp modelId="{005B4313-E6C9-4F38-8006-B5AF3AE53557}">
      <dsp:nvSpPr>
        <dsp:cNvPr id="0" name=""/>
        <dsp:cNvSpPr/>
      </dsp:nvSpPr>
      <dsp:spPr>
        <a:xfrm>
          <a:off x="7334250" y="672306"/>
          <a:ext cx="3333749" cy="2000250"/>
        </a:xfrm>
        <a:prstGeom prst="rect">
          <a:avLst/>
        </a:prstGeom>
        <a:solidFill>
          <a:schemeClr val="accent3">
            <a:hueOff val="5846388"/>
            <a:satOff val="-39131"/>
            <a:lumOff val="-2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Empowerment for marginalised identities to explore themselves</a:t>
          </a:r>
        </a:p>
      </dsp:txBody>
      <dsp:txXfrm>
        <a:off x="7334250" y="672306"/>
        <a:ext cx="3333749" cy="200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037B9-7FAE-403B-A766-E61FEDD5B5EB}">
      <dsp:nvSpPr>
        <dsp:cNvPr id="0" name=""/>
        <dsp:cNvSpPr/>
      </dsp:nvSpPr>
      <dsp:spPr>
        <a:xfrm>
          <a:off x="0" y="33564"/>
          <a:ext cx="10677237" cy="8100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Are “restored” or “twice behaved”. They’re repeated actions, are practiced, and prepared for.</a:t>
          </a:r>
        </a:p>
      </dsp:txBody>
      <dsp:txXfrm>
        <a:off x="39541" y="73105"/>
        <a:ext cx="10598155" cy="730923"/>
      </dsp:txXfrm>
    </dsp:sp>
    <dsp:sp modelId="{C8E83D81-AEA5-49AA-AF6D-61B9CE0FFDD1}">
      <dsp:nvSpPr>
        <dsp:cNvPr id="0" name=""/>
        <dsp:cNvSpPr/>
      </dsp:nvSpPr>
      <dsp:spPr>
        <a:xfrm>
          <a:off x="0" y="898290"/>
          <a:ext cx="10677237" cy="810005"/>
        </a:xfrm>
        <a:prstGeom prst="roundRect">
          <a:avLst/>
        </a:prstGeom>
        <a:solidFill>
          <a:schemeClr val="accent3">
            <a:hueOff val="1461597"/>
            <a:satOff val="-9783"/>
            <a:lumOff val="-6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Intended to affect observers, where there are roles of “performer” and “observer”. (Sometimes it is the same person)</a:t>
          </a:r>
        </a:p>
      </dsp:txBody>
      <dsp:txXfrm>
        <a:off x="39541" y="937831"/>
        <a:ext cx="10598155" cy="730923"/>
      </dsp:txXfrm>
    </dsp:sp>
    <dsp:sp modelId="{D765A1C6-3B10-4E12-A9C0-328279DC1946}">
      <dsp:nvSpPr>
        <dsp:cNvPr id="0" name=""/>
        <dsp:cNvSpPr/>
      </dsp:nvSpPr>
      <dsp:spPr>
        <a:xfrm>
          <a:off x="0" y="1763015"/>
          <a:ext cx="10677237" cy="810005"/>
        </a:xfrm>
        <a:prstGeom prst="roundRect">
          <a:avLst/>
        </a:prstGeom>
        <a:solidFill>
          <a:schemeClr val="accent3">
            <a:hueOff val="2923194"/>
            <a:satOff val="-19565"/>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Involves behaviours that are “exaggerated, emphasised, formalised, or patterned”.</a:t>
          </a:r>
        </a:p>
      </dsp:txBody>
      <dsp:txXfrm>
        <a:off x="39541" y="1802556"/>
        <a:ext cx="10598155" cy="730923"/>
      </dsp:txXfrm>
    </dsp:sp>
    <dsp:sp modelId="{552CF49E-A1D3-43CE-B43F-6318E1BE73CD}">
      <dsp:nvSpPr>
        <dsp:cNvPr id="0" name=""/>
        <dsp:cNvSpPr/>
      </dsp:nvSpPr>
      <dsp:spPr>
        <a:xfrm>
          <a:off x="0" y="2627741"/>
          <a:ext cx="10677237" cy="810005"/>
        </a:xfrm>
        <a:prstGeom prst="roundRect">
          <a:avLst/>
        </a:prstGeom>
        <a:solidFill>
          <a:schemeClr val="accent3">
            <a:hueOff val="4384791"/>
            <a:satOff val="-29348"/>
            <a:lumOff val="-1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Has a special quality where one can pretend and observe multiple meanings and emotionally react as if it’s real</a:t>
          </a:r>
        </a:p>
      </dsp:txBody>
      <dsp:txXfrm>
        <a:off x="39541" y="2667282"/>
        <a:ext cx="10598155" cy="730923"/>
      </dsp:txXfrm>
    </dsp:sp>
    <dsp:sp modelId="{A2BA1C56-E61C-4506-84E9-E7B026F77518}">
      <dsp:nvSpPr>
        <dsp:cNvPr id="0" name=""/>
        <dsp:cNvSpPr/>
      </dsp:nvSpPr>
      <dsp:spPr>
        <a:xfrm>
          <a:off x="0" y="3492466"/>
          <a:ext cx="10677237" cy="810005"/>
        </a:xfrm>
        <a:prstGeom prst="roundRect">
          <a:avLst/>
        </a:prstGeom>
        <a:solidFill>
          <a:schemeClr val="accent3">
            <a:hueOff val="5846388"/>
            <a:satOff val="-39131"/>
            <a:lumOff val="-2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Are “made special” in the sense that they ideally stand out from everyday life.</a:t>
          </a:r>
        </a:p>
      </dsp:txBody>
      <dsp:txXfrm>
        <a:off x="39541" y="3532007"/>
        <a:ext cx="10598155" cy="7309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F367F1-090A-4D4D-A18F-05C8E8525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D842DF17-065D-4A16-ADE5-39320C362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3A3D05EA-234E-4670-A2A0-E24E6F0CBD22}" type="datetime1">
              <a:rPr lang="en-GB" smtClean="0"/>
              <a:t>09/04/2025</a:t>
            </a:fld>
            <a:endParaRPr lang="en-GB" dirty="0"/>
          </a:p>
        </p:txBody>
      </p:sp>
      <p:sp>
        <p:nvSpPr>
          <p:cNvPr id="4" name="Footer Placeholder 3">
            <a:extLst>
              <a:ext uri="{FF2B5EF4-FFF2-40B4-BE49-F238E27FC236}">
                <a16:creationId xmlns:a16="http://schemas.microsoft.com/office/drawing/2014/main" id="{C1A7479B-A70F-42F7-BC3A-3EDEAE38A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0D7094FE-2938-4C83-8403-6BC4CA4B8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47BDD-B685-48A6-9D2A-328F911D2CB6}" type="slidenum">
              <a:rPr lang="en-GB" smtClean="0"/>
              <a:t>‹#›</a:t>
            </a:fld>
            <a:endParaRPr lang="en-GB"/>
          </a:p>
        </p:txBody>
      </p:sp>
    </p:spTree>
    <p:extLst>
      <p:ext uri="{BB962C8B-B14F-4D97-AF65-F5344CB8AC3E}">
        <p14:creationId xmlns:p14="http://schemas.microsoft.com/office/powerpoint/2010/main" val="2651144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lang="en-GB" sz="1200" smtClean="0">
                <a:latin typeface="Arial" charset="0"/>
              </a:defRPr>
            </a:lvl1pPr>
          </a:lstStyle>
          <a:p>
            <a:pPr rtl="0">
              <a:defRPr lang="en-GB"/>
            </a:pPr>
            <a:endParaRPr lang="en-GB" noProof="0"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lang="en-GB" sz="1200" smtClean="0">
                <a:latin typeface="Arial" charset="0"/>
              </a:defRPr>
            </a:lvl1pPr>
          </a:lstStyle>
          <a:p>
            <a:pPr rtl="0">
              <a:defRPr lang="en-GB"/>
            </a:pPr>
            <a:endParaRPr lang="en-GB" noProof="0"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GB"/>
            </a:defP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lang="en-GB" sz="1200" smtClean="0">
                <a:latin typeface="Arial" charset="0"/>
              </a:defRPr>
            </a:lvl1pPr>
          </a:lstStyle>
          <a:p>
            <a:pPr rtl="0">
              <a:defRPr lang="en-GB"/>
            </a:pPr>
            <a:endParaRPr lang="en-GB" noProof="0"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lang="en-GB" sz="1200"/>
            </a:lvl1pPr>
          </a:lstStyle>
          <a:p>
            <a:pPr rtl="0"/>
            <a:fld id="{6DEB7EE2-04A2-4FB2-9625-C9C73AC4D32F}" type="slidenum">
              <a:rPr lang="en-GB" altLang="en-US" noProof="0"/>
              <a:pPr/>
              <a:t>‹#›</a:t>
            </a:fld>
            <a:endParaRPr lang="en-GB" altLang="en-US" noProof="0"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en-GB" sz="1200" kern="1200">
        <a:solidFill>
          <a:schemeClr val="tx1"/>
        </a:solidFill>
        <a:latin typeface="Arial" charset="0"/>
        <a:ea typeface="+mn-ea"/>
        <a:cs typeface="+mn-cs"/>
      </a:defRPr>
    </a:lvl1pPr>
    <a:lvl2pPr marL="457200" algn="l" rtl="0" eaLnBrk="0" fontAlgn="base" hangingPunct="0">
      <a:spcBef>
        <a:spcPct val="30000"/>
      </a:spcBef>
      <a:spcAft>
        <a:spcPct val="0"/>
      </a:spcAft>
      <a:defRPr lang="en-GB" sz="1200" kern="1200">
        <a:solidFill>
          <a:schemeClr val="tx1"/>
        </a:solidFill>
        <a:latin typeface="Arial" charset="0"/>
        <a:ea typeface="+mn-ea"/>
        <a:cs typeface="+mn-cs"/>
      </a:defRPr>
    </a:lvl2pPr>
    <a:lvl3pPr marL="914400" algn="l" rtl="0" eaLnBrk="0" fontAlgn="base" hangingPunct="0">
      <a:spcBef>
        <a:spcPct val="30000"/>
      </a:spcBef>
      <a:spcAft>
        <a:spcPct val="0"/>
      </a:spcAft>
      <a:defRPr lang="en-GB" sz="1200" kern="1200">
        <a:solidFill>
          <a:schemeClr val="tx1"/>
        </a:solidFill>
        <a:latin typeface="Arial" charset="0"/>
        <a:ea typeface="+mn-ea"/>
        <a:cs typeface="+mn-cs"/>
      </a:defRPr>
    </a:lvl3pPr>
    <a:lvl4pPr marL="1371600" algn="l" rtl="0" eaLnBrk="0" fontAlgn="base" hangingPunct="0">
      <a:spcBef>
        <a:spcPct val="30000"/>
      </a:spcBef>
      <a:spcAft>
        <a:spcPct val="0"/>
      </a:spcAft>
      <a:defRPr lang="en-GB" sz="1200" kern="1200">
        <a:solidFill>
          <a:schemeClr val="tx1"/>
        </a:solidFill>
        <a:latin typeface="Arial" charset="0"/>
        <a:ea typeface="+mn-ea"/>
        <a:cs typeface="+mn-cs"/>
      </a:defRPr>
    </a:lvl4pPr>
    <a:lvl5pPr marL="1828800" algn="l" rtl="0" eaLnBrk="0" fontAlgn="base" hangingPunct="0">
      <a:spcBef>
        <a:spcPct val="30000"/>
      </a:spcBef>
      <a:spcAft>
        <a:spcPct val="0"/>
      </a:spcAft>
      <a:defRPr lang="en-GB" sz="1200" kern="1200">
        <a:solidFill>
          <a:schemeClr val="tx1"/>
        </a:solidFill>
        <a:latin typeface="Arial" charset="0"/>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lang="en-GB">
                <a:solidFill>
                  <a:schemeClr val="tx1"/>
                </a:solidFill>
                <a:latin typeface="Arial" panose="020B0604020202020204" pitchFamily="34" charset="0"/>
              </a:defRPr>
            </a:lvl1pPr>
            <a:lvl2pPr marL="742950" indent="-285750" eaLnBrk="0" hangingPunct="0">
              <a:defRPr lang="en-GB">
                <a:solidFill>
                  <a:schemeClr val="tx1"/>
                </a:solidFill>
                <a:latin typeface="Arial" panose="020B0604020202020204" pitchFamily="34" charset="0"/>
              </a:defRPr>
            </a:lvl2pPr>
            <a:lvl3pPr marL="1143000" indent="-228600" eaLnBrk="0" hangingPunct="0">
              <a:defRPr lang="en-GB">
                <a:solidFill>
                  <a:schemeClr val="tx1"/>
                </a:solidFill>
                <a:latin typeface="Arial" panose="020B0604020202020204" pitchFamily="34" charset="0"/>
              </a:defRPr>
            </a:lvl3pPr>
            <a:lvl4pPr marL="1600200" indent="-228600" eaLnBrk="0" hangingPunct="0">
              <a:defRPr lang="en-GB">
                <a:solidFill>
                  <a:schemeClr val="tx1"/>
                </a:solidFill>
                <a:latin typeface="Arial" panose="020B0604020202020204" pitchFamily="34" charset="0"/>
              </a:defRPr>
            </a:lvl4pPr>
            <a:lvl5pPr marL="2057400" indent="-228600" eaLnBrk="0" hangingPunct="0">
              <a:defRPr lang="en-GB">
                <a:solidFill>
                  <a:schemeClr val="tx1"/>
                </a:solidFill>
                <a:latin typeface="Arial" panose="020B0604020202020204" pitchFamily="34" charset="0"/>
              </a:defRPr>
            </a:lvl5pPr>
            <a:lvl6pPr marL="2514600" indent="-228600" eaLnBrk="0" fontAlgn="base" hangingPunct="0">
              <a:spcBef>
                <a:spcPct val="0"/>
              </a:spcBef>
              <a:spcAft>
                <a:spcPct val="0"/>
              </a:spcAft>
              <a:defRPr lang="en-GB">
                <a:solidFill>
                  <a:schemeClr val="tx1"/>
                </a:solidFill>
                <a:latin typeface="Arial" panose="020B0604020202020204" pitchFamily="34" charset="0"/>
              </a:defRPr>
            </a:lvl6pPr>
            <a:lvl7pPr marL="2971800" indent="-228600" eaLnBrk="0" fontAlgn="base" hangingPunct="0">
              <a:spcBef>
                <a:spcPct val="0"/>
              </a:spcBef>
              <a:spcAft>
                <a:spcPct val="0"/>
              </a:spcAft>
              <a:defRPr lang="en-GB">
                <a:solidFill>
                  <a:schemeClr val="tx1"/>
                </a:solidFill>
                <a:latin typeface="Arial" panose="020B0604020202020204" pitchFamily="34" charset="0"/>
              </a:defRPr>
            </a:lvl7pPr>
            <a:lvl8pPr marL="3429000" indent="-228600" eaLnBrk="0" fontAlgn="base" hangingPunct="0">
              <a:spcBef>
                <a:spcPct val="0"/>
              </a:spcBef>
              <a:spcAft>
                <a:spcPct val="0"/>
              </a:spcAft>
              <a:defRPr lang="en-GB">
                <a:solidFill>
                  <a:schemeClr val="tx1"/>
                </a:solidFill>
                <a:latin typeface="Arial" panose="020B0604020202020204" pitchFamily="34" charset="0"/>
              </a:defRPr>
            </a:lvl8pPr>
            <a:lvl9pPr marL="3886200" indent="-228600" eaLnBrk="0" fontAlgn="base" hangingPunct="0">
              <a:spcBef>
                <a:spcPct val="0"/>
              </a:spcBef>
              <a:spcAft>
                <a:spcPct val="0"/>
              </a:spcAft>
              <a:defRPr lang="en-GB">
                <a:solidFill>
                  <a:schemeClr val="tx1"/>
                </a:solidFill>
                <a:latin typeface="Arial" panose="020B0604020202020204" pitchFamily="34" charset="0"/>
              </a:defRPr>
            </a:lvl9pPr>
          </a:lstStyle>
          <a:p>
            <a:pPr rtl="0" eaLnBrk="1" hangingPunct="1"/>
            <a:fld id="{947842D7-C728-4EBD-982B-B8BE79E4DBBE}" type="slidenum">
              <a:rPr lang="en-GB" altLang="en-US"/>
              <a:pPr rtl="0" eaLnBrk="1" hangingPunct="1"/>
              <a:t>1</a:t>
            </a:fld>
            <a:endParaRPr lang="en-GB"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defPPr>
              <a:defRPr lang="en-GB"/>
            </a:defPPr>
          </a:lstStyle>
          <a:p>
            <a:pPr rtl="0"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1AD6-CA78-AF38-1B32-C12F820C7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3C5CB-4124-4F55-1607-ACD73BCB9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DA99B-FF75-484D-25AA-DD61C2BB56DA}"/>
              </a:ext>
            </a:extLst>
          </p:cNvPr>
          <p:cNvSpPr>
            <a:spLocks noGrp="1"/>
          </p:cNvSpPr>
          <p:nvPr>
            <p:ph type="body" idx="1"/>
          </p:nvPr>
        </p:nvSpPr>
        <p:spPr/>
        <p:txBody>
          <a:bodyPr/>
          <a:lstStyle/>
          <a:p>
            <a:r>
              <a:rPr lang="en-GB" dirty="0"/>
              <a:t>Now there are are some points here that I’ve developed further after the submission process. Starting with </a:t>
            </a:r>
            <a:r>
              <a:rPr lang="en-GB" dirty="0" err="1"/>
              <a:t>with</a:t>
            </a:r>
            <a:r>
              <a:rPr lang="en-GB" dirty="0"/>
              <a:t> refining and consolidating where crossplay comes in, and why I believe crossplay can be seen as a roleplay activity. </a:t>
            </a:r>
          </a:p>
        </p:txBody>
      </p:sp>
      <p:sp>
        <p:nvSpPr>
          <p:cNvPr id="4" name="Slide Number Placeholder 3">
            <a:extLst>
              <a:ext uri="{FF2B5EF4-FFF2-40B4-BE49-F238E27FC236}">
                <a16:creationId xmlns:a16="http://schemas.microsoft.com/office/drawing/2014/main" id="{CCFBC773-DD76-6DB6-82C9-BBA87CF4DE94}"/>
              </a:ext>
            </a:extLst>
          </p:cNvPr>
          <p:cNvSpPr>
            <a:spLocks noGrp="1"/>
          </p:cNvSpPr>
          <p:nvPr>
            <p:ph type="sldNum" sz="quarter" idx="5"/>
          </p:nvPr>
        </p:nvSpPr>
        <p:spPr/>
        <p:txBody>
          <a:bodyPr/>
          <a:lstStyle/>
          <a:p>
            <a:pPr rtl="0"/>
            <a:fld id="{6DEB7EE2-04A2-4FB2-9625-C9C73AC4D32F}" type="slidenum">
              <a:rPr lang="en-GB" altLang="en-US" noProof="0" smtClean="0"/>
              <a:pPr rtl="0"/>
              <a:t>10</a:t>
            </a:fld>
            <a:endParaRPr lang="en-GB" altLang="en-US" noProof="0" dirty="0"/>
          </a:p>
        </p:txBody>
      </p:sp>
    </p:spTree>
    <p:extLst>
      <p:ext uri="{BB962C8B-B14F-4D97-AF65-F5344CB8AC3E}">
        <p14:creationId xmlns:p14="http://schemas.microsoft.com/office/powerpoint/2010/main" val="30711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p>
          <a:p>
            <a:endParaRPr lang="en-GB" dirty="0"/>
          </a:p>
          <a:p>
            <a:pPr marL="228600" indent="-228600">
              <a:buAutoNum type="arabicParenBoth"/>
            </a:pPr>
            <a:r>
              <a:rPr lang="en-GB" dirty="0"/>
              <a:t>At its most basic form, crossplayers are performing identities that are different from their own.</a:t>
            </a:r>
          </a:p>
          <a:p>
            <a:pPr marL="228600" indent="-228600">
              <a:buAutoNum type="arabicParenBoth"/>
            </a:pPr>
            <a:r>
              <a:rPr lang="en-GB" dirty="0"/>
              <a:t>They immerse themselves in interpreting and embodying their chosen character.</a:t>
            </a:r>
          </a:p>
          <a:p>
            <a:r>
              <a:rPr lang="en-GB" dirty="0"/>
              <a:t>(3) Also, its inherent place in fan culture makes it so there is stronger focus on the interpretation of the character itself, rather than caricature and parody. </a:t>
            </a:r>
          </a:p>
          <a:p>
            <a:r>
              <a:rPr lang="en-GB" dirty="0"/>
              <a:t>(4) For some who engage in crossplay, which we will look at next, there are accounts of experiences with the magic circle in some regard,  </a:t>
            </a:r>
          </a:p>
          <a:p>
            <a:r>
              <a:rPr lang="en-GB" dirty="0"/>
              <a:t>(5) where participants feel like they can explore taboo or difficult subjects with crossplay as a vehicle. </a:t>
            </a:r>
          </a:p>
          <a:p>
            <a:r>
              <a:rPr lang="en-GB" dirty="0"/>
              <a:t>(6) This all, I assume, is beginning to sound very familiar to us, and here, the intersection between crossplay and roleplay makes it so the gender bending play is about asserting creative agency despite gender boundary, rather than to purposefully parody it.</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11</a:t>
            </a:fld>
            <a:endParaRPr lang="en-GB" altLang="en-US" noProof="0" dirty="0"/>
          </a:p>
        </p:txBody>
      </p:sp>
    </p:spTree>
    <p:extLst>
      <p:ext uri="{BB962C8B-B14F-4D97-AF65-F5344CB8AC3E}">
        <p14:creationId xmlns:p14="http://schemas.microsoft.com/office/powerpoint/2010/main" val="335772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case of cosplay, the artistry and creativity of its participation becomes undeniable. Cosplay encompasses so many aspects of artistry, where the performer takes such care to export a fictional character into a physical form through careful roleplay rituals. They come to being through the creative interpretation of the character, the planning and logistics, the crafting of the cosplay itself, and of course the performance and execution of the roleplay (Lamerichs 2017).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Interestingly, drag and cosplay come hand-in-hand for some Filipino drag performers. For Filipino drag queen J Quinn, third season contestant of </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Drag Race Philippines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(2024), it was a meaningful gateway into drag. </a:t>
            </a:r>
          </a:p>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12</a:t>
            </a:fld>
            <a:endParaRPr lang="en-GB" altLang="en-US" noProof="0" dirty="0"/>
          </a:p>
        </p:txBody>
      </p:sp>
    </p:spTree>
    <p:extLst>
      <p:ext uri="{BB962C8B-B14F-4D97-AF65-F5344CB8AC3E}">
        <p14:creationId xmlns:p14="http://schemas.microsoft.com/office/powerpoint/2010/main" val="401606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7318-40C9-DC3F-749C-AC7737B55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6FE98-B92E-8BA3-7032-80A5CFDA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E32F-2397-66DB-6D91-00B8F638F1D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crossplay was a way for them to access their “female fantasy”</a:t>
            </a:r>
            <a:r>
              <a:rPr lang="en-GB" sz="1200" i="1" kern="100" dirty="0">
                <a:solidFill>
                  <a:srgbClr val="404040"/>
                </a:solidFill>
                <a:effectLst/>
                <a:latin typeface="Aptos" panose="020B0004020202020204" pitchFamily="34" charset="0"/>
                <a:ea typeface="Aptos" panose="020B0004020202020204" pitchFamily="34" charset="0"/>
                <a:cs typeface="Times New Roman" panose="02020603050405020304" pitchFamily="18" charset="0"/>
              </a:rPr>
              <a:t>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and was gladly even celebrated for it at their school event. We go back to seeing parallels between crossplay and roleplay, where crossplay seems to have a magic circle quality. We see here the allowance that cosplay spaces provide, that layer of protection from the artistry of cosplay. It was perhaps the act of being allowed to call the moment of crossdressing, ‘cosplay’, that gave </a:t>
            </a:r>
            <a:r>
              <a:rPr lang="en-GB" sz="1200" i="1" kern="100" dirty="0">
                <a:effectLst/>
                <a:latin typeface="Aptos" panose="020B0004020202020204" pitchFamily="34" charset="0"/>
                <a:ea typeface="Aptos" panose="020B0004020202020204" pitchFamily="34" charset="0"/>
                <a:cs typeface="Times New Roman" panose="02020603050405020304" pitchFamily="18" charset="0"/>
              </a:rPr>
              <a:t>J Quinn</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the security from tabooness.</a:t>
            </a:r>
          </a:p>
          <a:p>
            <a:endParaRPr lang="en-GB" dirty="0"/>
          </a:p>
        </p:txBody>
      </p:sp>
      <p:sp>
        <p:nvSpPr>
          <p:cNvPr id="4" name="Slide Number Placeholder 3">
            <a:extLst>
              <a:ext uri="{FF2B5EF4-FFF2-40B4-BE49-F238E27FC236}">
                <a16:creationId xmlns:a16="http://schemas.microsoft.com/office/drawing/2014/main" id="{63D88654-759F-AE50-FDA0-9240F187483F}"/>
              </a:ext>
            </a:extLst>
          </p:cNvPr>
          <p:cNvSpPr>
            <a:spLocks noGrp="1"/>
          </p:cNvSpPr>
          <p:nvPr>
            <p:ph type="sldNum" sz="quarter" idx="5"/>
          </p:nvPr>
        </p:nvSpPr>
        <p:spPr/>
        <p:txBody>
          <a:bodyPr/>
          <a:lstStyle/>
          <a:p>
            <a:pPr rtl="0"/>
            <a:fld id="{6DEB7EE2-04A2-4FB2-9625-C9C73AC4D32F}" type="slidenum">
              <a:rPr lang="en-GB" altLang="en-US" noProof="0" smtClean="0"/>
              <a:pPr rtl="0"/>
              <a:t>13</a:t>
            </a:fld>
            <a:endParaRPr lang="en-GB" altLang="en-US" noProof="0" dirty="0"/>
          </a:p>
        </p:txBody>
      </p:sp>
    </p:spTree>
    <p:extLst>
      <p:ext uri="{BB962C8B-B14F-4D97-AF65-F5344CB8AC3E}">
        <p14:creationId xmlns:p14="http://schemas.microsoft.com/office/powerpoint/2010/main" val="614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drag queen Vi Ponce, who integrates cosplay into her drag, cosplay first served as a cover story from her family, eventually going on to perform in front of them. She says, in her own way, how cosplay and drag has intersected for her to be a form of showing off “your own character”, an echo of J Quinn using their crossplay as a safe way of expressing themselves</a:t>
            </a:r>
          </a:p>
          <a:p>
            <a:pPr>
              <a:lnSpc>
                <a:spcPct val="115000"/>
              </a:lnSpc>
              <a:spcAft>
                <a:spcPts val="800"/>
              </a:spcAft>
              <a:buNone/>
            </a:pPr>
            <a:endParaRPr lang="en-GB" sz="1800" kern="100" dirty="0">
              <a:effectLst/>
              <a:latin typeface="Aptos" panose="020B0004020202020204" pitchFamily="34" charset="0"/>
              <a:cs typeface="Times New Roman" panose="02020603050405020304" pitchFamily="18" charset="0"/>
            </a:endParaRPr>
          </a:p>
          <a:p>
            <a:pPr>
              <a:lnSpc>
                <a:spcPct val="115000"/>
              </a:lnSpc>
              <a:spcAft>
                <a:spcPts val="800"/>
              </a:spcAft>
              <a:buNone/>
            </a:pPr>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14</a:t>
            </a:fld>
            <a:endParaRPr lang="en-GB" altLang="en-US" noProof="0" dirty="0"/>
          </a:p>
        </p:txBody>
      </p:sp>
    </p:spTree>
    <p:extLst>
      <p:ext uri="{BB962C8B-B14F-4D97-AF65-F5344CB8AC3E}">
        <p14:creationId xmlns:p14="http://schemas.microsoft.com/office/powerpoint/2010/main" val="241490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far as implications go in seeing drag as a roleplay art, it starts with the changes to how the Philippines sees cross gendered roleplaying. Less as only men wearing dresses, performing comedic acts, and more as performance art. While the Philippines is also seeing large success in anime conventions, and subsequently, crossplay, the increase in exposure may very well lead to normalisation of gender-boundary-breaking play. And perhaps, through reframing </a:t>
            </a:r>
            <a:r>
              <a:rPr lang="en-GB" dirty="0" err="1"/>
              <a:t>crosplay</a:t>
            </a:r>
            <a:r>
              <a:rPr lang="en-GB" dirty="0"/>
              <a:t> as a roleplay performance, we give legitimisation to embodied exploration through crossplaying, where marginalised identities can play with their identity in a safe environment. </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15</a:t>
            </a:fld>
            <a:endParaRPr lang="en-GB" altLang="en-US" noProof="0" dirty="0"/>
          </a:p>
        </p:txBody>
      </p:sp>
    </p:spTree>
    <p:extLst>
      <p:ext uri="{BB962C8B-B14F-4D97-AF65-F5344CB8AC3E}">
        <p14:creationId xmlns:p14="http://schemas.microsoft.com/office/powerpoint/2010/main" val="188391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crossplayers, it’s about expressing appreciation for their favourite character. Or sometimes it is about getting to explore a taboo part of themselves within the comfort of performance art’s magic circle. Maybe, it is about being a vehicle for creating and channelling a persona. </a:t>
            </a:r>
          </a:p>
          <a:p>
            <a:endParaRPr lang="en-GB" dirty="0"/>
          </a:p>
          <a:p>
            <a:r>
              <a:rPr lang="en-GB" dirty="0"/>
              <a:t>This intersection, where roleplay function meets crossdressing, creates an explosion of creative and artistic meaning. Crossplay embodies a space where participants know they are pretending, but can act, feel, and express as if it were real in the momentary safe circle of performance. Crossdressing, through this intersection, is elevated from parody, to a performance of role-playing.</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16</a:t>
            </a:fld>
            <a:endParaRPr lang="en-GB" altLang="en-US" noProof="0" dirty="0"/>
          </a:p>
        </p:txBody>
      </p:sp>
    </p:spTree>
    <p:extLst>
      <p:ext uri="{BB962C8B-B14F-4D97-AF65-F5344CB8AC3E}">
        <p14:creationId xmlns:p14="http://schemas.microsoft.com/office/powerpoint/2010/main" val="339645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17</a:t>
            </a:fld>
            <a:endParaRPr lang="en-GB" altLang="en-US" noProof="0" dirty="0"/>
          </a:p>
        </p:txBody>
      </p:sp>
    </p:spTree>
    <p:extLst>
      <p:ext uri="{BB962C8B-B14F-4D97-AF65-F5344CB8AC3E}">
        <p14:creationId xmlns:p14="http://schemas.microsoft.com/office/powerpoint/2010/main" val="3376794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Theare are some points I’ve developed further after the submission process, so bare with me. Let’s look at where crossplay comes in. Well, it can be recontextualised with roleplay studies, starting with why I believe crossplay can be seen as a roleplay activity. The </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19</a:t>
            </a:fld>
            <a:endParaRPr lang="en-GB" altLang="en-US" noProof="0" dirty="0"/>
          </a:p>
        </p:txBody>
      </p:sp>
    </p:spTree>
    <p:extLst>
      <p:ext uri="{BB962C8B-B14F-4D97-AF65-F5344CB8AC3E}">
        <p14:creationId xmlns:p14="http://schemas.microsoft.com/office/powerpoint/2010/main" val="249035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into it, let me define some key terms. </a:t>
            </a:r>
          </a:p>
          <a:p>
            <a:endParaRPr lang="en-GB" dirty="0"/>
          </a:p>
          <a:p>
            <a:r>
              <a:rPr lang="en-GB" dirty="0"/>
              <a:t>Drag is about performing gender in some sort of performance – often through exaggerating and parodying it. </a:t>
            </a:r>
          </a:p>
          <a:p>
            <a:endParaRPr lang="en-GB" dirty="0"/>
          </a:p>
          <a:p>
            <a:r>
              <a:rPr lang="en-GB" dirty="0"/>
              <a:t>Cosplay is a </a:t>
            </a:r>
            <a:r>
              <a:rPr lang="en-GB" sz="1200" b="0" dirty="0" err="1"/>
              <a:t>A</a:t>
            </a:r>
            <a:r>
              <a:rPr lang="en-GB" sz="1200" b="0" dirty="0"/>
              <a:t> portmanteau of “costume” and “play”. </a:t>
            </a:r>
            <a:r>
              <a:rPr lang="en-GB" dirty="0"/>
              <a:t>character performance where participants of the activity dress as a character from a piece of media, and it usually means acting out that character’s mannerisms during photoshoots or interactions with other cosplayers, and other such fan-based activities.</a:t>
            </a:r>
          </a:p>
          <a:p>
            <a:endParaRPr lang="en-GB" dirty="0"/>
          </a:p>
          <a:p>
            <a:r>
              <a:rPr lang="en-GB" dirty="0"/>
              <a:t>Crossplay is where these two intersect – it’s another portmanteau of “crossdressing” and “cosplay”. These are cosplayers who cosplay as characters that are a different gender from themselves.</a:t>
            </a:r>
          </a:p>
          <a:p>
            <a:r>
              <a:rPr lang="en-GB" dirty="0"/>
              <a:t>Naturally, what’s happening here is roleplay, where we see the crossplayers treat their characters and genders as roles that they assume. Where for many </a:t>
            </a:r>
            <a:r>
              <a:rPr lang="en-GB" dirty="0" err="1"/>
              <a:t>roleplayers</a:t>
            </a:r>
            <a:r>
              <a:rPr lang="en-GB" dirty="0"/>
              <a:t> it’s about an active and imaginative processes of exploring different ways to express yourself, drag performers and cosplayers alike creatively interpret different roles with just as much investment.</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20</a:t>
            </a:fld>
            <a:endParaRPr lang="en-GB" altLang="en-US" noProof="0" dirty="0"/>
          </a:p>
        </p:txBody>
      </p:sp>
    </p:spTree>
    <p:extLst>
      <p:ext uri="{BB962C8B-B14F-4D97-AF65-F5344CB8AC3E}">
        <p14:creationId xmlns:p14="http://schemas.microsoft.com/office/powerpoint/2010/main" val="352286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for the uninitiated, crossplay is a portmanteau of cosplay and cross-dressing, to mean when someone is cosplaying as someone who has a gender that is not their own. And what we are looking at is crossplay as a keystone for </a:t>
            </a:r>
            <a:r>
              <a:rPr lang="en-GB" dirty="0" err="1"/>
              <a:t>phillipino</a:t>
            </a:r>
            <a:r>
              <a:rPr lang="en-GB" dirty="0"/>
              <a:t> drag culture to recover its lost artistry from being typecasted as an easy form of comedy, where roleplay creates new context for crossdressing. There is some context I need to prime you with first.</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2</a:t>
            </a:fld>
            <a:endParaRPr lang="en-GB" altLang="en-US" noProof="0" dirty="0"/>
          </a:p>
        </p:txBody>
      </p:sp>
    </p:spTree>
    <p:extLst>
      <p:ext uri="{BB962C8B-B14F-4D97-AF65-F5344CB8AC3E}">
        <p14:creationId xmlns:p14="http://schemas.microsoft.com/office/powerpoint/2010/main" val="73314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B1F98-4CAE-E15C-A961-99D671FE5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2FC1A-B003-EE45-035E-74B484B9D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70473-09B6-C8AA-EFC4-405A451EE86D}"/>
              </a:ext>
            </a:extLst>
          </p:cNvPr>
          <p:cNvSpPr>
            <a:spLocks noGrp="1"/>
          </p:cNvSpPr>
          <p:nvPr>
            <p:ph type="body" idx="1"/>
          </p:nvPr>
        </p:nvSpPr>
        <p:spPr/>
        <p:txBody>
          <a:bodyPr/>
          <a:lstStyle/>
          <a:p>
            <a:endParaRPr lang="en-GB" sz="1800" dirty="0"/>
          </a:p>
        </p:txBody>
      </p:sp>
      <p:sp>
        <p:nvSpPr>
          <p:cNvPr id="4" name="Slide Number Placeholder 3">
            <a:extLst>
              <a:ext uri="{FF2B5EF4-FFF2-40B4-BE49-F238E27FC236}">
                <a16:creationId xmlns:a16="http://schemas.microsoft.com/office/drawing/2014/main" id="{B11B10CD-224E-D754-0CBE-079BF6DD61A2}"/>
              </a:ext>
            </a:extLst>
          </p:cNvPr>
          <p:cNvSpPr>
            <a:spLocks noGrp="1"/>
          </p:cNvSpPr>
          <p:nvPr>
            <p:ph type="sldNum" sz="quarter" idx="5"/>
          </p:nvPr>
        </p:nvSpPr>
        <p:spPr/>
        <p:txBody>
          <a:bodyPr/>
          <a:lstStyle/>
          <a:p>
            <a:pPr rtl="0"/>
            <a:fld id="{6DEB7EE2-04A2-4FB2-9625-C9C73AC4D32F}" type="slidenum">
              <a:rPr lang="en-GB" altLang="en-US" noProof="0" smtClean="0"/>
              <a:pPr rtl="0"/>
              <a:t>21</a:t>
            </a:fld>
            <a:endParaRPr lang="en-GB" altLang="en-US" noProof="0" dirty="0"/>
          </a:p>
        </p:txBody>
      </p:sp>
    </p:spTree>
    <p:extLst>
      <p:ext uri="{BB962C8B-B14F-4D97-AF65-F5344CB8AC3E}">
        <p14:creationId xmlns:p14="http://schemas.microsoft.com/office/powerpoint/2010/main" val="151037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Guidon is the official student publication of the Ateneo de Manila university, founded in 1929</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effectLst/>
              </a:rPr>
              <a:t>Cadenas, S. and Arcenas, K. (2017) </a:t>
            </a:r>
            <a:r>
              <a:rPr lang="en-GB" i="1" dirty="0">
                <a:effectLst/>
              </a:rPr>
              <a:t>Everyday queens</a:t>
            </a:r>
            <a:r>
              <a:rPr lang="en-GB" dirty="0">
                <a:effectLst/>
              </a:rPr>
              <a:t>, </a:t>
            </a:r>
            <a:r>
              <a:rPr lang="en-GB" i="1" dirty="0">
                <a:effectLst/>
              </a:rPr>
              <a:t>The GUIDON</a:t>
            </a:r>
            <a:r>
              <a:rPr lang="en-GB" dirty="0">
                <a:effectLst/>
              </a:rPr>
              <a:t>. Available at: https://theguidon.com/2017/10/everyday-queens/ (Accessed: 02 April 2025). </a:t>
            </a:r>
          </a:p>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23</a:t>
            </a:fld>
            <a:endParaRPr lang="en-GB" altLang="en-US" noProof="0" dirty="0"/>
          </a:p>
        </p:txBody>
      </p:sp>
    </p:spTree>
    <p:extLst>
      <p:ext uri="{BB962C8B-B14F-4D97-AF65-F5344CB8AC3E}">
        <p14:creationId xmlns:p14="http://schemas.microsoft.com/office/powerpoint/2010/main" val="11901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quotes here establish some really unique qualities of crossplay</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24</a:t>
            </a:fld>
            <a:endParaRPr lang="en-GB" altLang="en-US" noProof="0" dirty="0"/>
          </a:p>
        </p:txBody>
      </p:sp>
    </p:spTree>
    <p:extLst>
      <p:ext uri="{BB962C8B-B14F-4D97-AF65-F5344CB8AC3E}">
        <p14:creationId xmlns:p14="http://schemas.microsoft.com/office/powerpoint/2010/main" val="167671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FF9E-45C9-3D5E-9C39-A859690A7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F893B-3D53-381E-FD78-47FFFCC95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E7EBD-A9CE-7FB4-9ACF-F286EEF08465}"/>
              </a:ext>
            </a:extLst>
          </p:cNvPr>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Now, the Philippines has a complex relationship with queerness and gender. 80% of the country is roman catholic</a:t>
            </a:r>
          </a:p>
        </p:txBody>
      </p:sp>
      <p:sp>
        <p:nvSpPr>
          <p:cNvPr id="4" name="Slide Number Placeholder 3">
            <a:extLst>
              <a:ext uri="{FF2B5EF4-FFF2-40B4-BE49-F238E27FC236}">
                <a16:creationId xmlns:a16="http://schemas.microsoft.com/office/drawing/2014/main" id="{E4906C71-C2DE-AF91-4D6C-6AE2F5945BFE}"/>
              </a:ext>
            </a:extLst>
          </p:cNvPr>
          <p:cNvSpPr>
            <a:spLocks noGrp="1"/>
          </p:cNvSpPr>
          <p:nvPr>
            <p:ph type="sldNum" sz="quarter" idx="5"/>
          </p:nvPr>
        </p:nvSpPr>
        <p:spPr/>
        <p:txBody>
          <a:bodyPr/>
          <a:lstStyle/>
          <a:p>
            <a:pPr rtl="0"/>
            <a:fld id="{6DEB7EE2-04A2-4FB2-9625-C9C73AC4D32F}" type="slidenum">
              <a:rPr lang="en-GB" altLang="en-US" noProof="0" smtClean="0"/>
              <a:pPr rtl="0"/>
              <a:t>3</a:t>
            </a:fld>
            <a:endParaRPr lang="en-GB" altLang="en-US" noProof="0" dirty="0"/>
          </a:p>
        </p:txBody>
      </p:sp>
    </p:spTree>
    <p:extLst>
      <p:ext uri="{BB962C8B-B14F-4D97-AF65-F5344CB8AC3E}">
        <p14:creationId xmlns:p14="http://schemas.microsoft.com/office/powerpoint/2010/main" val="61107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3A377-AAC0-6D8F-E9BA-6F651F169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A2BB-904D-C0A6-F9EF-D9127129D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C1621-5736-2120-B521-9B6BF09C5A9A}"/>
              </a:ext>
            </a:extLst>
          </p:cNvPr>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but apparently Philippines is the least rejective country in Southeast Asia of having queer neighbours, the most rejective being Indonesia at 66% of respondents having homonegative sentiment towards gay neighbours, but Philippines with a much lower 28%. When one would think that the two ideologies would clash,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Philippinos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apparently take loving thy neighbour more seriously than others. </a:t>
            </a:r>
          </a:p>
        </p:txBody>
      </p:sp>
      <p:sp>
        <p:nvSpPr>
          <p:cNvPr id="4" name="Slide Number Placeholder 3">
            <a:extLst>
              <a:ext uri="{FF2B5EF4-FFF2-40B4-BE49-F238E27FC236}">
                <a16:creationId xmlns:a16="http://schemas.microsoft.com/office/drawing/2014/main" id="{58746134-3B97-07FB-4D84-4238CF10D0B3}"/>
              </a:ext>
            </a:extLst>
          </p:cNvPr>
          <p:cNvSpPr>
            <a:spLocks noGrp="1"/>
          </p:cNvSpPr>
          <p:nvPr>
            <p:ph type="sldNum" sz="quarter" idx="5"/>
          </p:nvPr>
        </p:nvSpPr>
        <p:spPr/>
        <p:txBody>
          <a:bodyPr/>
          <a:lstStyle/>
          <a:p>
            <a:pPr rtl="0"/>
            <a:fld id="{6DEB7EE2-04A2-4FB2-9625-C9C73AC4D32F}" type="slidenum">
              <a:rPr lang="en-GB" altLang="en-US" noProof="0" smtClean="0"/>
              <a:pPr rtl="0"/>
              <a:t>4</a:t>
            </a:fld>
            <a:endParaRPr lang="en-GB" altLang="en-US" noProof="0" dirty="0"/>
          </a:p>
        </p:txBody>
      </p:sp>
    </p:spTree>
    <p:extLst>
      <p:ext uri="{BB962C8B-B14F-4D97-AF65-F5344CB8AC3E}">
        <p14:creationId xmlns:p14="http://schemas.microsoft.com/office/powerpoint/2010/main" val="47506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87AD-D28C-587D-3E09-474C336D6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A5DB6-88E0-172A-6454-C8D51FC36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34119-1760-79BD-05CB-FDFF4772A025}"/>
              </a:ext>
            </a:extLst>
          </p:cNvPr>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say that the Philippines is “progressive”, however, is not quite right either. Perhaps in relation to other southeast Asian countries, but I think a more accurate term would be tolerant, rather than progressive.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exemplify the complication further, </a:t>
            </a:r>
            <a:r>
              <a:rPr lang="en-GB" sz="1800" dirty="0">
                <a:effectLst/>
                <a:latin typeface="Aptos" panose="020B0004020202020204" pitchFamily="34" charset="0"/>
                <a:ea typeface="Aptos" panose="020B0004020202020204" pitchFamily="34" charset="0"/>
                <a:cs typeface="Times New Roman" panose="02020603050405020304" pitchFamily="18" charset="0"/>
              </a:rPr>
              <a:t>There is still no law that protects diverse gender identities from discrimination. Bills that would protect their identities are tactically stalled.</a:t>
            </a:r>
            <a:r>
              <a:rPr lang="en-GB" sz="1800" i="1"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(Amnesty Philippines, 2023). Yet, one-hundred-and-ten-thousand members of the queer community and supporters showed up at Quezon City’s Pride Festival in 2023 to constitute the largest LGBTQ+ gathering in all of Southeast Asia (De Guzman, 2023).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40E78C-E4C7-2A94-A18D-2A2932243EC6}"/>
              </a:ext>
            </a:extLst>
          </p:cNvPr>
          <p:cNvSpPr>
            <a:spLocks noGrp="1"/>
          </p:cNvSpPr>
          <p:nvPr>
            <p:ph type="sldNum" sz="quarter" idx="5"/>
          </p:nvPr>
        </p:nvSpPr>
        <p:spPr/>
        <p:txBody>
          <a:bodyPr/>
          <a:lstStyle/>
          <a:p>
            <a:pPr rtl="0"/>
            <a:fld id="{6DEB7EE2-04A2-4FB2-9625-C9C73AC4D32F}" type="slidenum">
              <a:rPr lang="en-GB" altLang="en-US" noProof="0" smtClean="0"/>
              <a:pPr rtl="0"/>
              <a:t>5</a:t>
            </a:fld>
            <a:endParaRPr lang="en-GB" altLang="en-US" noProof="0" dirty="0"/>
          </a:p>
        </p:txBody>
      </p:sp>
    </p:spTree>
    <p:extLst>
      <p:ext uri="{BB962C8B-B14F-4D97-AF65-F5344CB8AC3E}">
        <p14:creationId xmlns:p14="http://schemas.microsoft.com/office/powerpoint/2010/main" val="354067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4492-DC08-EA11-E2D8-94BB443E6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8526A-0737-C98A-A054-929DD4924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1BB5E-B804-50F1-5832-92DE4E539356}"/>
              </a:ext>
            </a:extLst>
          </p:cNvPr>
          <p:cNvSpPr>
            <a:spLocks noGrp="1"/>
          </p:cNvSpPr>
          <p:nvPr>
            <p:ph type="body" idx="1"/>
          </p:nvPr>
        </p:nvSpPr>
        <p:spPr/>
        <p:txBody>
          <a:bodyPr/>
          <a:lstStyle/>
          <a:p>
            <a:pPr marL="0" marR="0" lvl="0" indent="0" algn="l" defTabSz="914400" rtl="0" eaLnBrk="0" fontAlgn="base" latinLnBrk="0" hangingPunct="0">
              <a:lnSpc>
                <a:spcPct val="115000"/>
              </a:lnSpc>
              <a:spcBef>
                <a:spcPct val="30000"/>
              </a:spcBef>
              <a:spcAft>
                <a:spcPts val="80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Philippines is a country of contradiction in this regard. It makes a country that is tolerant, rather than accepting. And it leaves the culture of Filipino drag artistry in a unique position. Drag culture in the Philippines, though quite enjoyed in the mainstream, is argued for its place in artistry due to its roots in grotesque comedic parody.  </a:t>
            </a:r>
            <a:endParaRPr lang="en-GB" sz="1800" dirty="0"/>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D53345-F889-C5ED-872D-AC94EA1E64C8}"/>
              </a:ext>
            </a:extLst>
          </p:cNvPr>
          <p:cNvSpPr>
            <a:spLocks noGrp="1"/>
          </p:cNvSpPr>
          <p:nvPr>
            <p:ph type="sldNum" sz="quarter" idx="5"/>
          </p:nvPr>
        </p:nvSpPr>
        <p:spPr/>
        <p:txBody>
          <a:bodyPr/>
          <a:lstStyle/>
          <a:p>
            <a:pPr rtl="0"/>
            <a:fld id="{6DEB7EE2-04A2-4FB2-9625-C9C73AC4D32F}" type="slidenum">
              <a:rPr lang="en-GB" altLang="en-US" noProof="0" smtClean="0"/>
              <a:pPr rtl="0"/>
              <a:t>6</a:t>
            </a:fld>
            <a:endParaRPr lang="en-GB" altLang="en-US" noProof="0" dirty="0"/>
          </a:p>
        </p:txBody>
      </p:sp>
    </p:spTree>
    <p:extLst>
      <p:ext uri="{BB962C8B-B14F-4D97-AF65-F5344CB8AC3E}">
        <p14:creationId xmlns:p14="http://schemas.microsoft.com/office/powerpoint/2010/main" val="29756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Aptos" panose="020B0004020202020204" pitchFamily="34" charset="0"/>
                <a:ea typeface="Aptos" panose="020B0004020202020204" pitchFamily="34" charset="0"/>
                <a:cs typeface="Times New Roman" panose="02020603050405020304" pitchFamily="18" charset="0"/>
              </a:rPr>
              <a:t>It leaves participants feeling like a joke that has its performers feeling </a:t>
            </a:r>
            <a:r>
              <a:rPr lang="en-GB" sz="1200" dirty="0"/>
              <a:t>belittled</a:t>
            </a:r>
            <a:r>
              <a:rPr lang="en-GB" sz="1200" kern="100" dirty="0">
                <a:effectLst/>
                <a:latin typeface="Aptos" panose="020B0004020202020204" pitchFamily="34" charset="0"/>
                <a:cs typeface="Times New Roman" panose="02020603050405020304" pitchFamily="18" charset="0"/>
              </a:rPr>
              <a:t> and </a:t>
            </a:r>
            <a:r>
              <a:rPr lang="en-GB" dirty="0"/>
              <a:t>Not taken seriously as an artform. </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7</a:t>
            </a:fld>
            <a:endParaRPr lang="en-GB" altLang="en-US" noProof="0" dirty="0"/>
          </a:p>
        </p:txBody>
      </p:sp>
    </p:spTree>
    <p:extLst>
      <p:ext uri="{BB962C8B-B14F-4D97-AF65-F5344CB8AC3E}">
        <p14:creationId xmlns:p14="http://schemas.microsoft.com/office/powerpoint/2010/main" val="367619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complicated relationship with queerness, I believe, comes from Filipinos engaging in gender fluidity long before colonising Spaniards came in the 1500s. Babaylan, who were our precolonial spiritual leaders and cultural custodians, were mostly of the female sex, since femininity is understood to be a large part of babaylan practice.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However, the role was also available to men who served the role of Babaylan by choosing to take on feminine identities and mannerisms - these would be referred to as </a:t>
            </a:r>
            <a:r>
              <a:rPr lang="en-GB" sz="1200" kern="100" dirty="0" err="1">
                <a:effectLst/>
                <a:latin typeface="Aptos" panose="020B0004020202020204" pitchFamily="34" charset="0"/>
                <a:ea typeface="Aptos" panose="020B0004020202020204" pitchFamily="34" charset="0"/>
                <a:cs typeface="Times New Roman" panose="02020603050405020304" pitchFamily="18" charset="0"/>
              </a:rPr>
              <a:t>Asog</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or Bayog.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As you can assume, the roman catholic Spaniards were not happy about this. Subsequently, Babaylans were hunted down, tortured, or in the case of the </a:t>
            </a:r>
            <a:r>
              <a:rPr lang="en-GB" sz="1200" dirty="0" err="1"/>
              <a:t>Asog</a:t>
            </a:r>
            <a:r>
              <a:rPr lang="en-GB" sz="1200" dirty="0"/>
              <a:t>, forced to cut their long feminine hair, and so saw the introduction of binary gender roles, and the degradation of women’s status in Philippines.</a:t>
            </a:r>
          </a:p>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8</a:t>
            </a:fld>
            <a:endParaRPr lang="en-GB" altLang="en-US" noProof="0" dirty="0"/>
          </a:p>
        </p:txBody>
      </p:sp>
    </p:spTree>
    <p:extLst>
      <p:ext uri="{BB962C8B-B14F-4D97-AF65-F5344CB8AC3E}">
        <p14:creationId xmlns:p14="http://schemas.microsoft.com/office/powerpoint/2010/main" val="300506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comedy complicates things even more is the root of comedy and drag being used as a </a:t>
            </a:r>
            <a:r>
              <a:rPr lang="en-GB" sz="1800" dirty="0">
                <a:effectLst/>
                <a:latin typeface="Aptos" panose="020B0004020202020204" pitchFamily="34" charset="0"/>
                <a:ea typeface="Aptos" panose="020B0004020202020204" pitchFamily="34" charset="0"/>
                <a:cs typeface="Times New Roman" panose="02020603050405020304" pitchFamily="18" charset="0"/>
              </a:rPr>
              <a:t>form of subtle resistance in the face of Japanese occupation of 1942 through early vaudeville, or to Filipinos, Bodabil.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Dolphy, the Filipino King of Comedy, saw success in his roles as crossdressing men in his iconic comedies.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 one hand his success of gender parody allowed queer identities to be exposed to the masses of the Philippines through mainstream media. The comedy it was laced with added a palatability to the topics – though perhaps the palatability of its comedic dressing is what condemned drag to be perceived as a cheap form of comedy entertainment. </a:t>
            </a:r>
          </a:p>
          <a:p>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9</a:t>
            </a:fld>
            <a:endParaRPr lang="en-GB" altLang="en-US" noProof="0" dirty="0"/>
          </a:p>
        </p:txBody>
      </p:sp>
    </p:spTree>
    <p:extLst>
      <p:ext uri="{BB962C8B-B14F-4D97-AF65-F5344CB8AC3E}">
        <p14:creationId xmlns:p14="http://schemas.microsoft.com/office/powerpoint/2010/main" val="7068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rtlCol="0"/>
          <a:lstStyle>
            <a:lvl1pPr>
              <a:defRPr lang="en-GB" b="1"/>
            </a:lvl1pPr>
          </a:lstStyle>
          <a:p>
            <a:pPr rtl="0"/>
            <a:r>
              <a:rPr lang="en-GB" noProof="0"/>
              <a:t>Insert title here</a:t>
            </a:r>
          </a:p>
        </p:txBody>
      </p:sp>
      <p:pic>
        <p:nvPicPr>
          <p:cNvPr id="6" name="Picture Placeholder 9" descr="Bright, colou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en-GB" sz="4000" b="1" spc="-50" baseline="0">
                <a:solidFill>
                  <a:schemeClr val="bg2"/>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indent="-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5" name="Picture Placeholder 13" descr="Bright, colou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en-GB" sz="4000" b="1">
                <a:solidFill>
                  <a:schemeClr val="bg2"/>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6" name="Picture Placeholder 15" descr="Bright, colou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u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GB" sz="4000" b="1" i="0" kern="1200" cap="none" spc="-50" baseline="0" dirty="0">
                <a:ln w="3175">
                  <a:noFill/>
                </a:ln>
                <a:solidFill>
                  <a:schemeClr val="tx1"/>
                </a:solidFill>
                <a:effectLst/>
                <a:latin typeface="+mj-lt"/>
                <a:ea typeface="+mn-ea"/>
                <a:cs typeface="Segoe UI" pitchFamily="34" charset="0"/>
              </a:defRPr>
            </a:lvl1pPr>
          </a:lstStyle>
          <a:p>
            <a:pPr rtl="0"/>
            <a:r>
              <a:rPr lang="en-GB" noProof="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GB" sz="1800" kern="1200" dirty="0">
                <a:solidFill>
                  <a:schemeClr val="tx1"/>
                </a:solidFill>
                <a:latin typeface="+mn-lt"/>
                <a:ea typeface="+mn-ea"/>
                <a:cs typeface="+mn-cs"/>
              </a:defRPr>
            </a:lvl1pPr>
          </a:lstStyle>
          <a:p>
            <a:pPr lvl="0" rtl="0"/>
            <a:r>
              <a:rPr lang="en-GB" noProof="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en-GB" sz="4000" b="1">
                <a:solidFill>
                  <a:schemeClr val="accent5"/>
                </a:solidFill>
              </a:defRPr>
            </a:lvl1pPr>
          </a:lstStyle>
          <a:p>
            <a:pPr rtl="0"/>
            <a:r>
              <a:rPr lang="en-GB" noProof="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rtlCol="0"/>
          <a:lstStyle>
            <a:lvl1pPr marL="0" indent="0">
              <a:lnSpc>
                <a:spcPct val="100000"/>
              </a:lnSpc>
              <a:buNone/>
              <a:defRPr lang="en-GB" sz="1800" b="0">
                <a:solidFill>
                  <a:schemeClr val="bg1"/>
                </a:solidFill>
              </a:defRPr>
            </a:lvl1pPr>
            <a:lvl2pPr marL="228600">
              <a:lnSpc>
                <a:spcPct val="100000"/>
              </a:lnSpc>
              <a:spcBef>
                <a:spcPts val="1000"/>
              </a:spcBef>
              <a:defRPr lang="en-GB" sz="1800" b="0">
                <a:solidFill>
                  <a:schemeClr val="bg1"/>
                </a:solidFill>
              </a:defRPr>
            </a:lvl2pPr>
          </a:lstStyle>
          <a:p>
            <a:pPr lvl="0" rtl="0"/>
            <a:r>
              <a:rPr lang="en-GB" noProof="0"/>
              <a:t>Insert subtitle here</a:t>
            </a:r>
          </a:p>
          <a:p>
            <a:pPr lvl="1" rtl="0"/>
            <a:r>
              <a:rPr lang="en-GB" noProof="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rtlCol="0"/>
          <a:lstStyle>
            <a:lvl1pPr marL="0" indent="0">
              <a:buNone/>
              <a:defRPr lang="en-GB" sz="1800" b="0"/>
            </a:lvl1pPr>
          </a:lstStyle>
          <a:p>
            <a:pPr rtl="0"/>
            <a:r>
              <a:rPr lang="en-GB" noProof="0"/>
              <a:t>Insert content here</a:t>
            </a:r>
          </a:p>
        </p:txBody>
      </p:sp>
      <p:pic>
        <p:nvPicPr>
          <p:cNvPr id="7" name="Picture Placeholder 20" descr="Bright, colou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en-GB" sz="4000" b="1" spc="-50" baseline="0">
                <a:solidFill>
                  <a:schemeClr val="accent1"/>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indent="-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6" name="Picture Placeholder 13" descr="Bright, colou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en-GB" sz="4000" b="1">
                <a:solidFill>
                  <a:schemeClr val="accent6">
                    <a:lumMod val="60000"/>
                    <a:lumOff val="40000"/>
                  </a:schemeClr>
                </a:solidFill>
              </a:defRPr>
            </a:lvl1pPr>
          </a:lstStyle>
          <a:p>
            <a:pPr rtl="0"/>
            <a:r>
              <a:rPr lang="en-GB" noProof="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rtlCol="0"/>
          <a:lstStyle>
            <a:lvl1pPr marL="0" indent="0">
              <a:lnSpc>
                <a:spcPct val="100000"/>
              </a:lnSpc>
              <a:buNone/>
              <a:defRPr lang="en-GB" sz="1800" b="0">
                <a:solidFill>
                  <a:schemeClr val="bg1"/>
                </a:solidFill>
              </a:defRPr>
            </a:lvl1pPr>
            <a:lvl2pPr marL="228600">
              <a:lnSpc>
                <a:spcPct val="100000"/>
              </a:lnSpc>
              <a:spcBef>
                <a:spcPts val="1000"/>
              </a:spcBef>
              <a:defRPr lang="en-GB" sz="1800" b="0">
                <a:solidFill>
                  <a:schemeClr val="bg1"/>
                </a:solidFill>
              </a:defRPr>
            </a:lvl2pPr>
          </a:lstStyle>
          <a:p>
            <a:pPr lvl="0" rtl="0"/>
            <a:r>
              <a:rPr lang="en-GB" noProof="0"/>
              <a:t>Insert subtitle here</a:t>
            </a:r>
          </a:p>
          <a:p>
            <a:pPr lvl="1" rtl="0"/>
            <a:r>
              <a:rPr lang="en-GB" noProof="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rtlCol="0"/>
          <a:lstStyle>
            <a:lvl1pPr marL="0" indent="0">
              <a:buNone/>
              <a:defRPr lang="en-GB" sz="1800" b="0"/>
            </a:lvl1pPr>
          </a:lstStyle>
          <a:p>
            <a:pPr rtl="0"/>
            <a:r>
              <a:rPr lang="en-GB" noProof="0"/>
              <a:t>Insert Content here</a:t>
            </a:r>
          </a:p>
        </p:txBody>
      </p:sp>
      <p:pic>
        <p:nvPicPr>
          <p:cNvPr id="9" name="Picture Placeholder 11" descr="Bright, colou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rtlCol="0" anchor="t">
            <a:normAutofit/>
          </a:bodyPr>
          <a:lstStyle>
            <a:lvl1pPr>
              <a:spcBef>
                <a:spcPts val="1000"/>
              </a:spcBef>
              <a:defRPr lang="en-GB" sz="4000" b="1">
                <a:solidFill>
                  <a:schemeClr val="accent4"/>
                </a:solidFill>
              </a:defRPr>
            </a:lvl1pPr>
          </a:lstStyle>
          <a:p>
            <a:pPr rtl="0"/>
            <a:r>
              <a:rPr lang="en-GB" noProof="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rtlCol="0"/>
          <a:lstStyle>
            <a:lvl1pPr marL="0" indent="0">
              <a:lnSpc>
                <a:spcPct val="100000"/>
              </a:lnSpc>
              <a:buNone/>
              <a:defRPr lang="en-GB" sz="1800" b="1"/>
            </a:lvl1pPr>
            <a:lvl2pPr marL="228600">
              <a:lnSpc>
                <a:spcPct val="100000"/>
              </a:lnSpc>
              <a:spcBef>
                <a:spcPts val="1000"/>
              </a:spcBef>
              <a:defRPr lang="en-GB" sz="1800"/>
            </a:lvl2pPr>
          </a:lstStyle>
          <a:p>
            <a:pPr lvl="0" rtl="0"/>
            <a:r>
              <a:rPr lang="en-GB" noProof="0"/>
              <a:t>Insert subtitle here</a:t>
            </a:r>
          </a:p>
          <a:p>
            <a:pPr lvl="1" rtl="0"/>
            <a:r>
              <a:rPr lang="en-GB" noProof="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rtlCol="0">
            <a:normAutofit/>
          </a:bodyPr>
          <a:lstStyle>
            <a:lvl1pPr algn="ctr">
              <a:buNone/>
              <a:defRPr lang="en-GB" sz="1600"/>
            </a:lvl1pPr>
          </a:lstStyle>
          <a:p>
            <a:pPr rtl="0"/>
            <a:r>
              <a:rPr lang="en-US" noProof="0"/>
              <a:t>Click icon to add picture</a:t>
            </a:r>
            <a:endParaRPr lang="en-GB" noProof="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rtlCol="0">
            <a:normAutofit/>
          </a:bodyPr>
          <a:lstStyle>
            <a:lvl1pPr algn="ctr">
              <a:buNone/>
              <a:defRPr lang="en-GB" sz="1600"/>
            </a:lvl1pPr>
          </a:lstStyle>
          <a:p>
            <a:pPr rtl="0"/>
            <a:r>
              <a:rPr lang="en-US" noProof="0"/>
              <a:t>Click icon to add picture</a:t>
            </a:r>
            <a:endParaRPr lang="en-GB" noProof="0"/>
          </a:p>
        </p:txBody>
      </p:sp>
      <p:pic>
        <p:nvPicPr>
          <p:cNvPr id="12" name="Picture Placeholder 19" descr="Bright, colou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en-GB" sz="4000" b="1">
                <a:solidFill>
                  <a:schemeClr val="accent5"/>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5" name="Picture Placeholder 15" descr="Bright, colou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GB" sz="4000" b="1" i="0" kern="1200" cap="none" spc="-50" baseline="0" dirty="0">
                <a:ln w="3175">
                  <a:noFill/>
                </a:ln>
                <a:solidFill>
                  <a:schemeClr val="bg1"/>
                </a:solidFill>
                <a:effectLst/>
                <a:latin typeface="+mj-lt"/>
                <a:ea typeface="+mn-ea"/>
                <a:cs typeface="Segoe UI" pitchFamily="34" charset="0"/>
              </a:defRPr>
            </a:lvl1pPr>
          </a:lstStyle>
          <a:p>
            <a:pPr rtl="0"/>
            <a:r>
              <a:rPr lang="en-GB" noProof="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GB" sz="1800" kern="1200" dirty="0">
                <a:solidFill>
                  <a:schemeClr val="bg1"/>
                </a:solidFill>
                <a:latin typeface="+mn-lt"/>
                <a:ea typeface="+mn-ea"/>
                <a:cs typeface="+mn-cs"/>
              </a:defRPr>
            </a:lvl1pPr>
          </a:lstStyle>
          <a:p>
            <a:pPr lvl="0" rtl="0"/>
            <a:r>
              <a:rPr lang="en-GB" noProof="0"/>
              <a:t>Insert content here</a:t>
            </a:r>
          </a:p>
        </p:txBody>
      </p:sp>
      <p:pic>
        <p:nvPicPr>
          <p:cNvPr id="6" name="Picture Placeholder 17" descr="Bright, colou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hf hdr="0" ftr="0" dt="0"/>
  <p:txStyles>
    <p:titleStyle>
      <a:lvl1pPr algn="l" defTabSz="914400" rtl="0" eaLnBrk="1" latinLnBrk="0" hangingPunct="1">
        <a:lnSpc>
          <a:spcPct val="90000"/>
        </a:lnSpc>
        <a:spcBef>
          <a:spcPct val="0"/>
        </a:spcBef>
        <a:buNone/>
        <a:defRPr lang="en-GB"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fi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265336" y="2766219"/>
            <a:ext cx="6631803" cy="1325563"/>
          </a:xfrm>
        </p:spPr>
        <p:txBody>
          <a:bodyPr rtlCol="0" anchor="ctr">
            <a:noAutofit/>
          </a:bodyPr>
          <a:lstStyle>
            <a:defPPr>
              <a:defRPr lang="en-GB"/>
            </a:defPPr>
          </a:lstStyle>
          <a:p>
            <a:r>
              <a:rPr lang="en-GB" dirty="0">
                <a:solidFill>
                  <a:schemeClr val="accent1"/>
                </a:solidFill>
              </a:rPr>
              <a:t>The Playfulness of Drag:</a:t>
            </a:r>
            <a:br>
              <a:rPr lang="en-GB" dirty="0">
                <a:solidFill>
                  <a:schemeClr val="accent1"/>
                </a:solidFill>
              </a:rPr>
            </a:br>
            <a:r>
              <a:rPr lang="en-GB" sz="3200" kern="1400" spc="-50" dirty="0">
                <a:solidFill>
                  <a:schemeClr val="accent1"/>
                </a:solidFill>
                <a:effectLst/>
                <a:latin typeface="Aptos Display" panose="020B0004020202020204" pitchFamily="34" charset="0"/>
                <a:ea typeface="Times New Roman" panose="02020603050405020304" pitchFamily="18" charset="0"/>
                <a:cs typeface="Times New Roman" panose="02020603050405020304" pitchFamily="18" charset="0"/>
              </a:rPr>
              <a:t>Crossplay in The Philippines and its Role in Reclaiming the Artistry of Drag</a:t>
            </a:r>
            <a:br>
              <a:rPr lang="en-GB" sz="1800" kern="1400" spc="-50" dirty="0">
                <a:effectLst/>
                <a:latin typeface="Aptos Display" panose="020B0004020202020204" pitchFamily="34" charset="0"/>
                <a:ea typeface="Times New Roman" panose="02020603050405020304" pitchFamily="18" charset="0"/>
                <a:cs typeface="Times New Roman" panose="02020603050405020304" pitchFamily="18" charset="0"/>
              </a:rPr>
            </a:br>
            <a:br>
              <a:rPr lang="en-GB" dirty="0">
                <a:solidFill>
                  <a:schemeClr val="accent1"/>
                </a:solidFill>
              </a:rPr>
            </a:br>
            <a:endParaRPr lang="en-GB" dirty="0"/>
          </a:p>
        </p:txBody>
      </p:sp>
      <p:pic>
        <p:nvPicPr>
          <p:cNvPr id="1026" name="Picture 2" descr="University of Staffordshire - University at University of Staffordshire 4485">
            <a:extLst>
              <a:ext uri="{FF2B5EF4-FFF2-40B4-BE49-F238E27FC236}">
                <a16:creationId xmlns:a16="http://schemas.microsoft.com/office/drawing/2014/main" id="{4A94B0D9-A995-F469-F57A-51A8FA978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107" y="120581"/>
            <a:ext cx="2151119" cy="643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76323244-4276-9B6E-204A-E5B8C5ECA1A5}"/>
              </a:ext>
            </a:extLst>
          </p:cNvPr>
          <p:cNvSpPr txBox="1">
            <a:spLocks noChangeArrowheads="1"/>
          </p:cNvSpPr>
          <p:nvPr/>
        </p:nvSpPr>
        <p:spPr>
          <a:xfrm>
            <a:off x="5265335" y="4285195"/>
            <a:ext cx="6631803" cy="1325563"/>
          </a:xfrm>
          <a:prstGeom prst="rect">
            <a:avLst/>
          </a:prstGeom>
        </p:spPr>
        <p:txBody>
          <a:bodyPr rtlCol="0" anchor="ctr">
            <a:noAutofit/>
          </a:bodyPr>
          <a:lstStyle>
            <a:defPPr>
              <a:defRPr lang="en-GB"/>
            </a:defPPr>
            <a:lvl1pPr algn="l" defTabSz="914400" rtl="0" eaLnBrk="1" latinLnBrk="0" hangingPunct="1">
              <a:lnSpc>
                <a:spcPct val="90000"/>
              </a:lnSpc>
              <a:spcBef>
                <a:spcPct val="0"/>
              </a:spcBef>
              <a:buNone/>
              <a:defRPr lang="en-GB" sz="4400" b="1" kern="1200">
                <a:solidFill>
                  <a:schemeClr val="bg1"/>
                </a:solidFill>
                <a:latin typeface="+mj-lt"/>
                <a:ea typeface="+mj-ea"/>
                <a:cs typeface="+mj-cs"/>
              </a:defRPr>
            </a:lvl1pPr>
          </a:lstStyle>
          <a:p>
            <a:pPr fontAlgn="auto">
              <a:spcAft>
                <a:spcPts val="0"/>
              </a:spcAft>
            </a:pPr>
            <a:r>
              <a:rPr lang="en-GB" sz="1800" dirty="0">
                <a:solidFill>
                  <a:schemeClr val="accent1"/>
                </a:solidFill>
              </a:rPr>
              <a:t>Rika Paderes</a:t>
            </a:r>
          </a:p>
          <a:p>
            <a:pPr fontAlgn="auto">
              <a:spcAft>
                <a:spcPts val="0"/>
              </a:spcAft>
            </a:pPr>
            <a:r>
              <a:rPr lang="en-GB" sz="1800" dirty="0">
                <a:solidFill>
                  <a:schemeClr val="accent1"/>
                </a:solidFill>
              </a:rPr>
              <a:t>University of Staffordshire</a:t>
            </a:r>
          </a:p>
          <a:p>
            <a:pPr fontAlgn="auto">
              <a:spcAft>
                <a:spcPts val="0"/>
              </a:spcAft>
            </a:pPr>
            <a:r>
              <a:rPr lang="en-GB" sz="1800" dirty="0">
                <a:solidFill>
                  <a:schemeClr val="accent1"/>
                </a:solidFill>
              </a:rPr>
              <a:t>PhD Researcher</a:t>
            </a:r>
            <a:endParaRPr lang="en-GB" sz="1800" dirty="0"/>
          </a:p>
        </p:txBody>
      </p:sp>
      <p:sp>
        <p:nvSpPr>
          <p:cNvPr id="3" name="TextBox 2">
            <a:extLst>
              <a:ext uri="{FF2B5EF4-FFF2-40B4-BE49-F238E27FC236}">
                <a16:creationId xmlns:a16="http://schemas.microsoft.com/office/drawing/2014/main" id="{96E5B1A0-1509-60F1-0CA5-94BFC738881D}"/>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1</a:t>
            </a:r>
          </a:p>
        </p:txBody>
      </p:sp>
    </p:spTree>
    <p:extLst>
      <p:ext uri="{BB962C8B-B14F-4D97-AF65-F5344CB8AC3E}">
        <p14:creationId xmlns:p14="http://schemas.microsoft.com/office/powerpoint/2010/main" val="199480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1E0FD-2F58-DD59-C376-9CA6AFED8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D2CCE-FC9B-9F3B-6DE6-400DC98D232D}"/>
              </a:ext>
            </a:extLst>
          </p:cNvPr>
          <p:cNvSpPr>
            <a:spLocks noGrp="1"/>
          </p:cNvSpPr>
          <p:nvPr>
            <p:ph type="title"/>
          </p:nvPr>
        </p:nvSpPr>
        <p:spPr/>
        <p:txBody>
          <a:bodyPr/>
          <a:lstStyle/>
          <a:p>
            <a:r>
              <a:rPr lang="en-GB" dirty="0"/>
              <a:t>Crossplay as Roleplay</a:t>
            </a:r>
          </a:p>
        </p:txBody>
      </p:sp>
      <p:sp>
        <p:nvSpPr>
          <p:cNvPr id="4" name="Table Placeholder 3">
            <a:extLst>
              <a:ext uri="{FF2B5EF4-FFF2-40B4-BE49-F238E27FC236}">
                <a16:creationId xmlns:a16="http://schemas.microsoft.com/office/drawing/2014/main" id="{D39C37AA-D6E2-CD4D-0DFC-3F0EF7DEB47D}"/>
              </a:ext>
            </a:extLst>
          </p:cNvPr>
          <p:cNvSpPr>
            <a:spLocks noGrp="1"/>
          </p:cNvSpPr>
          <p:nvPr>
            <p:ph type="tbl" sz="quarter" idx="12"/>
          </p:nvPr>
        </p:nvSpPr>
        <p:spPr>
          <a:xfrm>
            <a:off x="757381" y="1802296"/>
            <a:ext cx="10667999" cy="3623142"/>
          </a:xfrm>
        </p:spPr>
        <p:txBody>
          <a:bodyPr/>
          <a:lstStyle/>
          <a:p>
            <a:endParaRPr lang="en-GB" dirty="0"/>
          </a:p>
        </p:txBody>
      </p:sp>
      <p:sp>
        <p:nvSpPr>
          <p:cNvPr id="6" name="TextBox 5">
            <a:extLst>
              <a:ext uri="{FF2B5EF4-FFF2-40B4-BE49-F238E27FC236}">
                <a16:creationId xmlns:a16="http://schemas.microsoft.com/office/drawing/2014/main" id="{6DE3D203-AF6D-004A-D817-18EED997813C}"/>
              </a:ext>
            </a:extLst>
          </p:cNvPr>
          <p:cNvSpPr txBox="1"/>
          <p:nvPr/>
        </p:nvSpPr>
        <p:spPr>
          <a:xfrm>
            <a:off x="0" y="6488668"/>
            <a:ext cx="7294048" cy="369332"/>
          </a:xfrm>
          <a:prstGeom prst="rect">
            <a:avLst/>
          </a:prstGeom>
          <a:noFill/>
        </p:spPr>
        <p:txBody>
          <a:bodyPr wrap="none" rtlCol="0">
            <a:spAutoFit/>
          </a:bodyPr>
          <a:lstStyle/>
          <a:p>
            <a:r>
              <a:rPr lang="en-GB" dirty="0"/>
              <a:t>Hoover, et al. (2018). ‘Performance Studies and Role-Playing Games’</a:t>
            </a:r>
          </a:p>
        </p:txBody>
      </p:sp>
      <p:sp>
        <p:nvSpPr>
          <p:cNvPr id="7" name="TextBox 6">
            <a:extLst>
              <a:ext uri="{FF2B5EF4-FFF2-40B4-BE49-F238E27FC236}">
                <a16:creationId xmlns:a16="http://schemas.microsoft.com/office/drawing/2014/main" id="{C10F226F-AB23-77F6-4A30-9DCAB8049482}"/>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10</a:t>
            </a:r>
          </a:p>
        </p:txBody>
      </p:sp>
      <p:graphicFrame>
        <p:nvGraphicFramePr>
          <p:cNvPr id="3" name="Diagram 2">
            <a:extLst>
              <a:ext uri="{FF2B5EF4-FFF2-40B4-BE49-F238E27FC236}">
                <a16:creationId xmlns:a16="http://schemas.microsoft.com/office/drawing/2014/main" id="{669CCDA0-E1B6-156A-A274-A99701DCA71F}"/>
              </a:ext>
            </a:extLst>
          </p:cNvPr>
          <p:cNvGraphicFramePr/>
          <p:nvPr>
            <p:extLst>
              <p:ext uri="{D42A27DB-BD31-4B8C-83A1-F6EECF244321}">
                <p14:modId xmlns:p14="http://schemas.microsoft.com/office/powerpoint/2010/main" val="1307444480"/>
              </p:ext>
            </p:extLst>
          </p:nvPr>
        </p:nvGraphicFramePr>
        <p:xfrm>
          <a:off x="766619" y="1432562"/>
          <a:ext cx="10667999" cy="4422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58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279E-17AD-1191-83C1-9DB432A4A1FF}"/>
              </a:ext>
            </a:extLst>
          </p:cNvPr>
          <p:cNvSpPr>
            <a:spLocks noGrp="1"/>
          </p:cNvSpPr>
          <p:nvPr>
            <p:ph type="title"/>
          </p:nvPr>
        </p:nvSpPr>
        <p:spPr/>
        <p:txBody>
          <a:bodyPr/>
          <a:lstStyle/>
          <a:p>
            <a:r>
              <a:rPr lang="en-GB" dirty="0"/>
              <a:t>Crossplay as Roleplay</a:t>
            </a:r>
          </a:p>
        </p:txBody>
      </p:sp>
      <p:sp>
        <p:nvSpPr>
          <p:cNvPr id="27" name="Freeform: Shape 26">
            <a:extLst>
              <a:ext uri="{FF2B5EF4-FFF2-40B4-BE49-F238E27FC236}">
                <a16:creationId xmlns:a16="http://schemas.microsoft.com/office/drawing/2014/main" id="{D023DA02-E2C4-F5C1-7DB9-1FE470109DA0}"/>
              </a:ext>
            </a:extLst>
          </p:cNvPr>
          <p:cNvSpPr/>
          <p:nvPr/>
        </p:nvSpPr>
        <p:spPr>
          <a:xfrm>
            <a:off x="938347" y="1462120"/>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2476" tIns="82476" rIns="82476" bIns="82476" numCol="1" spcCol="1270" anchor="ctr" anchorCtr="0">
            <a:noAutofit/>
          </a:bodyPr>
          <a:lstStyle/>
          <a:p>
            <a:pPr marL="0" lvl="0" indent="0" algn="l" defTabSz="622300">
              <a:lnSpc>
                <a:spcPct val="90000"/>
              </a:lnSpc>
              <a:spcBef>
                <a:spcPct val="0"/>
              </a:spcBef>
              <a:spcAft>
                <a:spcPct val="35000"/>
              </a:spcAft>
              <a:buNone/>
            </a:pPr>
            <a:r>
              <a:rPr lang="en-GB" sz="1400" kern="1200" dirty="0"/>
              <a:t>Crossplayers are performing identities that are different from their own.</a:t>
            </a:r>
          </a:p>
        </p:txBody>
      </p:sp>
      <p:sp>
        <p:nvSpPr>
          <p:cNvPr id="28" name="Freeform: Shape 27">
            <a:extLst>
              <a:ext uri="{FF2B5EF4-FFF2-40B4-BE49-F238E27FC236}">
                <a16:creationId xmlns:a16="http://schemas.microsoft.com/office/drawing/2014/main" id="{E624036E-95F5-2FD7-A81D-E08D402445D0}"/>
              </a:ext>
            </a:extLst>
          </p:cNvPr>
          <p:cNvSpPr/>
          <p:nvPr/>
        </p:nvSpPr>
        <p:spPr>
          <a:xfrm>
            <a:off x="938347" y="2097310"/>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824473"/>
              <a:satOff val="-11371"/>
              <a:lumOff val="-980"/>
              <a:alphaOff val="0"/>
            </a:schemeClr>
          </a:fillRef>
          <a:effectRef idx="0">
            <a:schemeClr val="accent5">
              <a:hueOff val="824473"/>
              <a:satOff val="-11371"/>
              <a:lumOff val="-980"/>
              <a:alphaOff val="0"/>
            </a:schemeClr>
          </a:effectRef>
          <a:fontRef idx="minor">
            <a:schemeClr val="lt1"/>
          </a:fontRef>
        </p:style>
        <p:txBody>
          <a:bodyPr spcFirstLastPara="0" vert="horz" wrap="square" lIns="82476" tIns="82476" rIns="82476" bIns="82476"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kern="1200" dirty="0"/>
              <a:t>Crossplay is not necessarily about parodying gender, or grotesque caricatures. Rather, in cosplay there is stronger focus on interpreting and representing a beloved character (Loke, 2016).</a:t>
            </a:r>
          </a:p>
        </p:txBody>
      </p:sp>
      <p:sp>
        <p:nvSpPr>
          <p:cNvPr id="29" name="Freeform: Shape 28">
            <a:extLst>
              <a:ext uri="{FF2B5EF4-FFF2-40B4-BE49-F238E27FC236}">
                <a16:creationId xmlns:a16="http://schemas.microsoft.com/office/drawing/2014/main" id="{5343E34F-00AF-EC73-367B-58F3F945A6AB}"/>
              </a:ext>
            </a:extLst>
          </p:cNvPr>
          <p:cNvSpPr/>
          <p:nvPr/>
        </p:nvSpPr>
        <p:spPr>
          <a:xfrm>
            <a:off x="938347" y="2734477"/>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1648946"/>
              <a:satOff val="-22741"/>
              <a:lumOff val="-1961"/>
              <a:alphaOff val="0"/>
            </a:schemeClr>
          </a:fillRef>
          <a:effectRef idx="0">
            <a:schemeClr val="accent5">
              <a:hueOff val="1648946"/>
              <a:satOff val="-22741"/>
              <a:lumOff val="-1961"/>
              <a:alphaOff val="0"/>
            </a:schemeClr>
          </a:effectRef>
          <a:fontRef idx="minor">
            <a:schemeClr val="lt1"/>
          </a:fontRef>
        </p:style>
        <p:txBody>
          <a:bodyPr spcFirstLastPara="0" vert="horz" wrap="square" lIns="82476" tIns="82476" rIns="82476" bIns="82476" numCol="1" spcCol="1270" anchor="ctr" anchorCtr="0">
            <a:noAutofit/>
          </a:bodyPr>
          <a:lstStyle/>
          <a:p>
            <a:pPr marL="0" lvl="0" indent="0" algn="l" defTabSz="622300">
              <a:lnSpc>
                <a:spcPct val="90000"/>
              </a:lnSpc>
              <a:spcBef>
                <a:spcPct val="0"/>
              </a:spcBef>
              <a:spcAft>
                <a:spcPct val="35000"/>
              </a:spcAft>
              <a:buNone/>
            </a:pPr>
            <a:r>
              <a:rPr lang="en-GB" sz="1400" kern="1200" dirty="0"/>
              <a:t>Similar to roleplay as a function, crossplay gives room for a participant to “feel and identify with avatar made real through cosplay” (Lamerichs, 2017).</a:t>
            </a:r>
          </a:p>
        </p:txBody>
      </p:sp>
      <p:sp>
        <p:nvSpPr>
          <p:cNvPr id="30" name="Freeform: Shape 29">
            <a:extLst>
              <a:ext uri="{FF2B5EF4-FFF2-40B4-BE49-F238E27FC236}">
                <a16:creationId xmlns:a16="http://schemas.microsoft.com/office/drawing/2014/main" id="{2E3348B0-2B42-E332-90BE-9A26CF90AE1F}"/>
              </a:ext>
            </a:extLst>
          </p:cNvPr>
          <p:cNvSpPr/>
          <p:nvPr/>
        </p:nvSpPr>
        <p:spPr>
          <a:xfrm>
            <a:off x="938347" y="3371643"/>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2473418"/>
              <a:satOff val="-34112"/>
              <a:lumOff val="-2941"/>
              <a:alphaOff val="0"/>
            </a:schemeClr>
          </a:fillRef>
          <a:effectRef idx="0">
            <a:schemeClr val="accent5">
              <a:hueOff val="2473418"/>
              <a:satOff val="-34112"/>
              <a:lumOff val="-2941"/>
              <a:alphaOff val="0"/>
            </a:schemeClr>
          </a:effectRef>
          <a:fontRef idx="minor">
            <a:schemeClr val="lt1"/>
          </a:fontRef>
        </p:style>
        <p:txBody>
          <a:bodyPr spcFirstLastPara="0" vert="horz" wrap="square" lIns="82476" tIns="82476" rIns="82476" bIns="82476" numCol="1" spcCol="1270" anchor="ctr" anchorCtr="0">
            <a:noAutofit/>
          </a:bodyPr>
          <a:lstStyle/>
          <a:p>
            <a:pPr marL="0" lvl="0" indent="0" algn="l" defTabSz="622300">
              <a:lnSpc>
                <a:spcPct val="90000"/>
              </a:lnSpc>
              <a:spcBef>
                <a:spcPct val="0"/>
              </a:spcBef>
              <a:spcAft>
                <a:spcPct val="35000"/>
              </a:spcAft>
              <a:buNone/>
            </a:pPr>
            <a:r>
              <a:rPr lang="en-GB" sz="1400" kern="1200" dirty="0"/>
              <a:t>There is an experienced safety or “magic circle” to crossplaying where normal rules are suspended. </a:t>
            </a:r>
          </a:p>
        </p:txBody>
      </p:sp>
      <p:sp>
        <p:nvSpPr>
          <p:cNvPr id="31" name="Freeform: Shape 30">
            <a:extLst>
              <a:ext uri="{FF2B5EF4-FFF2-40B4-BE49-F238E27FC236}">
                <a16:creationId xmlns:a16="http://schemas.microsoft.com/office/drawing/2014/main" id="{F831691A-52AB-0242-CC9D-A6BB914AF7D9}"/>
              </a:ext>
            </a:extLst>
          </p:cNvPr>
          <p:cNvSpPr/>
          <p:nvPr/>
        </p:nvSpPr>
        <p:spPr>
          <a:xfrm>
            <a:off x="938347" y="4008809"/>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3297891"/>
              <a:satOff val="-45483"/>
              <a:lumOff val="-3921"/>
              <a:alphaOff val="0"/>
            </a:schemeClr>
          </a:fillRef>
          <a:effectRef idx="0">
            <a:schemeClr val="accent5">
              <a:hueOff val="3297891"/>
              <a:satOff val="-45483"/>
              <a:lumOff val="-3921"/>
              <a:alphaOff val="0"/>
            </a:schemeClr>
          </a:effectRef>
          <a:fontRef idx="minor">
            <a:schemeClr val="lt1"/>
          </a:fontRef>
        </p:style>
        <p:txBody>
          <a:bodyPr spcFirstLastPara="0" vert="horz" wrap="square" lIns="82476" tIns="82476" rIns="82476" bIns="82476" numCol="1" spcCol="1270" anchor="ctr" anchorCtr="0">
            <a:noAutofit/>
          </a:bodyPr>
          <a:lstStyle/>
          <a:p>
            <a:pPr marL="0" lvl="0" indent="0" algn="l" defTabSz="622300">
              <a:lnSpc>
                <a:spcPct val="90000"/>
              </a:lnSpc>
              <a:spcBef>
                <a:spcPct val="0"/>
              </a:spcBef>
              <a:spcAft>
                <a:spcPct val="35000"/>
              </a:spcAft>
              <a:buNone/>
            </a:pPr>
            <a:r>
              <a:rPr lang="en-GB" sz="1400" kern="1200" dirty="0"/>
              <a:t>It allows for the exploration of taboo or difficult subjects to be explored.</a:t>
            </a:r>
          </a:p>
        </p:txBody>
      </p:sp>
      <p:sp>
        <p:nvSpPr>
          <p:cNvPr id="32" name="Freeform: Shape 31">
            <a:extLst>
              <a:ext uri="{FF2B5EF4-FFF2-40B4-BE49-F238E27FC236}">
                <a16:creationId xmlns:a16="http://schemas.microsoft.com/office/drawing/2014/main" id="{65364B56-4D1A-4F89-1952-6A38E61CE748}"/>
              </a:ext>
            </a:extLst>
          </p:cNvPr>
          <p:cNvSpPr/>
          <p:nvPr/>
        </p:nvSpPr>
        <p:spPr>
          <a:xfrm>
            <a:off x="938347" y="4645975"/>
            <a:ext cx="10315303" cy="596846"/>
          </a:xfrm>
          <a:custGeom>
            <a:avLst/>
            <a:gdLst>
              <a:gd name="connsiteX0" fmla="*/ 0 w 10315303"/>
              <a:gd name="connsiteY0" fmla="*/ 99476 h 596846"/>
              <a:gd name="connsiteX1" fmla="*/ 99476 w 10315303"/>
              <a:gd name="connsiteY1" fmla="*/ 0 h 596846"/>
              <a:gd name="connsiteX2" fmla="*/ 10215827 w 10315303"/>
              <a:gd name="connsiteY2" fmla="*/ 0 h 596846"/>
              <a:gd name="connsiteX3" fmla="*/ 10315303 w 10315303"/>
              <a:gd name="connsiteY3" fmla="*/ 99476 h 596846"/>
              <a:gd name="connsiteX4" fmla="*/ 10315303 w 10315303"/>
              <a:gd name="connsiteY4" fmla="*/ 497370 h 596846"/>
              <a:gd name="connsiteX5" fmla="*/ 10215827 w 10315303"/>
              <a:gd name="connsiteY5" fmla="*/ 596846 h 596846"/>
              <a:gd name="connsiteX6" fmla="*/ 99476 w 10315303"/>
              <a:gd name="connsiteY6" fmla="*/ 596846 h 596846"/>
              <a:gd name="connsiteX7" fmla="*/ 0 w 10315303"/>
              <a:gd name="connsiteY7" fmla="*/ 497370 h 596846"/>
              <a:gd name="connsiteX8" fmla="*/ 0 w 10315303"/>
              <a:gd name="connsiteY8" fmla="*/ 99476 h 5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5303" h="596846">
                <a:moveTo>
                  <a:pt x="0" y="99476"/>
                </a:moveTo>
                <a:cubicBezTo>
                  <a:pt x="0" y="44537"/>
                  <a:pt x="44537" y="0"/>
                  <a:pt x="99476" y="0"/>
                </a:cubicBezTo>
                <a:lnTo>
                  <a:pt x="10215827" y="0"/>
                </a:lnTo>
                <a:cubicBezTo>
                  <a:pt x="10270766" y="0"/>
                  <a:pt x="10315303" y="44537"/>
                  <a:pt x="10315303" y="99476"/>
                </a:cubicBezTo>
                <a:lnTo>
                  <a:pt x="10315303" y="497370"/>
                </a:lnTo>
                <a:cubicBezTo>
                  <a:pt x="10315303" y="552309"/>
                  <a:pt x="10270766" y="596846"/>
                  <a:pt x="10215827" y="596846"/>
                </a:cubicBezTo>
                <a:lnTo>
                  <a:pt x="99476" y="596846"/>
                </a:lnTo>
                <a:cubicBezTo>
                  <a:pt x="44537" y="596846"/>
                  <a:pt x="0" y="552309"/>
                  <a:pt x="0" y="497370"/>
                </a:cubicBezTo>
                <a:lnTo>
                  <a:pt x="0" y="99476"/>
                </a:lnTo>
                <a:close/>
              </a:path>
            </a:pathLst>
          </a:custGeom>
        </p:spPr>
        <p:style>
          <a:lnRef idx="2">
            <a:schemeClr val="lt1">
              <a:hueOff val="0"/>
              <a:satOff val="0"/>
              <a:lumOff val="0"/>
              <a:alphaOff val="0"/>
            </a:schemeClr>
          </a:lnRef>
          <a:fillRef idx="1">
            <a:schemeClr val="accent5">
              <a:hueOff val="4122364"/>
              <a:satOff val="-56853"/>
              <a:lumOff val="-4902"/>
              <a:alphaOff val="0"/>
            </a:schemeClr>
          </a:fillRef>
          <a:effectRef idx="0">
            <a:schemeClr val="accent5">
              <a:hueOff val="4122364"/>
              <a:satOff val="-56853"/>
              <a:lumOff val="-4902"/>
              <a:alphaOff val="0"/>
            </a:schemeClr>
          </a:effectRef>
          <a:fontRef idx="minor">
            <a:schemeClr val="lt1"/>
          </a:fontRef>
        </p:style>
        <p:txBody>
          <a:bodyPr spcFirstLastPara="0" vert="horz" wrap="square" lIns="82476" tIns="82476" rIns="82476" bIns="82476" numCol="1" spcCol="1270" anchor="ctr" anchorCtr="0">
            <a:noAutofit/>
          </a:bodyPr>
          <a:lstStyle/>
          <a:p>
            <a:pPr lvl="0" defTabSz="622300">
              <a:lnSpc>
                <a:spcPct val="90000"/>
              </a:lnSpc>
              <a:spcAft>
                <a:spcPct val="35000"/>
              </a:spcAft>
            </a:pPr>
            <a:r>
              <a:rPr lang="en-GB" sz="1400" dirty="0"/>
              <a:t>Crossplayers can assert creative agency over gender play without the stigma of cheap comedic branding.</a:t>
            </a:r>
            <a:endParaRPr lang="en-GB" sz="1400" kern="1200" dirty="0"/>
          </a:p>
        </p:txBody>
      </p:sp>
      <p:sp>
        <p:nvSpPr>
          <p:cNvPr id="3" name="TextBox 2">
            <a:extLst>
              <a:ext uri="{FF2B5EF4-FFF2-40B4-BE49-F238E27FC236}">
                <a16:creationId xmlns:a16="http://schemas.microsoft.com/office/drawing/2014/main" id="{977A16AF-6BE2-C799-E0BE-A28613AC2B5F}"/>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11</a:t>
            </a:r>
          </a:p>
        </p:txBody>
      </p:sp>
    </p:spTree>
    <p:extLst>
      <p:ext uri="{BB962C8B-B14F-4D97-AF65-F5344CB8AC3E}">
        <p14:creationId xmlns:p14="http://schemas.microsoft.com/office/powerpoint/2010/main" val="345439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4D97-D0FE-416C-FD02-4F2D29F42860}"/>
              </a:ext>
            </a:extLst>
          </p:cNvPr>
          <p:cNvSpPr>
            <a:spLocks noGrp="1"/>
          </p:cNvSpPr>
          <p:nvPr>
            <p:ph type="title"/>
          </p:nvPr>
        </p:nvSpPr>
        <p:spPr>
          <a:xfrm>
            <a:off x="5879010" y="715963"/>
            <a:ext cx="5812247" cy="1189037"/>
          </a:xfrm>
        </p:spPr>
        <p:txBody>
          <a:bodyPr/>
          <a:lstStyle/>
          <a:p>
            <a:pPr algn="ctr"/>
            <a:r>
              <a:rPr lang="en-GB" dirty="0">
                <a:solidFill>
                  <a:srgbClr val="FE4387"/>
                </a:solidFill>
              </a:rPr>
              <a:t>Artistry in Action</a:t>
            </a:r>
          </a:p>
        </p:txBody>
      </p:sp>
      <p:pic>
        <p:nvPicPr>
          <p:cNvPr id="5" name="Picture 4">
            <a:extLst>
              <a:ext uri="{FF2B5EF4-FFF2-40B4-BE49-F238E27FC236}">
                <a16:creationId xmlns:a16="http://schemas.microsoft.com/office/drawing/2014/main" id="{82BB91ED-8069-7F2E-C36F-C280C5E4FB1F}"/>
              </a:ext>
            </a:extLst>
          </p:cNvPr>
          <p:cNvPicPr>
            <a:picLocks noChangeAspect="1"/>
          </p:cNvPicPr>
          <p:nvPr/>
        </p:nvPicPr>
        <p:blipFill>
          <a:blip r:embed="rId3"/>
          <a:srcRect l="24048" r="15952"/>
          <a:stretch/>
        </p:blipFill>
        <p:spPr>
          <a:xfrm>
            <a:off x="0" y="0"/>
            <a:ext cx="5486400" cy="6858000"/>
          </a:xfrm>
          <a:prstGeom prst="rect">
            <a:avLst/>
          </a:prstGeom>
        </p:spPr>
      </p:pic>
      <p:sp>
        <p:nvSpPr>
          <p:cNvPr id="12" name="Title 1">
            <a:extLst>
              <a:ext uri="{FF2B5EF4-FFF2-40B4-BE49-F238E27FC236}">
                <a16:creationId xmlns:a16="http://schemas.microsoft.com/office/drawing/2014/main" id="{B7A95379-E59C-0F2C-15E6-A325EAE87890}"/>
              </a:ext>
            </a:extLst>
          </p:cNvPr>
          <p:cNvSpPr txBox="1">
            <a:spLocks/>
          </p:cNvSpPr>
          <p:nvPr/>
        </p:nvSpPr>
        <p:spPr>
          <a:xfrm>
            <a:off x="5682704" y="1583871"/>
            <a:ext cx="6269810" cy="51271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ormAutofit/>
          </a:bodyPr>
          <a:lstStyle>
            <a:lvl1pPr algn="l" defTabSz="914400" rtl="0" eaLnBrk="1" latinLnBrk="0" hangingPunct="1">
              <a:lnSpc>
                <a:spcPct val="90000"/>
              </a:lnSpc>
              <a:spcBef>
                <a:spcPts val="1000"/>
              </a:spcBef>
              <a:buNone/>
              <a:defRPr lang="en-GB" sz="4000" b="1" kern="1200" spc="-50" baseline="0">
                <a:solidFill>
                  <a:schemeClr val="accent1"/>
                </a:solidFill>
                <a:latin typeface="+mj-lt"/>
                <a:ea typeface="+mj-ea"/>
                <a:cs typeface="+mj-cs"/>
              </a:defRPr>
            </a:lvl1pPr>
          </a:lstStyle>
          <a:p>
            <a:pPr algn="ctr" fontAlgn="auto">
              <a:lnSpc>
                <a:spcPct val="110000"/>
              </a:lnSpc>
              <a:spcAft>
                <a:spcPts val="0"/>
              </a:spcAft>
            </a:pPr>
            <a:r>
              <a:rPr lang="en-GB" sz="2000" b="0" dirty="0">
                <a:solidFill>
                  <a:schemeClr val="accent6"/>
                </a:solidFill>
                <a:latin typeface="+mn-lt"/>
              </a:rPr>
              <a:t>“My comeback look is actually a full circle moment for me, because it represents the first time I ever did drag. My first time in drag (no surprise here) was actually cosplay when I was 12. I dressed up as Freya from Chobits at a school event, and I never felt more beautiful. Fun fact, I actually won Best Dressed and Most Creative that day, and that moment really changed my life, paving the way for the J-Quinn you see today.</a:t>
            </a:r>
          </a:p>
          <a:p>
            <a:pPr algn="ctr" fontAlgn="auto">
              <a:lnSpc>
                <a:spcPct val="110000"/>
              </a:lnSpc>
              <a:spcAft>
                <a:spcPts val="0"/>
              </a:spcAft>
            </a:pPr>
            <a:r>
              <a:rPr lang="en-GB" sz="2000" b="0" dirty="0">
                <a:solidFill>
                  <a:schemeClr val="accent6"/>
                </a:solidFill>
                <a:latin typeface="+mn-lt"/>
              </a:rPr>
              <a:t>Which is why my drag has a lot of callbacks to that very moment. It’s always been for the young queer kids, much like myself, who first lived their female fantasies through cosplay.” </a:t>
            </a:r>
          </a:p>
          <a:p>
            <a:pPr algn="ctr" fontAlgn="auto">
              <a:lnSpc>
                <a:spcPct val="110000"/>
              </a:lnSpc>
              <a:spcAft>
                <a:spcPts val="0"/>
              </a:spcAft>
            </a:pPr>
            <a:r>
              <a:rPr lang="en-GB" sz="2000" b="0" dirty="0">
                <a:solidFill>
                  <a:schemeClr val="accent6"/>
                </a:solidFill>
                <a:latin typeface="+mn-lt"/>
              </a:rPr>
              <a:t>J Quinn, 2024.</a:t>
            </a:r>
            <a:br>
              <a:rPr lang="en-GB" sz="2000" dirty="0">
                <a:solidFill>
                  <a:schemeClr val="accent6"/>
                </a:solidFill>
                <a:latin typeface="+mn-lt"/>
              </a:rPr>
            </a:br>
            <a:endParaRPr lang="en-GB" sz="2000" dirty="0">
              <a:solidFill>
                <a:schemeClr val="accent6"/>
              </a:solidFill>
              <a:latin typeface="+mn-lt"/>
            </a:endParaRPr>
          </a:p>
        </p:txBody>
      </p:sp>
      <p:sp>
        <p:nvSpPr>
          <p:cNvPr id="3" name="TextBox 2">
            <a:extLst>
              <a:ext uri="{FF2B5EF4-FFF2-40B4-BE49-F238E27FC236}">
                <a16:creationId xmlns:a16="http://schemas.microsoft.com/office/drawing/2014/main" id="{3DE01C35-196E-93A1-0194-4DB93D40C134}"/>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12</a:t>
            </a:r>
          </a:p>
        </p:txBody>
      </p:sp>
    </p:spTree>
    <p:extLst>
      <p:ext uri="{BB962C8B-B14F-4D97-AF65-F5344CB8AC3E}">
        <p14:creationId xmlns:p14="http://schemas.microsoft.com/office/powerpoint/2010/main" val="8663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0610-02BD-2523-7FEA-91E229128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42FB8-6191-F78E-EFCF-27700EBE6F7E}"/>
              </a:ext>
            </a:extLst>
          </p:cNvPr>
          <p:cNvSpPr>
            <a:spLocks noGrp="1"/>
          </p:cNvSpPr>
          <p:nvPr>
            <p:ph type="title"/>
          </p:nvPr>
        </p:nvSpPr>
        <p:spPr>
          <a:xfrm>
            <a:off x="5879010" y="715963"/>
            <a:ext cx="5812247" cy="1189037"/>
          </a:xfrm>
        </p:spPr>
        <p:txBody>
          <a:bodyPr/>
          <a:lstStyle/>
          <a:p>
            <a:pPr algn="ctr"/>
            <a:r>
              <a:rPr lang="en-GB" dirty="0">
                <a:solidFill>
                  <a:srgbClr val="FE4387"/>
                </a:solidFill>
              </a:rPr>
              <a:t>Artistry in Action</a:t>
            </a:r>
          </a:p>
        </p:txBody>
      </p:sp>
      <p:pic>
        <p:nvPicPr>
          <p:cNvPr id="5" name="Picture 4">
            <a:extLst>
              <a:ext uri="{FF2B5EF4-FFF2-40B4-BE49-F238E27FC236}">
                <a16:creationId xmlns:a16="http://schemas.microsoft.com/office/drawing/2014/main" id="{D579746A-97D9-23DB-4ADC-A2B8CB316DDB}"/>
              </a:ext>
            </a:extLst>
          </p:cNvPr>
          <p:cNvPicPr>
            <a:picLocks noChangeAspect="1"/>
          </p:cNvPicPr>
          <p:nvPr/>
        </p:nvPicPr>
        <p:blipFill>
          <a:blip r:embed="rId3"/>
          <a:srcRect l="24048" r="15952"/>
          <a:stretch/>
        </p:blipFill>
        <p:spPr>
          <a:xfrm>
            <a:off x="0" y="0"/>
            <a:ext cx="5486400" cy="6858000"/>
          </a:xfrm>
          <a:prstGeom prst="rect">
            <a:avLst/>
          </a:prstGeom>
        </p:spPr>
      </p:pic>
      <p:sp>
        <p:nvSpPr>
          <p:cNvPr id="12" name="Title 1">
            <a:extLst>
              <a:ext uri="{FF2B5EF4-FFF2-40B4-BE49-F238E27FC236}">
                <a16:creationId xmlns:a16="http://schemas.microsoft.com/office/drawing/2014/main" id="{8D527ADC-5E6A-7671-062A-7E5D3C16A668}"/>
              </a:ext>
            </a:extLst>
          </p:cNvPr>
          <p:cNvSpPr txBox="1">
            <a:spLocks/>
          </p:cNvSpPr>
          <p:nvPr/>
        </p:nvSpPr>
        <p:spPr>
          <a:xfrm>
            <a:off x="5682704" y="1583871"/>
            <a:ext cx="6269810" cy="51271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ormAutofit/>
          </a:bodyPr>
          <a:lstStyle>
            <a:lvl1pPr algn="l" defTabSz="914400" rtl="0" eaLnBrk="1" latinLnBrk="0" hangingPunct="1">
              <a:lnSpc>
                <a:spcPct val="90000"/>
              </a:lnSpc>
              <a:spcBef>
                <a:spcPts val="1000"/>
              </a:spcBef>
              <a:buNone/>
              <a:defRPr lang="en-GB" sz="4000" b="1" kern="1200" spc="-50" baseline="0">
                <a:solidFill>
                  <a:schemeClr val="accent1"/>
                </a:solidFill>
                <a:latin typeface="+mj-lt"/>
                <a:ea typeface="+mj-ea"/>
                <a:cs typeface="+mj-cs"/>
              </a:defRPr>
            </a:lvl1pPr>
          </a:lstStyle>
          <a:p>
            <a:pPr algn="ctr" fontAlgn="auto">
              <a:lnSpc>
                <a:spcPct val="110000"/>
              </a:lnSpc>
              <a:spcAft>
                <a:spcPts val="0"/>
              </a:spcAft>
            </a:pPr>
            <a:r>
              <a:rPr lang="en-GB" sz="2000" b="0" dirty="0">
                <a:solidFill>
                  <a:schemeClr val="bg1"/>
                </a:solidFill>
                <a:highlight>
                  <a:srgbClr val="C0C0C0"/>
                </a:highlight>
                <a:latin typeface="+mn-lt"/>
              </a:rPr>
              <a:t>“My comeback look is actually a full circle moment for me, because it represents the first time I ever did drag. </a:t>
            </a:r>
            <a:r>
              <a:rPr lang="en-GB" sz="2000" b="0" dirty="0">
                <a:solidFill>
                  <a:schemeClr val="bg1"/>
                </a:solidFill>
                <a:latin typeface="+mn-lt"/>
              </a:rPr>
              <a:t>My first time in drag (no surprise here) was actually cosplay when I was 12. I dressed up as Freya from Chobits at a school event, and I never felt more beautiful. Fun fact, I actually won Best Dressed and </a:t>
            </a:r>
            <a:r>
              <a:rPr lang="en-GB" sz="2000" b="0" dirty="0">
                <a:solidFill>
                  <a:schemeClr val="bg1"/>
                </a:solidFill>
                <a:highlight>
                  <a:srgbClr val="C0C0C0"/>
                </a:highlight>
                <a:latin typeface="+mn-lt"/>
              </a:rPr>
              <a:t>Most Creative that day, and that moment really changed my life, paving the way for the J-Quinn you see today.</a:t>
            </a:r>
          </a:p>
          <a:p>
            <a:pPr algn="ctr" fontAlgn="auto">
              <a:lnSpc>
                <a:spcPct val="110000"/>
              </a:lnSpc>
              <a:spcAft>
                <a:spcPts val="0"/>
              </a:spcAft>
            </a:pPr>
            <a:r>
              <a:rPr lang="en-GB" sz="2000" b="0" dirty="0">
                <a:solidFill>
                  <a:schemeClr val="bg1"/>
                </a:solidFill>
                <a:latin typeface="+mn-lt"/>
              </a:rPr>
              <a:t>Which is why my drag has a lot of callbacks to that very moment. </a:t>
            </a:r>
            <a:r>
              <a:rPr lang="en-GB" sz="2000" b="0" dirty="0">
                <a:solidFill>
                  <a:schemeClr val="bg1"/>
                </a:solidFill>
                <a:highlight>
                  <a:srgbClr val="C0C0C0"/>
                </a:highlight>
                <a:latin typeface="+mn-lt"/>
              </a:rPr>
              <a:t>It’s always been for the young queer kids, much like myself, who first lived their female fantasies through cosplay</a:t>
            </a:r>
            <a:r>
              <a:rPr lang="en-GB" sz="2000" b="0" dirty="0">
                <a:solidFill>
                  <a:schemeClr val="bg1"/>
                </a:solidFill>
                <a:latin typeface="+mn-lt"/>
              </a:rPr>
              <a:t>.” </a:t>
            </a:r>
          </a:p>
          <a:p>
            <a:pPr algn="ctr" fontAlgn="auto">
              <a:lnSpc>
                <a:spcPct val="110000"/>
              </a:lnSpc>
              <a:spcAft>
                <a:spcPts val="0"/>
              </a:spcAft>
            </a:pPr>
            <a:r>
              <a:rPr lang="en-GB" sz="2000" b="0" dirty="0">
                <a:solidFill>
                  <a:schemeClr val="bg1"/>
                </a:solidFill>
                <a:latin typeface="+mn-lt"/>
              </a:rPr>
              <a:t>J Quinn, 2024.</a:t>
            </a:r>
            <a:br>
              <a:rPr lang="en-GB" sz="2000" dirty="0">
                <a:solidFill>
                  <a:schemeClr val="bg1"/>
                </a:solidFill>
                <a:latin typeface="+mn-lt"/>
              </a:rPr>
            </a:br>
            <a:endParaRPr lang="en-GB" sz="2000" dirty="0">
              <a:solidFill>
                <a:schemeClr val="bg1"/>
              </a:solidFill>
              <a:latin typeface="+mn-lt"/>
            </a:endParaRPr>
          </a:p>
        </p:txBody>
      </p:sp>
      <p:sp>
        <p:nvSpPr>
          <p:cNvPr id="3" name="TextBox 2">
            <a:extLst>
              <a:ext uri="{FF2B5EF4-FFF2-40B4-BE49-F238E27FC236}">
                <a16:creationId xmlns:a16="http://schemas.microsoft.com/office/drawing/2014/main" id="{C281A391-BE97-3B18-2B8D-9F644334D304}"/>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13</a:t>
            </a:r>
          </a:p>
        </p:txBody>
      </p:sp>
    </p:spTree>
    <p:extLst>
      <p:ext uri="{BB962C8B-B14F-4D97-AF65-F5344CB8AC3E}">
        <p14:creationId xmlns:p14="http://schemas.microsoft.com/office/powerpoint/2010/main" val="2395687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48EB4-C3BA-3ED8-7E80-F5F83BED85B5}"/>
              </a:ext>
            </a:extLst>
          </p:cNvPr>
          <p:cNvSpPr>
            <a:spLocks noGrp="1"/>
          </p:cNvSpPr>
          <p:nvPr>
            <p:ph type="body" sz="quarter" idx="11"/>
          </p:nvPr>
        </p:nvSpPr>
        <p:spPr>
          <a:xfrm>
            <a:off x="762000" y="1676400"/>
            <a:ext cx="5443537" cy="4838700"/>
          </a:xfrm>
        </p:spPr>
        <p:txBody>
          <a:bodyPr/>
          <a:lstStyle/>
          <a:p>
            <a:pPr algn="ctr"/>
            <a:r>
              <a:rPr lang="en-GB" sz="2000" b="0" i="0" dirty="0">
                <a:solidFill>
                  <a:srgbClr val="333333"/>
                </a:solidFill>
                <a:effectLst/>
              </a:rPr>
              <a:t>“I always tell [my family] that I have a show or whatever, but they didn’t know that it was drag, I mostly do promotions through my Instagram, so they can’t see it. But I posted [about the watch party] on my Facebook, and they were supportive by sharing my drag photos to their wall and stories. Then, they decided to go. […]</a:t>
            </a:r>
          </a:p>
          <a:p>
            <a:pPr algn="ctr"/>
            <a:endParaRPr lang="en-GB" sz="2000" b="0" dirty="0">
              <a:solidFill>
                <a:srgbClr val="333333"/>
              </a:solidFill>
            </a:endParaRPr>
          </a:p>
          <a:p>
            <a:pPr algn="ctr"/>
            <a:r>
              <a:rPr lang="en-GB" sz="2000" b="0" i="0" dirty="0">
                <a:solidFill>
                  <a:srgbClr val="333333"/>
                </a:solidFill>
                <a:effectLst/>
              </a:rPr>
              <a:t>In cosplay, you embody the character you want to be. But in drag, you are creating your own persona, your own character to show to people.”</a:t>
            </a:r>
          </a:p>
          <a:p>
            <a:pPr algn="ctr"/>
            <a:r>
              <a:rPr lang="en-GB" sz="2000" b="0" i="0" dirty="0">
                <a:solidFill>
                  <a:srgbClr val="333333"/>
                </a:solidFill>
                <a:effectLst/>
              </a:rPr>
              <a:t>Vi Ponce, 2024.</a:t>
            </a:r>
          </a:p>
        </p:txBody>
      </p:sp>
      <p:sp>
        <p:nvSpPr>
          <p:cNvPr id="4" name="Title 1">
            <a:extLst>
              <a:ext uri="{FF2B5EF4-FFF2-40B4-BE49-F238E27FC236}">
                <a16:creationId xmlns:a16="http://schemas.microsoft.com/office/drawing/2014/main" id="{3F8BD6F1-32A0-D52B-F443-DBF8980A15E6}"/>
              </a:ext>
            </a:extLst>
          </p:cNvPr>
          <p:cNvSpPr>
            <a:spLocks noGrp="1"/>
          </p:cNvSpPr>
          <p:nvPr>
            <p:ph type="title"/>
          </p:nvPr>
        </p:nvSpPr>
        <p:spPr>
          <a:xfrm>
            <a:off x="762000" y="715963"/>
            <a:ext cx="5443537" cy="1189037"/>
          </a:xfrm>
        </p:spPr>
        <p:txBody>
          <a:bodyPr/>
          <a:lstStyle/>
          <a:p>
            <a:pPr algn="ctr"/>
            <a:r>
              <a:rPr lang="en-GB" dirty="0">
                <a:solidFill>
                  <a:srgbClr val="FE4387"/>
                </a:solidFill>
              </a:rPr>
              <a:t>Artistry in Action</a:t>
            </a:r>
          </a:p>
        </p:txBody>
      </p:sp>
      <p:pic>
        <p:nvPicPr>
          <p:cNvPr id="1026" name="Picture 2" descr="Vi Ponce">
            <a:extLst>
              <a:ext uri="{FF2B5EF4-FFF2-40B4-BE49-F238E27FC236}">
                <a16:creationId xmlns:a16="http://schemas.microsoft.com/office/drawing/2014/main" id="{4389CF38-82E0-6E56-618A-EBCC1EE26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0"/>
            <a:ext cx="5443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A41E87-9AFE-7824-E2FD-F3525089D8E3}"/>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14</a:t>
            </a:r>
          </a:p>
        </p:txBody>
      </p:sp>
    </p:spTree>
    <p:extLst>
      <p:ext uri="{BB962C8B-B14F-4D97-AF65-F5344CB8AC3E}">
        <p14:creationId xmlns:p14="http://schemas.microsoft.com/office/powerpoint/2010/main" val="2477715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26FC-1713-0A05-47B9-2880B91C75AF}"/>
              </a:ext>
            </a:extLst>
          </p:cNvPr>
          <p:cNvSpPr>
            <a:spLocks noGrp="1"/>
          </p:cNvSpPr>
          <p:nvPr>
            <p:ph type="title"/>
          </p:nvPr>
        </p:nvSpPr>
        <p:spPr/>
        <p:txBody>
          <a:bodyPr/>
          <a:lstStyle/>
          <a:p>
            <a:r>
              <a:rPr lang="en-GB" dirty="0"/>
              <a:t>Implications</a:t>
            </a:r>
          </a:p>
        </p:txBody>
      </p:sp>
      <p:sp>
        <p:nvSpPr>
          <p:cNvPr id="3" name="Text Placeholder 2">
            <a:extLst>
              <a:ext uri="{FF2B5EF4-FFF2-40B4-BE49-F238E27FC236}">
                <a16:creationId xmlns:a16="http://schemas.microsoft.com/office/drawing/2014/main" id="{1605CAEB-8656-2105-4F62-A5468F735B4A}"/>
              </a:ext>
            </a:extLst>
          </p:cNvPr>
          <p:cNvSpPr>
            <a:spLocks noGrp="1"/>
          </p:cNvSpPr>
          <p:nvPr>
            <p:ph type="body" sz="quarter" idx="11"/>
          </p:nvPr>
        </p:nvSpPr>
        <p:spPr/>
        <p:txBody>
          <a:bodyPr/>
          <a:lstStyle/>
          <a:p>
            <a:endParaRPr lang="en-GB"/>
          </a:p>
        </p:txBody>
      </p:sp>
      <p:graphicFrame>
        <p:nvGraphicFramePr>
          <p:cNvPr id="5" name="SmartArt Placeholder 4">
            <a:extLst>
              <a:ext uri="{FF2B5EF4-FFF2-40B4-BE49-F238E27FC236}">
                <a16:creationId xmlns:a16="http://schemas.microsoft.com/office/drawing/2014/main" id="{961ACAED-CC2E-18B4-C66C-D8C3C0D1AA93}"/>
              </a:ext>
            </a:extLst>
          </p:cNvPr>
          <p:cNvGraphicFramePr>
            <a:graphicFrameLocks noGrp="1"/>
          </p:cNvGraphicFramePr>
          <p:nvPr>
            <p:ph type="dgm" sz="quarter" idx="14"/>
            <p:extLst>
              <p:ext uri="{D42A27DB-BD31-4B8C-83A1-F6EECF244321}">
                <p14:modId xmlns:p14="http://schemas.microsoft.com/office/powerpoint/2010/main" val="3014969539"/>
              </p:ext>
            </p:extLst>
          </p:nvPr>
        </p:nvGraphicFramePr>
        <p:xfrm>
          <a:off x="762000" y="1756568"/>
          <a:ext cx="10668000" cy="334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E872B55-086C-54BA-EF01-27D5EF17140B}"/>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15</a:t>
            </a:r>
          </a:p>
        </p:txBody>
      </p:sp>
    </p:spTree>
    <p:extLst>
      <p:ext uri="{BB962C8B-B14F-4D97-AF65-F5344CB8AC3E}">
        <p14:creationId xmlns:p14="http://schemas.microsoft.com/office/powerpoint/2010/main" val="297994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20859-E4D9-58BB-FEF8-106FB2B91466}"/>
              </a:ext>
            </a:extLst>
          </p:cNvPr>
          <p:cNvPicPr>
            <a:picLocks noChangeAspect="1"/>
          </p:cNvPicPr>
          <p:nvPr/>
        </p:nvPicPr>
        <p:blipFill>
          <a:blip r:embed="rId3"/>
          <a:stretch>
            <a:fillRect/>
          </a:stretch>
        </p:blipFill>
        <p:spPr>
          <a:xfrm>
            <a:off x="2380494" y="0"/>
            <a:ext cx="7431011" cy="5981700"/>
          </a:xfrm>
          <a:prstGeom prst="rect">
            <a:avLst/>
          </a:prstGeom>
        </p:spPr>
      </p:pic>
      <p:sp>
        <p:nvSpPr>
          <p:cNvPr id="9" name="TextBox 8">
            <a:extLst>
              <a:ext uri="{FF2B5EF4-FFF2-40B4-BE49-F238E27FC236}">
                <a16:creationId xmlns:a16="http://schemas.microsoft.com/office/drawing/2014/main" id="{E4E51B30-A346-F81C-C625-16AC9C549F46}"/>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16</a:t>
            </a:r>
          </a:p>
        </p:txBody>
      </p:sp>
    </p:spTree>
    <p:extLst>
      <p:ext uri="{BB962C8B-B14F-4D97-AF65-F5344CB8AC3E}">
        <p14:creationId xmlns:p14="http://schemas.microsoft.com/office/powerpoint/2010/main" val="172206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8809-4B25-902A-294E-6DA170CBC10D}"/>
              </a:ext>
            </a:extLst>
          </p:cNvPr>
          <p:cNvSpPr>
            <a:spLocks noGrp="1"/>
          </p:cNvSpPr>
          <p:nvPr>
            <p:ph type="title"/>
          </p:nvPr>
        </p:nvSpPr>
        <p:spPr>
          <a:xfrm>
            <a:off x="761999" y="2834481"/>
            <a:ext cx="5334000" cy="1189038"/>
          </a:xfrm>
        </p:spPr>
        <p:txBody>
          <a:bodyPr/>
          <a:lstStyle/>
          <a:p>
            <a:r>
              <a:rPr lang="en-GB" dirty="0">
                <a:solidFill>
                  <a:srgbClr val="FE4387"/>
                </a:solidFill>
              </a:rPr>
              <a:t>Thank you!</a:t>
            </a:r>
          </a:p>
        </p:txBody>
      </p:sp>
      <p:pic>
        <p:nvPicPr>
          <p:cNvPr id="17" name="Picture Placeholder 16" descr="A person with blue hair and green hair and blue eyes and a person in a garment&#10;&#10;AI-generated content may be incorrect.">
            <a:extLst>
              <a:ext uri="{FF2B5EF4-FFF2-40B4-BE49-F238E27FC236}">
                <a16:creationId xmlns:a16="http://schemas.microsoft.com/office/drawing/2014/main" id="{395BFEEA-E746-DA52-EFD7-A6A44B2FFA2B}"/>
              </a:ext>
            </a:extLst>
          </p:cNvPr>
          <p:cNvPicPr>
            <a:picLocks noGrp="1" noChangeAspect="1"/>
          </p:cNvPicPr>
          <p:nvPr>
            <p:ph type="pic" sz="quarter" idx="13"/>
          </p:nvPr>
        </p:nvPicPr>
        <p:blipFill>
          <a:blip r:embed="rId3"/>
          <a:srcRect l="362" r="362"/>
          <a:stretch>
            <a:fillRect/>
          </a:stretch>
        </p:blipFill>
        <p:spPr>
          <a:xfrm>
            <a:off x="4413295" y="1591302"/>
            <a:ext cx="3365409" cy="32766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9" name="Picture 18" descr="A qr code with black squares&#10;&#10;AI-generated content may be incorrect.">
            <a:extLst>
              <a:ext uri="{FF2B5EF4-FFF2-40B4-BE49-F238E27FC236}">
                <a16:creationId xmlns:a16="http://schemas.microsoft.com/office/drawing/2014/main" id="{1E87E893-7F41-ED44-59BC-72D4437FC615}"/>
              </a:ext>
            </a:extLst>
          </p:cNvPr>
          <p:cNvPicPr>
            <a:picLocks noChangeAspect="1"/>
          </p:cNvPicPr>
          <p:nvPr/>
        </p:nvPicPr>
        <p:blipFill>
          <a:blip r:embed="rId4"/>
          <a:stretch>
            <a:fillRect/>
          </a:stretch>
        </p:blipFill>
        <p:spPr>
          <a:xfrm>
            <a:off x="8321841" y="2216917"/>
            <a:ext cx="2025370" cy="2025370"/>
          </a:xfrm>
          <a:prstGeom prst="rect">
            <a:avLst/>
          </a:prstGeom>
        </p:spPr>
      </p:pic>
      <p:pic>
        <p:nvPicPr>
          <p:cNvPr id="1026" name="Picture 2">
            <a:extLst>
              <a:ext uri="{FF2B5EF4-FFF2-40B4-BE49-F238E27FC236}">
                <a16:creationId xmlns:a16="http://schemas.microsoft.com/office/drawing/2014/main" id="{D8D029A0-CCCF-75EF-A2AF-2867CC9E41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2065" y="4342981"/>
            <a:ext cx="524921" cy="5249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University of Staffordshire - University at University of Staffordshire 4485">
            <a:extLst>
              <a:ext uri="{FF2B5EF4-FFF2-40B4-BE49-F238E27FC236}">
                <a16:creationId xmlns:a16="http://schemas.microsoft.com/office/drawing/2014/main" id="{08B16208-3F3C-6EB4-E3CE-3527CD85D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0107" y="120581"/>
            <a:ext cx="2151119" cy="64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3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03E9-9472-EF1B-2CA3-AE5C2E9323C1}"/>
              </a:ext>
            </a:extLst>
          </p:cNvPr>
          <p:cNvSpPr>
            <a:spLocks noGrp="1"/>
          </p:cNvSpPr>
          <p:nvPr>
            <p:ph type="title"/>
          </p:nvPr>
        </p:nvSpPr>
        <p:spPr/>
        <p:txBody>
          <a:bodyPr/>
          <a:lstStyle/>
          <a:p>
            <a:r>
              <a:rPr lang="en-GB" dirty="0"/>
              <a:t>Hidden Slides</a:t>
            </a:r>
          </a:p>
        </p:txBody>
      </p:sp>
      <p:sp>
        <p:nvSpPr>
          <p:cNvPr id="4" name="SmartArt Placeholder 3">
            <a:extLst>
              <a:ext uri="{FF2B5EF4-FFF2-40B4-BE49-F238E27FC236}">
                <a16:creationId xmlns:a16="http://schemas.microsoft.com/office/drawing/2014/main" id="{F1AC4B6C-F4F3-D585-781F-A0D9CA4713EC}"/>
              </a:ext>
            </a:extLst>
          </p:cNvPr>
          <p:cNvSpPr>
            <a:spLocks noGrp="1"/>
          </p:cNvSpPr>
          <p:nvPr>
            <p:ph type="dgm" sz="quarter" idx="14"/>
          </p:nvPr>
        </p:nvSpPr>
        <p:spPr/>
        <p:txBody>
          <a:bodyPr/>
          <a:lstStyle/>
          <a:p>
            <a:r>
              <a:rPr lang="en-GB" dirty="0">
                <a:hlinkClick r:id="rId2" action="ppaction://hlinksldjump"/>
              </a:rPr>
              <a:t>Defining Terms</a:t>
            </a:r>
            <a:endParaRPr lang="en-GB" dirty="0"/>
          </a:p>
          <a:p>
            <a:r>
              <a:rPr lang="en-GB" dirty="0">
                <a:hlinkClick r:id="rId3" action="ppaction://hlinksldjump"/>
              </a:rPr>
              <a:t>On Babaylan and colonisation</a:t>
            </a:r>
            <a:endParaRPr lang="en-GB" dirty="0"/>
          </a:p>
          <a:p>
            <a:r>
              <a:rPr lang="en-GB" dirty="0">
                <a:hlinkClick r:id="rId4" action="ppaction://hlinksldjump"/>
              </a:rPr>
              <a:t>Crossplay as a taboo act</a:t>
            </a:r>
            <a:endParaRPr lang="en-GB" dirty="0"/>
          </a:p>
          <a:p>
            <a:r>
              <a:rPr lang="en-GB" dirty="0">
                <a:hlinkClick r:id="rId5" action="ppaction://hlinksldjump"/>
              </a:rPr>
              <a:t>The Guidon, Everyday Queens</a:t>
            </a:r>
            <a:endParaRPr lang="en-GB" dirty="0"/>
          </a:p>
          <a:p>
            <a:r>
              <a:rPr lang="en-GB" dirty="0">
                <a:hlinkClick r:id="rId6" action="ppaction://hlinksldjump"/>
              </a:rPr>
              <a:t>Extra content on crossplay</a:t>
            </a:r>
            <a:endParaRPr lang="en-GB" dirty="0"/>
          </a:p>
          <a:p>
            <a:endParaRPr lang="en-GB" dirty="0"/>
          </a:p>
        </p:txBody>
      </p:sp>
    </p:spTree>
    <p:extLst>
      <p:ext uri="{BB962C8B-B14F-4D97-AF65-F5344CB8AC3E}">
        <p14:creationId xmlns:p14="http://schemas.microsoft.com/office/powerpoint/2010/main" val="204554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9D2A-AC3D-DB45-BE3C-0FEE499AAE89}"/>
              </a:ext>
            </a:extLst>
          </p:cNvPr>
          <p:cNvSpPr>
            <a:spLocks noGrp="1"/>
          </p:cNvSpPr>
          <p:nvPr>
            <p:ph type="title"/>
          </p:nvPr>
        </p:nvSpPr>
        <p:spPr/>
        <p:txBody>
          <a:bodyPr/>
          <a:lstStyle/>
          <a:p>
            <a:r>
              <a:rPr lang="en-GB" dirty="0"/>
              <a:t>Crossplay as Roleplay</a:t>
            </a:r>
          </a:p>
        </p:txBody>
      </p:sp>
      <p:sp>
        <p:nvSpPr>
          <p:cNvPr id="4" name="Table Placeholder 3">
            <a:extLst>
              <a:ext uri="{FF2B5EF4-FFF2-40B4-BE49-F238E27FC236}">
                <a16:creationId xmlns:a16="http://schemas.microsoft.com/office/drawing/2014/main" id="{FA31FF95-1259-EB8D-ADAF-15FD9CB4ADB6}"/>
              </a:ext>
            </a:extLst>
          </p:cNvPr>
          <p:cNvSpPr>
            <a:spLocks noGrp="1"/>
          </p:cNvSpPr>
          <p:nvPr>
            <p:ph type="tbl" sz="quarter" idx="12"/>
          </p:nvPr>
        </p:nvSpPr>
        <p:spPr>
          <a:xfrm>
            <a:off x="757381" y="1802296"/>
            <a:ext cx="10667999" cy="3623142"/>
          </a:xfrm>
        </p:spPr>
        <p:txBody>
          <a:bodyPr/>
          <a:lstStyle/>
          <a:p>
            <a:endParaRPr lang="en-GB" dirty="0"/>
          </a:p>
        </p:txBody>
      </p:sp>
      <p:graphicFrame>
        <p:nvGraphicFramePr>
          <p:cNvPr id="5" name="Diagram 4">
            <a:extLst>
              <a:ext uri="{FF2B5EF4-FFF2-40B4-BE49-F238E27FC236}">
                <a16:creationId xmlns:a16="http://schemas.microsoft.com/office/drawing/2014/main" id="{C701866C-5568-BF7D-87DF-B1FA461387C4}"/>
              </a:ext>
            </a:extLst>
          </p:cNvPr>
          <p:cNvGraphicFramePr/>
          <p:nvPr>
            <p:extLst>
              <p:ext uri="{D42A27DB-BD31-4B8C-83A1-F6EECF244321}">
                <p14:modId xmlns:p14="http://schemas.microsoft.com/office/powerpoint/2010/main" val="1717376222"/>
              </p:ext>
            </p:extLst>
          </p:nvPr>
        </p:nvGraphicFramePr>
        <p:xfrm>
          <a:off x="748143" y="1445848"/>
          <a:ext cx="10677237" cy="433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00B44C-3D07-54FD-281F-7C1E39B2D8F9}"/>
              </a:ext>
            </a:extLst>
          </p:cNvPr>
          <p:cNvSpPr txBox="1"/>
          <p:nvPr/>
        </p:nvSpPr>
        <p:spPr>
          <a:xfrm>
            <a:off x="0" y="6488668"/>
            <a:ext cx="7294048" cy="369332"/>
          </a:xfrm>
          <a:prstGeom prst="rect">
            <a:avLst/>
          </a:prstGeom>
          <a:noFill/>
        </p:spPr>
        <p:txBody>
          <a:bodyPr wrap="none" rtlCol="0">
            <a:spAutoFit/>
          </a:bodyPr>
          <a:lstStyle/>
          <a:p>
            <a:r>
              <a:rPr lang="en-GB" dirty="0"/>
              <a:t>Hoover, et al. (2018). ‘Performance Studies and Role-Playing Games’</a:t>
            </a:r>
          </a:p>
        </p:txBody>
      </p:sp>
      <p:sp>
        <p:nvSpPr>
          <p:cNvPr id="7" name="TextBox 6">
            <a:extLst>
              <a:ext uri="{FF2B5EF4-FFF2-40B4-BE49-F238E27FC236}">
                <a16:creationId xmlns:a16="http://schemas.microsoft.com/office/drawing/2014/main" id="{B9989D86-2777-D4FE-E9FB-8440FADD3A47}"/>
              </a:ext>
            </a:extLst>
          </p:cNvPr>
          <p:cNvSpPr txBox="1"/>
          <p:nvPr/>
        </p:nvSpPr>
        <p:spPr>
          <a:xfrm>
            <a:off x="11798300" y="6488668"/>
            <a:ext cx="517619" cy="369332"/>
          </a:xfrm>
          <a:prstGeom prst="rect">
            <a:avLst/>
          </a:prstGeom>
          <a:noFill/>
        </p:spPr>
        <p:txBody>
          <a:bodyPr wrap="square" rtlCol="0">
            <a:spAutoFit/>
          </a:bodyPr>
          <a:lstStyle/>
          <a:p>
            <a:r>
              <a:rPr lang="en-GB" dirty="0">
                <a:solidFill>
                  <a:schemeClr val="bg1"/>
                </a:solidFill>
              </a:rPr>
              <a:t>11</a:t>
            </a:r>
          </a:p>
        </p:txBody>
      </p:sp>
    </p:spTree>
    <p:extLst>
      <p:ext uri="{BB962C8B-B14F-4D97-AF65-F5344CB8AC3E}">
        <p14:creationId xmlns:p14="http://schemas.microsoft.com/office/powerpoint/2010/main" val="185731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DF85-0263-510C-5238-890212C083D0}"/>
              </a:ext>
            </a:extLst>
          </p:cNvPr>
          <p:cNvSpPr>
            <a:spLocks noGrp="1"/>
          </p:cNvSpPr>
          <p:nvPr>
            <p:ph type="title"/>
          </p:nvPr>
        </p:nvSpPr>
        <p:spPr>
          <a:xfrm>
            <a:off x="1525301" y="1565871"/>
            <a:ext cx="9141397" cy="2462213"/>
          </a:xfrm>
        </p:spPr>
        <p:txBody>
          <a:bodyPr/>
          <a:lstStyle/>
          <a:p>
            <a:r>
              <a:rPr lang="en-GB" dirty="0"/>
              <a:t>Crossplay as a keystone for the Philippine culture of drag to reclaim artistry over a reputation of being a cheap and easy form of comedy.</a:t>
            </a:r>
          </a:p>
        </p:txBody>
      </p:sp>
      <p:sp>
        <p:nvSpPr>
          <p:cNvPr id="3" name="TextBox 2">
            <a:extLst>
              <a:ext uri="{FF2B5EF4-FFF2-40B4-BE49-F238E27FC236}">
                <a16:creationId xmlns:a16="http://schemas.microsoft.com/office/drawing/2014/main" id="{C4B39E49-D407-5F4A-C68E-49AE22530B99}"/>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2</a:t>
            </a:r>
          </a:p>
        </p:txBody>
      </p:sp>
    </p:spTree>
    <p:extLst>
      <p:ext uri="{BB962C8B-B14F-4D97-AF65-F5344CB8AC3E}">
        <p14:creationId xmlns:p14="http://schemas.microsoft.com/office/powerpoint/2010/main" val="27305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3D0E-358C-6F58-9850-9C7C4C09FAFA}"/>
              </a:ext>
            </a:extLst>
          </p:cNvPr>
          <p:cNvSpPr>
            <a:spLocks noGrp="1"/>
          </p:cNvSpPr>
          <p:nvPr>
            <p:ph type="title"/>
          </p:nvPr>
        </p:nvSpPr>
        <p:spPr/>
        <p:txBody>
          <a:bodyPr/>
          <a:lstStyle/>
          <a:p>
            <a:r>
              <a:rPr lang="en-GB" dirty="0"/>
              <a:t>Defining terms</a:t>
            </a:r>
          </a:p>
        </p:txBody>
      </p:sp>
      <p:sp>
        <p:nvSpPr>
          <p:cNvPr id="3" name="Text Placeholder 2">
            <a:extLst>
              <a:ext uri="{FF2B5EF4-FFF2-40B4-BE49-F238E27FC236}">
                <a16:creationId xmlns:a16="http://schemas.microsoft.com/office/drawing/2014/main" id="{993BD1FE-A6C6-4A7E-30BF-C118CEB42FB0}"/>
              </a:ext>
            </a:extLst>
          </p:cNvPr>
          <p:cNvSpPr>
            <a:spLocks noGrp="1"/>
          </p:cNvSpPr>
          <p:nvPr>
            <p:ph type="body" sz="quarter" idx="11"/>
          </p:nvPr>
        </p:nvSpPr>
        <p:spPr>
          <a:xfrm>
            <a:off x="761999" y="1685109"/>
            <a:ext cx="6619461" cy="4820368"/>
          </a:xfrm>
        </p:spPr>
        <p:txBody>
          <a:bodyPr/>
          <a:lstStyle/>
          <a:p>
            <a:r>
              <a:rPr lang="en-GB" sz="1600" dirty="0"/>
              <a:t>Drag:</a:t>
            </a:r>
          </a:p>
          <a:p>
            <a:r>
              <a:rPr lang="en-GB" sz="1600" b="0" dirty="0"/>
              <a:t>Performance art that exaggerates or challenges typical gender expression, usually through parodying femininity in a hyperbolic way.</a:t>
            </a:r>
            <a:endParaRPr lang="en-GB" sz="1600" dirty="0"/>
          </a:p>
          <a:p>
            <a:endParaRPr lang="en-GB" sz="1600" dirty="0"/>
          </a:p>
          <a:p>
            <a:r>
              <a:rPr lang="en-GB" sz="1600" dirty="0"/>
              <a:t>Cosplay:</a:t>
            </a:r>
          </a:p>
          <a:p>
            <a:r>
              <a:rPr lang="en-GB" sz="1600" b="0" dirty="0"/>
              <a:t>“Fans [constructing] and [wearing] costumes that allow them to re-enact existing fictional characters from popular culture” (Lamerichs, 2017)</a:t>
            </a:r>
            <a:endParaRPr lang="en-GB" sz="1600" dirty="0"/>
          </a:p>
          <a:p>
            <a:endParaRPr lang="en-GB" sz="1600" dirty="0"/>
          </a:p>
          <a:p>
            <a:r>
              <a:rPr lang="en-GB" sz="1600" dirty="0"/>
              <a:t>Crossplay:</a:t>
            </a:r>
          </a:p>
          <a:p>
            <a:r>
              <a:rPr lang="en-GB" sz="1600" b="0" dirty="0"/>
              <a:t>“</a:t>
            </a:r>
            <a:r>
              <a:rPr lang="en-GB" sz="1600" b="0" dirty="0">
                <a:effectLst/>
                <a:ea typeface="Aptos" panose="020B0004020202020204" pitchFamily="34" charset="0"/>
                <a:cs typeface="Times New Roman" panose="02020603050405020304" pitchFamily="18" charset="0"/>
              </a:rPr>
              <a:t>Similar to cosplay, with the exception of participants [dressing] up as characters that are of their opposite gender”</a:t>
            </a:r>
            <a:r>
              <a:rPr lang="en-GB" sz="1600" b="0" dirty="0"/>
              <a:t> (Loke, 2016)</a:t>
            </a:r>
            <a:endParaRPr lang="en-GB" sz="1600" b="0" dirty="0">
              <a:effectLst/>
              <a:ea typeface="Aptos" panose="020B0004020202020204" pitchFamily="34" charset="0"/>
              <a:cs typeface="Times New Roman" panose="02020603050405020304" pitchFamily="18" charset="0"/>
            </a:endParaRPr>
          </a:p>
          <a:p>
            <a:endParaRPr lang="en-GB" sz="1600" dirty="0"/>
          </a:p>
          <a:p>
            <a:endParaRPr lang="en-GB" sz="1600" b="0" dirty="0"/>
          </a:p>
          <a:p>
            <a:endParaRPr lang="en-GB" sz="1600" b="0" dirty="0"/>
          </a:p>
          <a:p>
            <a:endParaRPr lang="en-GB" sz="1600" dirty="0"/>
          </a:p>
        </p:txBody>
      </p:sp>
    </p:spTree>
    <p:extLst>
      <p:ext uri="{BB962C8B-B14F-4D97-AF65-F5344CB8AC3E}">
        <p14:creationId xmlns:p14="http://schemas.microsoft.com/office/powerpoint/2010/main" val="2441992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06C506-03B8-11C5-B79E-D0B9D4660A8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AE0FB34-1A7B-F2BF-280C-FF7FC9C7F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67" y="0"/>
            <a:ext cx="4192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59B7B2-F203-9051-50A9-601EEE3E0DF6}"/>
              </a:ext>
            </a:extLst>
          </p:cNvPr>
          <p:cNvSpPr txBox="1"/>
          <p:nvPr/>
        </p:nvSpPr>
        <p:spPr>
          <a:xfrm>
            <a:off x="5475683" y="1023134"/>
            <a:ext cx="6309611" cy="4811732"/>
          </a:xfrm>
          <a:prstGeom prst="snip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kern="100" dirty="0">
                <a:ea typeface="Aptos" panose="020B0004020202020204" pitchFamily="34" charset="0"/>
                <a:cs typeface="Times New Roman" panose="02020603050405020304" pitchFamily="18" charset="0"/>
              </a:rPr>
              <a:t>“</a:t>
            </a:r>
            <a:r>
              <a:rPr lang="en-GB" sz="2000" dirty="0"/>
              <a:t>At a time when Europe was witnessing hundreds of thousands of women—especially those from lower classes—being tortured, hanged, and burned on charges of witchcraft and sorcery, the Spanish colonizers likewise renamed the Native women ritual specialists they encountered according to images with which they were already familiar</a:t>
            </a:r>
            <a:r>
              <a:rPr lang="en-GB" sz="2000" kern="100" dirty="0">
                <a:cs typeface="Times New Roman" panose="02020603050405020304" pitchFamily="18" charset="0"/>
              </a:rPr>
              <a:t>: as </a:t>
            </a:r>
            <a:r>
              <a:rPr lang="en-GB" sz="2000" i="1" kern="100" dirty="0">
                <a:cs typeface="Times New Roman" panose="02020603050405020304" pitchFamily="18" charset="0"/>
              </a:rPr>
              <a:t>h</a:t>
            </a:r>
            <a:r>
              <a:rPr lang="en-GB" sz="2000" i="1" strike="noStrike" kern="100" dirty="0">
                <a:effectLst/>
                <a:ea typeface="Aptos" panose="020B0004020202020204" pitchFamily="34" charset="0"/>
                <a:cs typeface="Times New Roman" panose="02020603050405020304" pitchFamily="18" charset="0"/>
              </a:rPr>
              <a:t>echicera</a:t>
            </a:r>
            <a:r>
              <a:rPr lang="en-GB" sz="2000" strike="noStrike" kern="100" dirty="0">
                <a:effectLst/>
                <a:ea typeface="Aptos" panose="020B0004020202020204" pitchFamily="34" charset="0"/>
                <a:cs typeface="Times New Roman" panose="02020603050405020304" pitchFamily="18" charset="0"/>
              </a:rPr>
              <a:t> (witch, sorceress, old hag), </a:t>
            </a:r>
            <a:r>
              <a:rPr lang="en-GB" sz="2000" i="1" strike="noStrike" kern="100" dirty="0">
                <a:effectLst/>
                <a:ea typeface="Aptos" panose="020B0004020202020204" pitchFamily="34" charset="0"/>
                <a:cs typeface="Times New Roman" panose="02020603050405020304" pitchFamily="18" charset="0"/>
              </a:rPr>
              <a:t>diablesa</a:t>
            </a:r>
            <a:r>
              <a:rPr lang="en-GB" sz="2000" strike="noStrike" kern="100" dirty="0">
                <a:effectLst/>
                <a:ea typeface="Aptos" panose="020B0004020202020204" pitchFamily="34" charset="0"/>
                <a:cs typeface="Times New Roman" panose="02020603050405020304" pitchFamily="18" charset="0"/>
              </a:rPr>
              <a:t> (she-devil), </a:t>
            </a:r>
            <a:r>
              <a:rPr lang="en-GB" sz="2000" i="1" strike="noStrike" kern="100" dirty="0">
                <a:effectLst/>
                <a:ea typeface="Aptos" panose="020B0004020202020204" pitchFamily="34" charset="0"/>
                <a:cs typeface="Times New Roman" panose="02020603050405020304" pitchFamily="18" charset="0"/>
              </a:rPr>
              <a:t>sacerdotisa del infierno </a:t>
            </a:r>
            <a:r>
              <a:rPr lang="en-GB" sz="2000" strike="noStrike" kern="100" dirty="0">
                <a:effectLst/>
                <a:ea typeface="Aptos" panose="020B0004020202020204" pitchFamily="34" charset="0"/>
                <a:cs typeface="Times New Roman" panose="02020603050405020304" pitchFamily="18" charset="0"/>
              </a:rPr>
              <a:t>(priestess of hell), and </a:t>
            </a:r>
            <a:r>
              <a:rPr lang="en-GB" sz="2000" i="1" strike="noStrike" kern="100" dirty="0">
                <a:effectLst/>
                <a:ea typeface="Aptos" panose="020B0004020202020204" pitchFamily="34" charset="0"/>
                <a:cs typeface="Times New Roman" panose="02020603050405020304" pitchFamily="18" charset="0"/>
              </a:rPr>
              <a:t>bruja</a:t>
            </a:r>
            <a:r>
              <a:rPr lang="en-GB" sz="2000" strike="noStrike" kern="100" dirty="0">
                <a:effectLst/>
                <a:ea typeface="Aptos" panose="020B0004020202020204" pitchFamily="34" charset="0"/>
                <a:cs typeface="Times New Roman" panose="02020603050405020304" pitchFamily="18" charset="0"/>
              </a:rPr>
              <a:t> (witch, old hag).” </a:t>
            </a:r>
          </a:p>
          <a:p>
            <a:pPr algn="ctr"/>
            <a:r>
              <a:rPr lang="en-GB" kern="100" dirty="0">
                <a:latin typeface="Aptos" panose="020B0004020202020204" pitchFamily="34" charset="0"/>
                <a:ea typeface="Aptos" panose="020B0004020202020204" pitchFamily="34" charset="0"/>
                <a:cs typeface="Times New Roman" panose="02020603050405020304" pitchFamily="18" charset="0"/>
              </a:rPr>
              <a:t>Babaylan Sing Back</a:t>
            </a:r>
          </a:p>
          <a:p>
            <a:pPr algn="ctr"/>
            <a:r>
              <a:rPr lang="en-GB" strike="noStrike" kern="100" dirty="0">
                <a:effectLst/>
                <a:latin typeface="Aptos" panose="020B0004020202020204" pitchFamily="34" charset="0"/>
                <a:ea typeface="Aptos" panose="020B0004020202020204" pitchFamily="34" charset="0"/>
                <a:cs typeface="Times New Roman" panose="02020603050405020304" pitchFamily="18" charset="0"/>
              </a:rPr>
              <a:t>Nono, 2021</a:t>
            </a:r>
            <a:endParaRPr lang="en-GB" sz="1600" dirty="0">
              <a:solidFill>
                <a:schemeClr val="bg1"/>
              </a:solidFill>
            </a:endParaRPr>
          </a:p>
        </p:txBody>
      </p:sp>
      <p:sp>
        <p:nvSpPr>
          <p:cNvPr id="3" name="TextBox 2">
            <a:extLst>
              <a:ext uri="{FF2B5EF4-FFF2-40B4-BE49-F238E27FC236}">
                <a16:creationId xmlns:a16="http://schemas.microsoft.com/office/drawing/2014/main" id="{28EAFDE8-F18F-DE54-85FC-5966BB192B4E}"/>
              </a:ext>
            </a:extLst>
          </p:cNvPr>
          <p:cNvSpPr txBox="1"/>
          <p:nvPr/>
        </p:nvSpPr>
        <p:spPr>
          <a:xfrm>
            <a:off x="263467" y="6530090"/>
            <a:ext cx="4669971" cy="327910"/>
          </a:xfrm>
          <a:prstGeom prst="rect">
            <a:avLst/>
          </a:prstGeom>
          <a:noFill/>
        </p:spPr>
        <p:txBody>
          <a:bodyPr wrap="square">
            <a:spAutoFit/>
          </a:bodyPr>
          <a:lstStyle/>
          <a:p>
            <a:pPr>
              <a:lnSpc>
                <a:spcPct val="115000"/>
              </a:lnSpc>
              <a:spcAft>
                <a:spcPts val="800"/>
              </a:spcAft>
            </a:pPr>
            <a:r>
              <a:rPr lang="en-GB" sz="1400" b="1" kern="100" dirty="0" err="1">
                <a:latin typeface="Aptos" panose="020B0004020202020204" pitchFamily="34" charset="0"/>
                <a:ea typeface="Aptos" panose="020B0004020202020204" pitchFamily="34" charset="0"/>
                <a:cs typeface="Times New Roman" panose="02020603050405020304" pitchFamily="18" charset="0"/>
              </a:rPr>
              <a:t>gromyko</a:t>
            </a:r>
            <a:r>
              <a:rPr lang="en-GB" sz="1400" b="1" kern="100" dirty="0">
                <a:latin typeface="Aptos" panose="020B0004020202020204" pitchFamily="34" charset="0"/>
                <a:ea typeface="Aptos" panose="020B0004020202020204" pitchFamily="34" charset="0"/>
                <a:cs typeface="Times New Roman" panose="02020603050405020304" pitchFamily="18" charset="0"/>
              </a:rPr>
              <a:t>. (2013). Alchemy of a Babaylan. [Digital].</a:t>
            </a:r>
            <a:endParaRPr lang="en-GB"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6355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2D18-5773-77AC-499F-E42FA426651B}"/>
              </a:ext>
            </a:extLst>
          </p:cNvPr>
          <p:cNvSpPr>
            <a:spLocks noGrp="1"/>
          </p:cNvSpPr>
          <p:nvPr>
            <p:ph type="title"/>
          </p:nvPr>
        </p:nvSpPr>
        <p:spPr>
          <a:xfrm>
            <a:off x="1525300" y="1499237"/>
            <a:ext cx="9141397" cy="2462213"/>
          </a:xfrm>
        </p:spPr>
        <p:txBody>
          <a:bodyPr/>
          <a:lstStyle/>
          <a:p>
            <a:r>
              <a:rPr lang="en-GB" sz="3200" dirty="0"/>
              <a:t>“Non-participants might even detest the act of cross-dressing by Crossplayers as well as their embodiment of feminine or masculine features, which are against the traditional gender male-masculine and female-feminine binary.”</a:t>
            </a:r>
          </a:p>
        </p:txBody>
      </p:sp>
      <p:sp>
        <p:nvSpPr>
          <p:cNvPr id="3" name="Text Placeholder 2">
            <a:extLst>
              <a:ext uri="{FF2B5EF4-FFF2-40B4-BE49-F238E27FC236}">
                <a16:creationId xmlns:a16="http://schemas.microsoft.com/office/drawing/2014/main" id="{6F9D941E-ABDA-9F05-112B-AD3ADB8BFA12}"/>
              </a:ext>
            </a:extLst>
          </p:cNvPr>
          <p:cNvSpPr>
            <a:spLocks noGrp="1"/>
          </p:cNvSpPr>
          <p:nvPr>
            <p:ph type="body" sz="quarter" idx="12"/>
          </p:nvPr>
        </p:nvSpPr>
        <p:spPr>
          <a:xfrm>
            <a:off x="2196304" y="4396169"/>
            <a:ext cx="7799387" cy="1534757"/>
          </a:xfrm>
        </p:spPr>
        <p:txBody>
          <a:bodyPr/>
          <a:lstStyle/>
          <a:p>
            <a:r>
              <a:rPr lang="en-GB" dirty="0"/>
              <a:t>To be or not to be the queerest of them all: Investigating the Freedom of Gender Performativity within the Queer Space of Cosplay/Cross play </a:t>
            </a:r>
          </a:p>
          <a:p>
            <a:r>
              <a:rPr lang="en-GB" sz="4000" dirty="0"/>
              <a:t>Elween Loke, 2016</a:t>
            </a:r>
          </a:p>
        </p:txBody>
      </p:sp>
    </p:spTree>
    <p:extLst>
      <p:ext uri="{BB962C8B-B14F-4D97-AF65-F5344CB8AC3E}">
        <p14:creationId xmlns:p14="http://schemas.microsoft.com/office/powerpoint/2010/main" val="5673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66AC-4F6E-85CB-7E41-B60C66B51B0A}"/>
              </a:ext>
            </a:extLst>
          </p:cNvPr>
          <p:cNvSpPr>
            <a:spLocks noGrp="1"/>
          </p:cNvSpPr>
          <p:nvPr>
            <p:ph type="title"/>
          </p:nvPr>
        </p:nvSpPr>
        <p:spPr/>
        <p:txBody>
          <a:bodyPr/>
          <a:lstStyle/>
          <a:p>
            <a:r>
              <a:rPr lang="en-GB" dirty="0"/>
              <a:t>Everyday Queens, The Guidon</a:t>
            </a:r>
          </a:p>
        </p:txBody>
      </p:sp>
      <p:sp>
        <p:nvSpPr>
          <p:cNvPr id="4" name="SmartArt Placeholder 3">
            <a:extLst>
              <a:ext uri="{FF2B5EF4-FFF2-40B4-BE49-F238E27FC236}">
                <a16:creationId xmlns:a16="http://schemas.microsoft.com/office/drawing/2014/main" id="{3DAA93B9-6A32-C428-109A-E9F88F640DE7}"/>
              </a:ext>
            </a:extLst>
          </p:cNvPr>
          <p:cNvSpPr>
            <a:spLocks noGrp="1"/>
          </p:cNvSpPr>
          <p:nvPr>
            <p:ph type="dgm" sz="quarter" idx="14"/>
          </p:nvPr>
        </p:nvSpPr>
        <p:spPr>
          <a:xfrm>
            <a:off x="762001" y="1362296"/>
            <a:ext cx="10667998" cy="3343657"/>
          </a:xfrm>
        </p:spPr>
        <p:txBody>
          <a:bodyPr/>
          <a:lstStyle/>
          <a:p>
            <a:r>
              <a:rPr lang="en-GB" sz="2000" dirty="0"/>
              <a:t>“Drag queens are often belittled because other people think of them as men in dresses, but there’s more to that,” says interdisciplinary studies senior Kippie </a:t>
            </a:r>
            <a:r>
              <a:rPr lang="en-GB" sz="2000" dirty="0" err="1"/>
              <a:t>Paurom</a:t>
            </a:r>
            <a:r>
              <a:rPr lang="en-GB" sz="2000" dirty="0"/>
              <a:t>, who is also a member of Dollhouse. “It’s an art form.”</a:t>
            </a:r>
          </a:p>
          <a:p>
            <a:r>
              <a:rPr lang="en-GB" sz="2000" dirty="0"/>
              <a:t>Certainly, this view is gaining traction in the West, aided by shows like RuPaul’s Drag Race. But the prevalent attitude towards drag in the Philippines seems to have not changed much over the years.</a:t>
            </a:r>
          </a:p>
          <a:p>
            <a:r>
              <a:rPr lang="en-GB" sz="2000" dirty="0"/>
              <a:t>“Drag here in the Philippines is seen as cheap, loud, and not a respectable job,” says information design sophomore and Dollhouse member Noah </a:t>
            </a:r>
            <a:r>
              <a:rPr lang="en-GB" sz="2000" dirty="0" err="1"/>
              <a:t>Escarda</a:t>
            </a:r>
            <a:r>
              <a:rPr lang="en-GB" sz="2000" dirty="0"/>
              <a:t>. “It’s divided mostly into two categories: beauty and comedy.” </a:t>
            </a:r>
            <a:r>
              <a:rPr lang="en-GB" sz="2000" dirty="0" err="1"/>
              <a:t>Escarda</a:t>
            </a:r>
            <a:r>
              <a:rPr lang="en-GB" sz="2000" dirty="0"/>
              <a:t> describes how the Filipino media miscommunicates the art of drag, perpetuating incorrect notions and pedalling the image of a crass drag queen telling jokes.</a:t>
            </a:r>
          </a:p>
          <a:p>
            <a:r>
              <a:rPr lang="en-GB" sz="2000" dirty="0"/>
              <a:t>Dollhouse Sex Gen (Secretary General) Josie Go, an interdisciplinary studies senior, remarks that “these kinds of portrayals of drag make it difficult for the Philippine audience to view drag in a light that is separate from simply a comedy show.”</a:t>
            </a:r>
          </a:p>
        </p:txBody>
      </p:sp>
      <p:sp>
        <p:nvSpPr>
          <p:cNvPr id="6" name="TextBox 5">
            <a:extLst>
              <a:ext uri="{FF2B5EF4-FFF2-40B4-BE49-F238E27FC236}">
                <a16:creationId xmlns:a16="http://schemas.microsoft.com/office/drawing/2014/main" id="{7340F756-3BC7-9782-FAD0-F059727965B3}"/>
              </a:ext>
            </a:extLst>
          </p:cNvPr>
          <p:cNvSpPr txBox="1"/>
          <p:nvPr/>
        </p:nvSpPr>
        <p:spPr>
          <a:xfrm>
            <a:off x="4893129" y="6335673"/>
            <a:ext cx="7298871" cy="430887"/>
          </a:xfrm>
          <a:prstGeom prst="rect">
            <a:avLst/>
          </a:prstGeom>
          <a:noFill/>
        </p:spPr>
        <p:txBody>
          <a:bodyPr wrap="square">
            <a:spAutoFit/>
          </a:bodyPr>
          <a:lstStyle/>
          <a:p>
            <a:pPr algn="r"/>
            <a:r>
              <a:rPr lang="en-GB" sz="1100" dirty="0">
                <a:effectLst/>
              </a:rPr>
              <a:t>Cadenas, S. and Arcenas, K. (2017) </a:t>
            </a:r>
            <a:r>
              <a:rPr lang="en-GB" sz="1100" i="1" dirty="0">
                <a:effectLst/>
              </a:rPr>
              <a:t>Everyday queens</a:t>
            </a:r>
            <a:r>
              <a:rPr lang="en-GB" sz="1100" dirty="0">
                <a:effectLst/>
              </a:rPr>
              <a:t>, </a:t>
            </a:r>
            <a:r>
              <a:rPr lang="en-GB" sz="1100" i="1" dirty="0">
                <a:effectLst/>
              </a:rPr>
              <a:t>The GUIDON</a:t>
            </a:r>
            <a:r>
              <a:rPr lang="en-GB" sz="1100" dirty="0">
                <a:effectLst/>
              </a:rPr>
              <a:t>. Available at: https://theguidon.com/2017/10/everyday-queens/ (Accessed: 02 April 2025). </a:t>
            </a:r>
          </a:p>
        </p:txBody>
      </p:sp>
    </p:spTree>
    <p:extLst>
      <p:ext uri="{BB962C8B-B14F-4D97-AF65-F5344CB8AC3E}">
        <p14:creationId xmlns:p14="http://schemas.microsoft.com/office/powerpoint/2010/main" val="187371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CB8F-FC1A-C481-306B-E8F268A4E4A4}"/>
              </a:ext>
            </a:extLst>
          </p:cNvPr>
          <p:cNvSpPr>
            <a:spLocks noGrp="1"/>
          </p:cNvSpPr>
          <p:nvPr>
            <p:ph type="title"/>
          </p:nvPr>
        </p:nvSpPr>
        <p:spPr/>
        <p:txBody>
          <a:bodyPr/>
          <a:lstStyle/>
          <a:p>
            <a:r>
              <a:rPr lang="en-GB" dirty="0"/>
              <a:t>Roleplay, cosplay, crossplay</a:t>
            </a:r>
          </a:p>
        </p:txBody>
      </p:sp>
      <p:sp>
        <p:nvSpPr>
          <p:cNvPr id="6" name="TextBox 5">
            <a:extLst>
              <a:ext uri="{FF2B5EF4-FFF2-40B4-BE49-F238E27FC236}">
                <a16:creationId xmlns:a16="http://schemas.microsoft.com/office/drawing/2014/main" id="{5AAF2671-E9EE-1CD2-F0C9-9C96A81AC46C}"/>
              </a:ext>
            </a:extLst>
          </p:cNvPr>
          <p:cNvSpPr txBox="1"/>
          <p:nvPr/>
        </p:nvSpPr>
        <p:spPr>
          <a:xfrm>
            <a:off x="5618922" y="1497247"/>
            <a:ext cx="6096000" cy="923330"/>
          </a:xfrm>
          <a:prstGeom prst="rect">
            <a:avLst/>
          </a:prstGeom>
          <a:noFill/>
        </p:spPr>
        <p:txBody>
          <a:bodyPr wrap="square">
            <a:spAutoFit/>
          </a:bodyPr>
          <a:lstStyle/>
          <a:p>
            <a:pPr algn="ctr"/>
            <a:r>
              <a:rPr lang="en-GB" sz="1800" dirty="0">
                <a:solidFill>
                  <a:schemeClr val="bg1"/>
                </a:solidFill>
                <a:effectLst/>
                <a:latin typeface="+mn-lt"/>
                <a:ea typeface="Aptos" panose="020B0004020202020204" pitchFamily="34" charset="0"/>
                <a:cs typeface="Times New Roman" panose="02020603050405020304" pitchFamily="18" charset="0"/>
              </a:rPr>
              <a:t>“Through re-enactment, cosplay can provide players with the joys of make believe through the creation of outfits and the freedom to perform in them.” (Lamerichs, 2017)</a:t>
            </a:r>
            <a:endParaRPr lang="en-GB" dirty="0">
              <a:solidFill>
                <a:schemeClr val="bg1"/>
              </a:solidFill>
              <a:latin typeface="+mn-lt"/>
            </a:endParaRPr>
          </a:p>
        </p:txBody>
      </p:sp>
      <p:sp>
        <p:nvSpPr>
          <p:cNvPr id="10" name="TextBox 9">
            <a:extLst>
              <a:ext uri="{FF2B5EF4-FFF2-40B4-BE49-F238E27FC236}">
                <a16:creationId xmlns:a16="http://schemas.microsoft.com/office/drawing/2014/main" id="{CA4F90CC-244A-FBBB-BBFE-93503CADB8BE}"/>
              </a:ext>
            </a:extLst>
          </p:cNvPr>
          <p:cNvSpPr txBox="1"/>
          <p:nvPr/>
        </p:nvSpPr>
        <p:spPr>
          <a:xfrm>
            <a:off x="331304" y="1674674"/>
            <a:ext cx="4950144" cy="1754326"/>
          </a:xfrm>
          <a:prstGeom prst="rect">
            <a:avLst/>
          </a:prstGeom>
          <a:noFill/>
        </p:spPr>
        <p:txBody>
          <a:bodyPr wrap="square">
            <a:spAutoFit/>
          </a:bodyPr>
          <a:lstStyle/>
          <a:p>
            <a:pPr algn="ctr"/>
            <a:r>
              <a:rPr lang="en-GB" dirty="0">
                <a:solidFill>
                  <a:schemeClr val="bg1"/>
                </a:solidFill>
                <a:latin typeface="+mn-lt"/>
              </a:rPr>
              <a:t>“Fandoms are characterized by their creativity, [and] online and offline sociality […] The creativity of fans can be read as a type of appropriation that borrows and repurposes existing cultural materials to produce something new.” (Lamerichs, 2017).</a:t>
            </a:r>
          </a:p>
        </p:txBody>
      </p:sp>
      <p:sp>
        <p:nvSpPr>
          <p:cNvPr id="12" name="TextBox 11">
            <a:extLst>
              <a:ext uri="{FF2B5EF4-FFF2-40B4-BE49-F238E27FC236}">
                <a16:creationId xmlns:a16="http://schemas.microsoft.com/office/drawing/2014/main" id="{0A9E23E3-F84D-8E7C-B013-DDF2DAC3B16F}"/>
              </a:ext>
            </a:extLst>
          </p:cNvPr>
          <p:cNvSpPr txBox="1"/>
          <p:nvPr/>
        </p:nvSpPr>
        <p:spPr>
          <a:xfrm>
            <a:off x="5618922" y="4126689"/>
            <a:ext cx="6096000" cy="1477328"/>
          </a:xfrm>
          <a:prstGeom prst="rect">
            <a:avLst/>
          </a:prstGeom>
          <a:noFill/>
        </p:spPr>
        <p:txBody>
          <a:bodyPr wrap="square">
            <a:spAutoFit/>
          </a:bodyPr>
          <a:lstStyle/>
          <a:p>
            <a:pPr algn="ctr"/>
            <a:r>
              <a:rPr lang="en-GB" dirty="0">
                <a:solidFill>
                  <a:schemeClr val="bg1"/>
                </a:solidFill>
                <a:latin typeface="+mn-lt"/>
              </a:rPr>
              <a:t>“The decision to Crossplay is mostly based on Crossplayers’ attraction to the characters as well as their wish to fulfil their aspiration by earning respect from the audience. Comparatively, sex of the characters is found to be less significant.” (Loke, 2016).</a:t>
            </a:r>
          </a:p>
        </p:txBody>
      </p:sp>
      <p:sp>
        <p:nvSpPr>
          <p:cNvPr id="16" name="TextBox 15">
            <a:extLst>
              <a:ext uri="{FF2B5EF4-FFF2-40B4-BE49-F238E27FC236}">
                <a16:creationId xmlns:a16="http://schemas.microsoft.com/office/drawing/2014/main" id="{C949992F-82C9-035A-FAEB-9A27B77D563B}"/>
              </a:ext>
            </a:extLst>
          </p:cNvPr>
          <p:cNvSpPr txBox="1"/>
          <p:nvPr/>
        </p:nvSpPr>
        <p:spPr>
          <a:xfrm>
            <a:off x="331304" y="3953268"/>
            <a:ext cx="4950144" cy="1477328"/>
          </a:xfrm>
          <a:prstGeom prst="rect">
            <a:avLst/>
          </a:prstGeom>
          <a:noFill/>
        </p:spPr>
        <p:txBody>
          <a:bodyPr wrap="square">
            <a:spAutoFit/>
          </a:bodyPr>
          <a:lstStyle/>
          <a:p>
            <a:pPr algn="ctr"/>
            <a:r>
              <a:rPr lang="en-GB" dirty="0">
                <a:solidFill>
                  <a:schemeClr val="bg1"/>
                </a:solidFill>
                <a:latin typeface="+mn-lt"/>
              </a:rPr>
              <a:t>“The appeal of M2F crossplay for many cosplayers is also directly linked to the notion of dressing up as a process that combines a sense of fan identity and playfulness with the wearing of an outfit.” (Leng, 2013)</a:t>
            </a:r>
          </a:p>
        </p:txBody>
      </p:sp>
      <p:sp>
        <p:nvSpPr>
          <p:cNvPr id="18" name="TextBox 17">
            <a:extLst>
              <a:ext uri="{FF2B5EF4-FFF2-40B4-BE49-F238E27FC236}">
                <a16:creationId xmlns:a16="http://schemas.microsoft.com/office/drawing/2014/main" id="{6E588CD5-A8BF-2D12-EFA7-279A80613FE6}"/>
              </a:ext>
            </a:extLst>
          </p:cNvPr>
          <p:cNvSpPr txBox="1"/>
          <p:nvPr/>
        </p:nvSpPr>
        <p:spPr>
          <a:xfrm>
            <a:off x="5618922" y="2811968"/>
            <a:ext cx="6096000" cy="923330"/>
          </a:xfrm>
          <a:prstGeom prst="rect">
            <a:avLst/>
          </a:prstGeom>
          <a:noFill/>
        </p:spPr>
        <p:txBody>
          <a:bodyPr wrap="square">
            <a:spAutoFit/>
          </a:bodyPr>
          <a:lstStyle/>
          <a:p>
            <a:pPr algn="ctr"/>
            <a:r>
              <a:rPr lang="en-GB" dirty="0">
                <a:solidFill>
                  <a:schemeClr val="bg1"/>
                </a:solidFill>
                <a:latin typeface="+mn-lt"/>
              </a:rPr>
              <a:t>“The main reason cosplayers participate in M2F crossplaying is largely apolitical and purely related to an expression of their fan devotion” (Leng, 2013)</a:t>
            </a:r>
          </a:p>
        </p:txBody>
      </p:sp>
    </p:spTree>
    <p:extLst>
      <p:ext uri="{BB962C8B-B14F-4D97-AF65-F5344CB8AC3E}">
        <p14:creationId xmlns:p14="http://schemas.microsoft.com/office/powerpoint/2010/main" val="385124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A3B9-1843-DD51-6C01-76EE1677F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BA1B8-FD88-7754-EECD-784C1387358B}"/>
              </a:ext>
            </a:extLst>
          </p:cNvPr>
          <p:cNvSpPr>
            <a:spLocks noGrp="1"/>
          </p:cNvSpPr>
          <p:nvPr>
            <p:ph type="title"/>
          </p:nvPr>
        </p:nvSpPr>
        <p:spPr/>
        <p:txBody>
          <a:bodyPr/>
          <a:lstStyle/>
          <a:p>
            <a:r>
              <a:rPr lang="en-GB" dirty="0"/>
              <a:t>The Philippines and Drag</a:t>
            </a:r>
          </a:p>
        </p:txBody>
      </p:sp>
      <p:pic>
        <p:nvPicPr>
          <p:cNvPr id="7" name="Picture Placeholder 6">
            <a:extLst>
              <a:ext uri="{FF2B5EF4-FFF2-40B4-BE49-F238E27FC236}">
                <a16:creationId xmlns:a16="http://schemas.microsoft.com/office/drawing/2014/main" id="{11896BE9-4E8E-41A2-13EC-0418D56DF4E7}"/>
              </a:ext>
            </a:extLst>
          </p:cNvPr>
          <p:cNvPicPr>
            <a:picLocks noGrp="1" noChangeAspect="1"/>
          </p:cNvPicPr>
          <p:nvPr>
            <p:ph type="pic" sz="quarter" idx="14"/>
          </p:nvPr>
        </p:nvPicPr>
        <p:blipFill>
          <a:blip r:embed="rId3"/>
          <a:srcRect t="29333" b="29333"/>
          <a:stretch/>
        </p:blipFill>
        <p:spPr>
          <a:xfrm>
            <a:off x="6858000" y="3269819"/>
            <a:ext cx="4572000" cy="2362200"/>
          </a:xfrm>
        </p:spPr>
      </p:pic>
      <p:pic>
        <p:nvPicPr>
          <p:cNvPr id="11" name="Picture 10" descr="A graph of people with different numbers&#10;&#10;AI-generated content may be incorrect.">
            <a:extLst>
              <a:ext uri="{FF2B5EF4-FFF2-40B4-BE49-F238E27FC236}">
                <a16:creationId xmlns:a16="http://schemas.microsoft.com/office/drawing/2014/main" id="{697530CD-24A2-46E6-BA56-5615ED010625}"/>
              </a:ext>
            </a:extLst>
          </p:cNvPr>
          <p:cNvPicPr>
            <a:picLocks noChangeAspect="1"/>
          </p:cNvPicPr>
          <p:nvPr/>
        </p:nvPicPr>
        <p:blipFill>
          <a:blip r:embed="rId4"/>
          <a:stretch>
            <a:fillRect/>
          </a:stretch>
        </p:blipFill>
        <p:spPr>
          <a:xfrm>
            <a:off x="896984" y="2091982"/>
            <a:ext cx="5444573" cy="3764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Placeholder 16">
            <a:extLst>
              <a:ext uri="{FF2B5EF4-FFF2-40B4-BE49-F238E27FC236}">
                <a16:creationId xmlns:a16="http://schemas.microsoft.com/office/drawing/2014/main" id="{CEF3C265-99FE-7780-49E8-612D28847559}"/>
              </a:ext>
            </a:extLst>
          </p:cNvPr>
          <p:cNvPicPr>
            <a:picLocks noGrp="1" noChangeAspect="1"/>
          </p:cNvPicPr>
          <p:nvPr>
            <p:ph type="pic" sz="quarter" idx="13"/>
          </p:nvPr>
        </p:nvPicPr>
        <p:blipFill>
          <a:blip r:embed="rId5"/>
          <a:srcRect t="15429" b="15429"/>
          <a:stretch/>
        </p:blipFill>
        <p:spPr>
          <a:xfrm>
            <a:off x="6858000" y="391501"/>
            <a:ext cx="4572000" cy="2362200"/>
          </a:xfrm>
        </p:spPr>
      </p:pic>
      <p:sp>
        <p:nvSpPr>
          <p:cNvPr id="15" name="TextBox 14">
            <a:extLst>
              <a:ext uri="{FF2B5EF4-FFF2-40B4-BE49-F238E27FC236}">
                <a16:creationId xmlns:a16="http://schemas.microsoft.com/office/drawing/2014/main" id="{8EFD9240-809A-EB7D-A74A-013DC8F14A95}"/>
              </a:ext>
            </a:extLst>
          </p:cNvPr>
          <p:cNvSpPr txBox="1"/>
          <p:nvPr/>
        </p:nvSpPr>
        <p:spPr>
          <a:xfrm>
            <a:off x="0" y="5966533"/>
            <a:ext cx="8399416" cy="472052"/>
          </a:xfrm>
          <a:prstGeom prst="rect">
            <a:avLst/>
          </a:prstGeom>
          <a:noFill/>
        </p:spPr>
        <p:txBody>
          <a:bodyPr wrap="square">
            <a:spAutoFit/>
          </a:bodyPr>
          <a:lstStyle/>
          <a:p>
            <a:pPr>
              <a:lnSpc>
                <a:spcPct val="115000"/>
              </a:lnSpc>
              <a:spcAft>
                <a:spcPts val="800"/>
              </a:spcAft>
            </a:pPr>
            <a:r>
              <a:rPr lang="en-GB" sz="1050" kern="100" dirty="0">
                <a:effectLst/>
                <a:latin typeface="Aptos" panose="020B0004020202020204" pitchFamily="34" charset="0"/>
                <a:ea typeface="Aptos" panose="020B0004020202020204" pitchFamily="34" charset="0"/>
                <a:cs typeface="Times New Roman" panose="02020603050405020304" pitchFamily="18" charset="0"/>
              </a:rPr>
              <a:t>Manalastas, E.J. et al. (2017</a:t>
            </a:r>
            <a:r>
              <a:rPr lang="en-GB" sz="1050" i="1" kern="100" dirty="0">
                <a:effectLst/>
                <a:latin typeface="Aptos" panose="020B0004020202020204" pitchFamily="34" charset="0"/>
                <a:ea typeface="Aptos" panose="020B0004020202020204" pitchFamily="34" charset="0"/>
                <a:cs typeface="Times New Roman" panose="02020603050405020304" pitchFamily="18" charset="0"/>
              </a:rPr>
              <a:t>). ‘Homonegativity in Southeast Asia: Attitudes toward Lesbians and gay men in Indonesia, Malaysia, the Philippines, Singapore, Thailand, and Vietnam’,</a:t>
            </a:r>
            <a:r>
              <a:rPr lang="en-GB" sz="1050" kern="100" dirty="0">
                <a:effectLst/>
                <a:latin typeface="Aptos" panose="020B0004020202020204" pitchFamily="34" charset="0"/>
                <a:ea typeface="Aptos" panose="020B0004020202020204" pitchFamily="34" charset="0"/>
                <a:cs typeface="Times New Roman" panose="02020603050405020304" pitchFamily="18" charset="0"/>
              </a:rPr>
              <a:t> </a:t>
            </a:r>
            <a:r>
              <a:rPr lang="en-GB" sz="1050" i="1" kern="100" dirty="0">
                <a:effectLst/>
                <a:latin typeface="Aptos" panose="020B0004020202020204" pitchFamily="34" charset="0"/>
                <a:ea typeface="Aptos" panose="020B0004020202020204" pitchFamily="34" charset="0"/>
                <a:cs typeface="Times New Roman" panose="02020603050405020304" pitchFamily="18" charset="0"/>
              </a:rPr>
              <a:t>Asia-Pacific Social Science Review,</a:t>
            </a:r>
            <a:r>
              <a:rPr lang="en-GB" sz="1050" kern="100" dirty="0">
                <a:effectLst/>
                <a:latin typeface="Aptos" panose="020B0004020202020204" pitchFamily="34" charset="0"/>
                <a:ea typeface="Aptos" panose="020B0004020202020204" pitchFamily="34" charset="0"/>
                <a:cs typeface="Times New Roman" panose="02020603050405020304" pitchFamily="18" charset="0"/>
              </a:rPr>
              <a:t> 17(1), pp. 25–33. doi:10.59588/2350-8329.1120.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ECDBA3-9781-63C5-C438-FF4BEC154D6A}"/>
              </a:ext>
            </a:extLst>
          </p:cNvPr>
          <p:cNvSpPr txBox="1"/>
          <p:nvPr/>
        </p:nvSpPr>
        <p:spPr>
          <a:xfrm>
            <a:off x="6858000" y="5632019"/>
            <a:ext cx="4572000" cy="269242"/>
          </a:xfrm>
          <a:prstGeom prst="rect">
            <a:avLst/>
          </a:prstGeom>
          <a:noFill/>
        </p:spPr>
        <p:txBody>
          <a:bodyPr wrap="square">
            <a:spAutoFit/>
          </a:bodyPr>
          <a:lstStyle/>
          <a:p>
            <a:r>
              <a:rPr lang="en-GB" sz="1100" dirty="0">
                <a:solidFill>
                  <a:schemeClr val="bg1"/>
                </a:solidFill>
              </a:rPr>
              <a:t>CDN (2024). Ponce does her own makeup.</a:t>
            </a:r>
          </a:p>
        </p:txBody>
      </p:sp>
      <p:sp>
        <p:nvSpPr>
          <p:cNvPr id="6" name="TextBox 5">
            <a:extLst>
              <a:ext uri="{FF2B5EF4-FFF2-40B4-BE49-F238E27FC236}">
                <a16:creationId xmlns:a16="http://schemas.microsoft.com/office/drawing/2014/main" id="{49022BF6-539C-EA19-F2DE-60ACBA0BC451}"/>
              </a:ext>
            </a:extLst>
          </p:cNvPr>
          <p:cNvSpPr txBox="1"/>
          <p:nvPr/>
        </p:nvSpPr>
        <p:spPr>
          <a:xfrm>
            <a:off x="6858000" y="2778018"/>
            <a:ext cx="4437016" cy="261610"/>
          </a:xfrm>
          <a:prstGeom prst="rect">
            <a:avLst/>
          </a:prstGeom>
          <a:noFill/>
        </p:spPr>
        <p:txBody>
          <a:bodyPr wrap="square">
            <a:spAutoFit/>
          </a:bodyPr>
          <a:lstStyle/>
          <a:p>
            <a:r>
              <a:rPr lang="en-GB" sz="1100" dirty="0">
                <a:solidFill>
                  <a:schemeClr val="bg1"/>
                </a:solidFill>
              </a:rPr>
              <a:t>Rappler (2023). Pride March in Quezon Memorial Circle.</a:t>
            </a:r>
          </a:p>
        </p:txBody>
      </p:sp>
      <p:sp>
        <p:nvSpPr>
          <p:cNvPr id="3" name="TextBox 2">
            <a:extLst>
              <a:ext uri="{FF2B5EF4-FFF2-40B4-BE49-F238E27FC236}">
                <a16:creationId xmlns:a16="http://schemas.microsoft.com/office/drawing/2014/main" id="{AAB72218-7331-FBA7-4ED3-CDB15457C2E4}"/>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3</a:t>
            </a:r>
          </a:p>
        </p:txBody>
      </p:sp>
    </p:spTree>
    <p:extLst>
      <p:ext uri="{BB962C8B-B14F-4D97-AF65-F5344CB8AC3E}">
        <p14:creationId xmlns:p14="http://schemas.microsoft.com/office/powerpoint/2010/main" val="152026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83FBD-F10E-EC98-1C06-2B266E3A4BAF}"/>
            </a:ext>
          </a:extLst>
        </p:cNvPr>
        <p:cNvGrpSpPr/>
        <p:nvPr/>
      </p:nvGrpSpPr>
      <p:grpSpPr>
        <a:xfrm>
          <a:off x="0" y="0"/>
          <a:ext cx="0" cy="0"/>
          <a:chOff x="0" y="0"/>
          <a:chExt cx="0" cy="0"/>
        </a:xfrm>
      </p:grpSpPr>
      <p:pic>
        <p:nvPicPr>
          <p:cNvPr id="11" name="Picture 10" descr="A graph of people with different numbers&#10;&#10;AI-generated content may be incorrect.">
            <a:extLst>
              <a:ext uri="{FF2B5EF4-FFF2-40B4-BE49-F238E27FC236}">
                <a16:creationId xmlns:a16="http://schemas.microsoft.com/office/drawing/2014/main" id="{2C8ECB97-63C9-433E-D710-44F37258DF3C}"/>
              </a:ext>
            </a:extLst>
          </p:cNvPr>
          <p:cNvPicPr>
            <a:picLocks noChangeAspect="1"/>
          </p:cNvPicPr>
          <p:nvPr/>
        </p:nvPicPr>
        <p:blipFill>
          <a:blip r:embed="rId3"/>
          <a:stretch>
            <a:fillRect/>
          </a:stretch>
        </p:blipFill>
        <p:spPr>
          <a:xfrm>
            <a:off x="2221144" y="419415"/>
            <a:ext cx="7749711" cy="5358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EFD05A34-9821-C041-8376-7BA0E935786E}"/>
              </a:ext>
            </a:extLst>
          </p:cNvPr>
          <p:cNvSpPr txBox="1"/>
          <p:nvPr/>
        </p:nvSpPr>
        <p:spPr>
          <a:xfrm>
            <a:off x="0" y="5966533"/>
            <a:ext cx="8399416" cy="472052"/>
          </a:xfrm>
          <a:prstGeom prst="rect">
            <a:avLst/>
          </a:prstGeom>
          <a:noFill/>
        </p:spPr>
        <p:txBody>
          <a:bodyPr wrap="square">
            <a:spAutoFit/>
          </a:bodyPr>
          <a:lstStyle/>
          <a:p>
            <a:pPr>
              <a:lnSpc>
                <a:spcPct val="115000"/>
              </a:lnSpc>
              <a:spcAft>
                <a:spcPts val="800"/>
              </a:spcAft>
            </a:pPr>
            <a:r>
              <a:rPr lang="en-GB" sz="1050" kern="100" dirty="0">
                <a:effectLst/>
                <a:latin typeface="Aptos" panose="020B0004020202020204" pitchFamily="34" charset="0"/>
                <a:ea typeface="Aptos" panose="020B0004020202020204" pitchFamily="34" charset="0"/>
                <a:cs typeface="Times New Roman" panose="02020603050405020304" pitchFamily="18" charset="0"/>
              </a:rPr>
              <a:t>Manalastas, E.J. et al. (2017</a:t>
            </a:r>
            <a:r>
              <a:rPr lang="en-GB" sz="1050" i="1" kern="100" dirty="0">
                <a:effectLst/>
                <a:latin typeface="Aptos" panose="020B0004020202020204" pitchFamily="34" charset="0"/>
                <a:ea typeface="Aptos" panose="020B0004020202020204" pitchFamily="34" charset="0"/>
                <a:cs typeface="Times New Roman" panose="02020603050405020304" pitchFamily="18" charset="0"/>
              </a:rPr>
              <a:t>). ‘Homonegativity in Southeast Asia: Attitudes toward Lesbians and gay men in Indonesia, Malaysia, the Philippines, Singapore, Thailand, and Vietnam’,</a:t>
            </a:r>
            <a:r>
              <a:rPr lang="en-GB" sz="1050" kern="100" dirty="0">
                <a:effectLst/>
                <a:latin typeface="Aptos" panose="020B0004020202020204" pitchFamily="34" charset="0"/>
                <a:ea typeface="Aptos" panose="020B0004020202020204" pitchFamily="34" charset="0"/>
                <a:cs typeface="Times New Roman" panose="02020603050405020304" pitchFamily="18" charset="0"/>
              </a:rPr>
              <a:t> </a:t>
            </a:r>
            <a:r>
              <a:rPr lang="en-GB" sz="1050" i="1" kern="100" dirty="0">
                <a:effectLst/>
                <a:latin typeface="Aptos" panose="020B0004020202020204" pitchFamily="34" charset="0"/>
                <a:ea typeface="Aptos" panose="020B0004020202020204" pitchFamily="34" charset="0"/>
                <a:cs typeface="Times New Roman" panose="02020603050405020304" pitchFamily="18" charset="0"/>
              </a:rPr>
              <a:t>Asia-Pacific Social Science Review,</a:t>
            </a:r>
            <a:r>
              <a:rPr lang="en-GB" sz="1050" kern="100" dirty="0">
                <a:effectLst/>
                <a:latin typeface="Aptos" panose="020B0004020202020204" pitchFamily="34" charset="0"/>
                <a:ea typeface="Aptos" panose="020B0004020202020204" pitchFamily="34" charset="0"/>
                <a:cs typeface="Times New Roman" panose="02020603050405020304" pitchFamily="18" charset="0"/>
              </a:rPr>
              <a:t> 17(1), pp. 25–33. doi:10.59588/2350-8329.1120.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20E9163-1E07-C275-B4AD-2811C8D164E4}"/>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4</a:t>
            </a:r>
          </a:p>
        </p:txBody>
      </p:sp>
    </p:spTree>
    <p:extLst>
      <p:ext uri="{BB962C8B-B14F-4D97-AF65-F5344CB8AC3E}">
        <p14:creationId xmlns:p14="http://schemas.microsoft.com/office/powerpoint/2010/main" val="570726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375D-A92A-B22D-6F9B-6629C8B353A9}"/>
            </a:ext>
          </a:extLst>
        </p:cNvPr>
        <p:cNvGrpSpPr/>
        <p:nvPr/>
      </p:nvGrpSpPr>
      <p:grpSpPr>
        <a:xfrm>
          <a:off x="0" y="0"/>
          <a:ext cx="0" cy="0"/>
          <a:chOff x="0" y="0"/>
          <a:chExt cx="0" cy="0"/>
        </a:xfrm>
      </p:grpSpPr>
      <p:pic>
        <p:nvPicPr>
          <p:cNvPr id="2" name="Picture Placeholder 16">
            <a:extLst>
              <a:ext uri="{FF2B5EF4-FFF2-40B4-BE49-F238E27FC236}">
                <a16:creationId xmlns:a16="http://schemas.microsoft.com/office/drawing/2014/main" id="{4C311B38-B1C3-B63B-34A8-73E5E25C1B0F}"/>
              </a:ext>
            </a:extLst>
          </p:cNvPr>
          <p:cNvPicPr>
            <a:picLocks noChangeAspect="1"/>
          </p:cNvPicPr>
          <p:nvPr/>
        </p:nvPicPr>
        <p:blipFill>
          <a:blip r:embed="rId3"/>
          <a:srcRect t="15429" b="15429"/>
          <a:stretch/>
        </p:blipFill>
        <p:spPr>
          <a:xfrm>
            <a:off x="1336222" y="621025"/>
            <a:ext cx="9519555" cy="4918437"/>
          </a:xfrm>
          <a:prstGeom prst="rect">
            <a:avLst/>
          </a:prstGeom>
          <a:solidFill>
            <a:schemeClr val="tx2"/>
          </a:solidFill>
        </p:spPr>
      </p:pic>
      <p:sp>
        <p:nvSpPr>
          <p:cNvPr id="3" name="TextBox 2">
            <a:extLst>
              <a:ext uri="{FF2B5EF4-FFF2-40B4-BE49-F238E27FC236}">
                <a16:creationId xmlns:a16="http://schemas.microsoft.com/office/drawing/2014/main" id="{6AFBC969-042F-0C5E-F5C4-146B308E8039}"/>
              </a:ext>
            </a:extLst>
          </p:cNvPr>
          <p:cNvSpPr txBox="1"/>
          <p:nvPr/>
        </p:nvSpPr>
        <p:spPr>
          <a:xfrm>
            <a:off x="296779" y="6114776"/>
            <a:ext cx="4437016" cy="261610"/>
          </a:xfrm>
          <a:prstGeom prst="rect">
            <a:avLst/>
          </a:prstGeom>
          <a:noFill/>
        </p:spPr>
        <p:txBody>
          <a:bodyPr wrap="square">
            <a:spAutoFit/>
          </a:bodyPr>
          <a:lstStyle/>
          <a:p>
            <a:r>
              <a:rPr lang="en-GB" sz="1100" dirty="0"/>
              <a:t>Rappler (2023). Pride March in Quezon Memorial Circle.</a:t>
            </a:r>
          </a:p>
        </p:txBody>
      </p:sp>
      <p:sp>
        <p:nvSpPr>
          <p:cNvPr id="4" name="TextBox 3">
            <a:extLst>
              <a:ext uri="{FF2B5EF4-FFF2-40B4-BE49-F238E27FC236}">
                <a16:creationId xmlns:a16="http://schemas.microsoft.com/office/drawing/2014/main" id="{1D085EAA-59B1-41EB-83CE-FF29C44F43A4}"/>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5</a:t>
            </a:r>
          </a:p>
        </p:txBody>
      </p:sp>
      <p:sp>
        <p:nvSpPr>
          <p:cNvPr id="5" name="TextBox 4">
            <a:extLst>
              <a:ext uri="{FF2B5EF4-FFF2-40B4-BE49-F238E27FC236}">
                <a16:creationId xmlns:a16="http://schemas.microsoft.com/office/drawing/2014/main" id="{4902D13E-9AD3-2433-03CF-4283B500F789}"/>
              </a:ext>
            </a:extLst>
          </p:cNvPr>
          <p:cNvSpPr txBox="1"/>
          <p:nvPr/>
        </p:nvSpPr>
        <p:spPr>
          <a:xfrm>
            <a:off x="6981695" y="5565509"/>
            <a:ext cx="3966150" cy="261610"/>
          </a:xfrm>
          <a:prstGeom prst="rect">
            <a:avLst/>
          </a:prstGeom>
          <a:noFill/>
        </p:spPr>
        <p:txBody>
          <a:bodyPr wrap="none" rtlCol="0">
            <a:spAutoFit/>
          </a:bodyPr>
          <a:lstStyle/>
          <a:p>
            <a:r>
              <a:rPr lang="en-GB" sz="1100" dirty="0">
                <a:solidFill>
                  <a:schemeClr val="bg1"/>
                </a:solidFill>
              </a:rPr>
              <a:t>*SOGIE: Sexual orientation, gender identity, and expression </a:t>
            </a:r>
          </a:p>
        </p:txBody>
      </p:sp>
    </p:spTree>
    <p:extLst>
      <p:ext uri="{BB962C8B-B14F-4D97-AF65-F5344CB8AC3E}">
        <p14:creationId xmlns:p14="http://schemas.microsoft.com/office/powerpoint/2010/main" val="2088751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4BB7-E6B6-B8B8-998F-D216E21491AE}"/>
            </a:ext>
          </a:extLst>
        </p:cNvPr>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B2D7CE0A-C252-510D-1E3A-00D6CEDFAFBE}"/>
              </a:ext>
            </a:extLst>
          </p:cNvPr>
          <p:cNvPicPr>
            <a:picLocks noGrp="1" noChangeAspect="1"/>
          </p:cNvPicPr>
          <p:nvPr>
            <p:ph type="pic" sz="quarter" idx="14"/>
          </p:nvPr>
        </p:nvPicPr>
        <p:blipFill>
          <a:blip r:embed="rId3"/>
          <a:srcRect t="29333" b="29333"/>
          <a:stretch/>
        </p:blipFill>
        <p:spPr>
          <a:xfrm>
            <a:off x="1588260" y="828402"/>
            <a:ext cx="9015480" cy="4657998"/>
          </a:xfrm>
        </p:spPr>
      </p:pic>
      <p:sp>
        <p:nvSpPr>
          <p:cNvPr id="5" name="TextBox 4">
            <a:extLst>
              <a:ext uri="{FF2B5EF4-FFF2-40B4-BE49-F238E27FC236}">
                <a16:creationId xmlns:a16="http://schemas.microsoft.com/office/drawing/2014/main" id="{3382FCE9-BFF8-BA3C-7DC9-251766655129}"/>
              </a:ext>
            </a:extLst>
          </p:cNvPr>
          <p:cNvSpPr txBox="1"/>
          <p:nvPr/>
        </p:nvSpPr>
        <p:spPr>
          <a:xfrm>
            <a:off x="216569" y="6081198"/>
            <a:ext cx="4572000" cy="269242"/>
          </a:xfrm>
          <a:prstGeom prst="rect">
            <a:avLst/>
          </a:prstGeom>
          <a:noFill/>
        </p:spPr>
        <p:txBody>
          <a:bodyPr wrap="square">
            <a:spAutoFit/>
          </a:bodyPr>
          <a:lstStyle/>
          <a:p>
            <a:r>
              <a:rPr lang="en-GB" sz="1100" dirty="0"/>
              <a:t>CDN (2024). Ponce does her own makeup.</a:t>
            </a:r>
          </a:p>
        </p:txBody>
      </p:sp>
      <p:sp>
        <p:nvSpPr>
          <p:cNvPr id="2" name="TextBox 1">
            <a:extLst>
              <a:ext uri="{FF2B5EF4-FFF2-40B4-BE49-F238E27FC236}">
                <a16:creationId xmlns:a16="http://schemas.microsoft.com/office/drawing/2014/main" id="{8AF3FBB4-AA29-A8D7-13C2-913983AC27EA}"/>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6</a:t>
            </a:r>
          </a:p>
        </p:txBody>
      </p:sp>
    </p:spTree>
    <p:extLst>
      <p:ext uri="{BB962C8B-B14F-4D97-AF65-F5344CB8AC3E}">
        <p14:creationId xmlns:p14="http://schemas.microsoft.com/office/powerpoint/2010/main" val="2485371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E7B6-4D55-4115-3B04-D97BD211AEAD}"/>
              </a:ext>
            </a:extLst>
          </p:cNvPr>
          <p:cNvSpPr>
            <a:spLocks noGrp="1"/>
          </p:cNvSpPr>
          <p:nvPr>
            <p:ph type="title"/>
          </p:nvPr>
        </p:nvSpPr>
        <p:spPr>
          <a:xfrm>
            <a:off x="979219" y="2356665"/>
            <a:ext cx="10233562" cy="3077766"/>
          </a:xfrm>
        </p:spPr>
        <p:txBody>
          <a:bodyPr/>
          <a:lstStyle/>
          <a:p>
            <a:r>
              <a:rPr lang="en-GB" dirty="0"/>
              <a:t>“Drag queens are often belittled because other people think of them as men in dresses, but there’s more to that […] It’s an art form.”</a:t>
            </a:r>
            <a:br>
              <a:rPr lang="en-GB" dirty="0"/>
            </a:br>
            <a:endParaRPr lang="en-GB" dirty="0"/>
          </a:p>
        </p:txBody>
      </p:sp>
      <p:sp>
        <p:nvSpPr>
          <p:cNvPr id="3" name="Text Placeholder 2">
            <a:extLst>
              <a:ext uri="{FF2B5EF4-FFF2-40B4-BE49-F238E27FC236}">
                <a16:creationId xmlns:a16="http://schemas.microsoft.com/office/drawing/2014/main" id="{20FBFBBC-89BB-9135-BD01-A9519D5C18A7}"/>
              </a:ext>
            </a:extLst>
          </p:cNvPr>
          <p:cNvSpPr>
            <a:spLocks noGrp="1"/>
          </p:cNvSpPr>
          <p:nvPr>
            <p:ph type="body" sz="quarter" idx="12"/>
          </p:nvPr>
        </p:nvSpPr>
        <p:spPr>
          <a:xfrm>
            <a:off x="2196306" y="5025336"/>
            <a:ext cx="7799387" cy="1534757"/>
          </a:xfrm>
        </p:spPr>
        <p:txBody>
          <a:bodyPr/>
          <a:lstStyle/>
          <a:p>
            <a:r>
              <a:rPr lang="en-GB" sz="1800" dirty="0">
                <a:effectLst/>
              </a:rPr>
              <a:t>The GUIDON. (2017) </a:t>
            </a:r>
            <a:r>
              <a:rPr lang="en-GB" sz="1800" i="1" dirty="0">
                <a:effectLst/>
              </a:rPr>
              <a:t>Everyday Queens</a:t>
            </a:r>
            <a:r>
              <a:rPr lang="en-GB" i="1" dirty="0"/>
              <a:t>.</a:t>
            </a:r>
            <a:endParaRPr lang="en-GB" dirty="0"/>
          </a:p>
        </p:txBody>
      </p:sp>
      <p:sp>
        <p:nvSpPr>
          <p:cNvPr id="4" name="TextBox 3">
            <a:extLst>
              <a:ext uri="{FF2B5EF4-FFF2-40B4-BE49-F238E27FC236}">
                <a16:creationId xmlns:a16="http://schemas.microsoft.com/office/drawing/2014/main" id="{5CC747A5-C37D-569B-B9B3-EA1BDD6A4CCA}"/>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7</a:t>
            </a:r>
          </a:p>
        </p:txBody>
      </p:sp>
    </p:spTree>
    <p:extLst>
      <p:ext uri="{BB962C8B-B14F-4D97-AF65-F5344CB8AC3E}">
        <p14:creationId xmlns:p14="http://schemas.microsoft.com/office/powerpoint/2010/main" val="187933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6B98-E99D-7C11-A5AE-D105CD6A47DD}"/>
              </a:ext>
            </a:extLst>
          </p:cNvPr>
          <p:cNvSpPr>
            <a:spLocks noGrp="1"/>
          </p:cNvSpPr>
          <p:nvPr>
            <p:ph type="title"/>
          </p:nvPr>
        </p:nvSpPr>
        <p:spPr>
          <a:xfrm>
            <a:off x="5173237" y="886411"/>
            <a:ext cx="6477000" cy="1189037"/>
          </a:xfrm>
        </p:spPr>
        <p:txBody>
          <a:bodyPr/>
          <a:lstStyle/>
          <a:p>
            <a:r>
              <a:rPr lang="en-GB" dirty="0">
                <a:solidFill>
                  <a:schemeClr val="accent4"/>
                </a:solidFill>
              </a:rPr>
              <a:t>Pre-colonial Gender</a:t>
            </a:r>
          </a:p>
        </p:txBody>
      </p:sp>
      <p:pic>
        <p:nvPicPr>
          <p:cNvPr id="1026" name="Picture 2">
            <a:extLst>
              <a:ext uri="{FF2B5EF4-FFF2-40B4-BE49-F238E27FC236}">
                <a16:creationId xmlns:a16="http://schemas.microsoft.com/office/drawing/2014/main" id="{E1B2E9CF-F6A7-B241-22CE-1D9F9DB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67" y="0"/>
            <a:ext cx="4192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9E7178-1BC9-753D-F366-D71C016362AC}"/>
              </a:ext>
            </a:extLst>
          </p:cNvPr>
          <p:cNvSpPr txBox="1"/>
          <p:nvPr/>
        </p:nvSpPr>
        <p:spPr>
          <a:xfrm>
            <a:off x="5810937" y="1771337"/>
            <a:ext cx="5201600" cy="2754809"/>
          </a:xfrm>
          <a:prstGeom prst="snip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solidFill>
                  <a:schemeClr val="bg1"/>
                </a:solidFill>
                <a:latin typeface="+mn-lt"/>
              </a:rPr>
              <a:t>Babaylan</a:t>
            </a:r>
          </a:p>
          <a:p>
            <a:pPr algn="ctr"/>
            <a:r>
              <a:rPr lang="en-GB" sz="2400" dirty="0">
                <a:solidFill>
                  <a:schemeClr val="bg1"/>
                </a:solidFill>
                <a:latin typeface="+mn-lt"/>
              </a:rPr>
              <a:t>Babaylans </a:t>
            </a:r>
            <a:r>
              <a:rPr lang="en-GB" sz="2400" dirty="0">
                <a:solidFill>
                  <a:schemeClr val="bg1"/>
                </a:solidFill>
              </a:rPr>
              <a:t>are “ritual specialists”, s</a:t>
            </a:r>
            <a:r>
              <a:rPr lang="en-GB" sz="2400" dirty="0">
                <a:solidFill>
                  <a:schemeClr val="bg1"/>
                </a:solidFill>
                <a:latin typeface="+mn-lt"/>
              </a:rPr>
              <a:t>piritual leaders and healers. Typically of the female sex, due to the close regard of spiritualism to femininity. </a:t>
            </a:r>
          </a:p>
        </p:txBody>
      </p:sp>
      <p:sp>
        <p:nvSpPr>
          <p:cNvPr id="11" name="TextBox 10">
            <a:extLst>
              <a:ext uri="{FF2B5EF4-FFF2-40B4-BE49-F238E27FC236}">
                <a16:creationId xmlns:a16="http://schemas.microsoft.com/office/drawing/2014/main" id="{E9B723F0-800A-B106-34AD-843B2FAB459D}"/>
              </a:ext>
            </a:extLst>
          </p:cNvPr>
          <p:cNvSpPr txBox="1"/>
          <p:nvPr/>
        </p:nvSpPr>
        <p:spPr>
          <a:xfrm>
            <a:off x="5256931" y="5017165"/>
            <a:ext cx="6309611" cy="1432500"/>
          </a:xfrm>
          <a:prstGeom prst="snip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err="1">
                <a:solidFill>
                  <a:schemeClr val="bg1"/>
                </a:solidFill>
                <a:effectLst/>
                <a:ea typeface="Aptos" panose="020B0004020202020204" pitchFamily="34" charset="0"/>
                <a:cs typeface="Times New Roman" panose="02020603050405020304" pitchFamily="18" charset="0"/>
              </a:rPr>
              <a:t>Asog</a:t>
            </a:r>
            <a:r>
              <a:rPr lang="en-GB" sz="2400" b="1" dirty="0">
                <a:solidFill>
                  <a:schemeClr val="bg1"/>
                </a:solidFill>
                <a:effectLst/>
                <a:ea typeface="Aptos" panose="020B0004020202020204" pitchFamily="34" charset="0"/>
                <a:cs typeface="Times New Roman" panose="02020603050405020304" pitchFamily="18" charset="0"/>
              </a:rPr>
              <a:t>  (</a:t>
            </a:r>
            <a:r>
              <a:rPr lang="en-GB" sz="2400" b="1" dirty="0" err="1">
                <a:solidFill>
                  <a:schemeClr val="bg1"/>
                </a:solidFill>
                <a:effectLst/>
                <a:ea typeface="Aptos" panose="020B0004020202020204" pitchFamily="34" charset="0"/>
                <a:cs typeface="Times New Roman" panose="02020603050405020304" pitchFamily="18" charset="0"/>
              </a:rPr>
              <a:t>Visaya</a:t>
            </a:r>
            <a:r>
              <a:rPr lang="en-GB" sz="2400" b="1" dirty="0">
                <a:solidFill>
                  <a:schemeClr val="bg1"/>
                </a:solidFill>
                <a:effectLst/>
                <a:ea typeface="Aptos" panose="020B0004020202020204" pitchFamily="34" charset="0"/>
                <a:cs typeface="Times New Roman" panose="02020603050405020304" pitchFamily="18" charset="0"/>
              </a:rPr>
              <a:t>) / </a:t>
            </a:r>
            <a:r>
              <a:rPr lang="en-GB" sz="2400" b="1" dirty="0" err="1">
                <a:solidFill>
                  <a:schemeClr val="bg1"/>
                </a:solidFill>
                <a:effectLst/>
                <a:ea typeface="Aptos" panose="020B0004020202020204" pitchFamily="34" charset="0"/>
                <a:cs typeface="Times New Roman" panose="02020603050405020304" pitchFamily="18" charset="0"/>
              </a:rPr>
              <a:t>Bayog</a:t>
            </a:r>
            <a:r>
              <a:rPr lang="en-GB" sz="2400" b="1" dirty="0">
                <a:solidFill>
                  <a:schemeClr val="bg1"/>
                </a:solidFill>
                <a:effectLst/>
                <a:ea typeface="Aptos" panose="020B0004020202020204" pitchFamily="34" charset="0"/>
                <a:cs typeface="Times New Roman" panose="02020603050405020304" pitchFamily="18" charset="0"/>
              </a:rPr>
              <a:t> (Tagalog)</a:t>
            </a:r>
          </a:p>
          <a:p>
            <a:pPr algn="ctr"/>
            <a:r>
              <a:rPr lang="en-GB" sz="2400" dirty="0">
                <a:solidFill>
                  <a:schemeClr val="bg1"/>
                </a:solidFill>
                <a:cs typeface="Times New Roman" panose="02020603050405020304" pitchFamily="18" charset="0"/>
              </a:rPr>
              <a:t>Babaylan that were born male, but choose to take on feminine traits</a:t>
            </a:r>
            <a:endParaRPr lang="en-GB" sz="2000" dirty="0">
              <a:solidFill>
                <a:schemeClr val="bg1"/>
              </a:solidFill>
            </a:endParaRPr>
          </a:p>
        </p:txBody>
      </p:sp>
      <p:sp>
        <p:nvSpPr>
          <p:cNvPr id="3" name="TextBox 2">
            <a:extLst>
              <a:ext uri="{FF2B5EF4-FFF2-40B4-BE49-F238E27FC236}">
                <a16:creationId xmlns:a16="http://schemas.microsoft.com/office/drawing/2014/main" id="{6CED498B-5948-9F44-2047-0365F9BCCAB9}"/>
              </a:ext>
            </a:extLst>
          </p:cNvPr>
          <p:cNvSpPr txBox="1"/>
          <p:nvPr/>
        </p:nvSpPr>
        <p:spPr>
          <a:xfrm>
            <a:off x="263467" y="6530090"/>
            <a:ext cx="4669971" cy="327910"/>
          </a:xfrm>
          <a:prstGeom prst="rect">
            <a:avLst/>
          </a:prstGeom>
          <a:noFill/>
        </p:spPr>
        <p:txBody>
          <a:bodyPr wrap="square">
            <a:spAutoFit/>
          </a:bodyPr>
          <a:lstStyle/>
          <a:p>
            <a:pPr>
              <a:lnSpc>
                <a:spcPct val="115000"/>
              </a:lnSpc>
              <a:spcAft>
                <a:spcPts val="800"/>
              </a:spcAft>
            </a:pPr>
            <a:r>
              <a:rPr lang="en-GB" sz="1400" b="1" kern="100" dirty="0" err="1">
                <a:latin typeface="Aptos" panose="020B0004020202020204" pitchFamily="34" charset="0"/>
                <a:ea typeface="Aptos" panose="020B0004020202020204" pitchFamily="34" charset="0"/>
                <a:cs typeface="Times New Roman" panose="02020603050405020304" pitchFamily="18" charset="0"/>
              </a:rPr>
              <a:t>gromyko</a:t>
            </a:r>
            <a:r>
              <a:rPr lang="en-GB" sz="1400" b="1" kern="100" dirty="0">
                <a:latin typeface="Aptos" panose="020B0004020202020204" pitchFamily="34" charset="0"/>
                <a:ea typeface="Aptos" panose="020B0004020202020204" pitchFamily="34" charset="0"/>
                <a:cs typeface="Times New Roman" panose="02020603050405020304" pitchFamily="18" charset="0"/>
              </a:rPr>
              <a:t>. (2013). Alchemy of a Babaylan. [Digital].</a:t>
            </a:r>
            <a:endParaRPr lang="en-GB"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B2031D7-5548-E541-AA57-ECA7ED991B6F}"/>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8</a:t>
            </a:r>
          </a:p>
        </p:txBody>
      </p:sp>
    </p:spTree>
    <p:extLst>
      <p:ext uri="{BB962C8B-B14F-4D97-AF65-F5344CB8AC3E}">
        <p14:creationId xmlns:p14="http://schemas.microsoft.com/office/powerpoint/2010/main" val="22558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3B7F-1371-3F78-5709-CB8E5EA98523}"/>
              </a:ext>
            </a:extLst>
          </p:cNvPr>
          <p:cNvSpPr>
            <a:spLocks noGrp="1"/>
          </p:cNvSpPr>
          <p:nvPr>
            <p:ph type="title"/>
          </p:nvPr>
        </p:nvSpPr>
        <p:spPr>
          <a:xfrm>
            <a:off x="800100" y="490677"/>
            <a:ext cx="10591800" cy="646332"/>
          </a:xfrm>
        </p:spPr>
        <p:txBody>
          <a:bodyPr/>
          <a:lstStyle/>
          <a:p>
            <a:pPr algn="ctr"/>
            <a:r>
              <a:rPr lang="en-GB" dirty="0">
                <a:solidFill>
                  <a:schemeClr val="accent4"/>
                </a:solidFill>
              </a:rPr>
              <a:t>Drag as Comedy</a:t>
            </a:r>
          </a:p>
        </p:txBody>
      </p:sp>
      <p:pic>
        <p:nvPicPr>
          <p:cNvPr id="6" name="Picture 5" descr="A person with a microphone&#10;&#10;AI-generated content may be incorrect.">
            <a:extLst>
              <a:ext uri="{FF2B5EF4-FFF2-40B4-BE49-F238E27FC236}">
                <a16:creationId xmlns:a16="http://schemas.microsoft.com/office/drawing/2014/main" id="{FDFD7C9F-B2C8-ACF1-ABF2-758B653CA17C}"/>
              </a:ext>
            </a:extLst>
          </p:cNvPr>
          <p:cNvPicPr>
            <a:picLocks noChangeAspect="1"/>
          </p:cNvPicPr>
          <p:nvPr/>
        </p:nvPicPr>
        <p:blipFill>
          <a:blip r:embed="rId3"/>
          <a:stretch>
            <a:fillRect/>
          </a:stretch>
        </p:blipFill>
        <p:spPr>
          <a:xfrm>
            <a:off x="675861" y="1696115"/>
            <a:ext cx="5272087" cy="351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Facifica Falayfay (1969) | MUBI">
            <a:extLst>
              <a:ext uri="{FF2B5EF4-FFF2-40B4-BE49-F238E27FC236}">
                <a16:creationId xmlns:a16="http://schemas.microsoft.com/office/drawing/2014/main" id="{A74DE57C-6991-A055-DD0E-02B5015194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11"/>
          <a:stretch/>
        </p:blipFill>
        <p:spPr bwMode="auto">
          <a:xfrm>
            <a:off x="6244054" y="1696115"/>
            <a:ext cx="5272087" cy="351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BBD980-3DDA-EBBD-B814-59B255E62CF4}"/>
              </a:ext>
            </a:extLst>
          </p:cNvPr>
          <p:cNvSpPr txBox="1"/>
          <p:nvPr/>
        </p:nvSpPr>
        <p:spPr>
          <a:xfrm>
            <a:off x="675859" y="5208990"/>
            <a:ext cx="5272089" cy="327910"/>
          </a:xfrm>
          <a:prstGeom prst="rect">
            <a:avLst/>
          </a:prstGeom>
          <a:noFill/>
        </p:spPr>
        <p:txBody>
          <a:bodyPr wrap="square">
            <a:spAutoFit/>
          </a:bodyPr>
          <a:lstStyle/>
          <a:p>
            <a:pPr algn="ctr">
              <a:lnSpc>
                <a:spcPct val="115000"/>
              </a:lnSpc>
              <a:spcAft>
                <a:spcPts val="800"/>
              </a:spcAft>
            </a:pPr>
            <a:r>
              <a:rPr lang="en-GB" sz="1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Ang Nanay Kong Tatay (1978).</a:t>
            </a:r>
            <a:endParaRPr lang="en-GB"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1C4EDC1-E99F-68EE-BAC0-4D81C57594E9}"/>
              </a:ext>
            </a:extLst>
          </p:cNvPr>
          <p:cNvSpPr txBox="1"/>
          <p:nvPr/>
        </p:nvSpPr>
        <p:spPr>
          <a:xfrm>
            <a:off x="6244052" y="5262086"/>
            <a:ext cx="5272089" cy="327910"/>
          </a:xfrm>
          <a:prstGeom prst="rect">
            <a:avLst/>
          </a:prstGeom>
          <a:noFill/>
        </p:spPr>
        <p:txBody>
          <a:bodyPr wrap="square">
            <a:spAutoFit/>
          </a:bodyPr>
          <a:lstStyle/>
          <a:p>
            <a:pPr algn="ctr">
              <a:lnSpc>
                <a:spcPct val="115000"/>
              </a:lnSpc>
              <a:spcAft>
                <a:spcPts val="800"/>
              </a:spcAft>
            </a:pPr>
            <a:r>
              <a:rPr lang="en-GB" sz="14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Facifica</a:t>
            </a:r>
            <a:r>
              <a:rPr lang="en-GB" sz="1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GB" sz="14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Falayfay</a:t>
            </a:r>
            <a:r>
              <a:rPr lang="en-GB" sz="1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(1969). </a:t>
            </a:r>
            <a:endParaRPr lang="en-GB"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E4A11B8-3492-7102-A0AA-E6FC362F3533}"/>
              </a:ext>
            </a:extLst>
          </p:cNvPr>
          <p:cNvSpPr txBox="1"/>
          <p:nvPr/>
        </p:nvSpPr>
        <p:spPr>
          <a:xfrm>
            <a:off x="11874773" y="6488668"/>
            <a:ext cx="312906" cy="369332"/>
          </a:xfrm>
          <a:prstGeom prst="rect">
            <a:avLst/>
          </a:prstGeom>
          <a:noFill/>
        </p:spPr>
        <p:txBody>
          <a:bodyPr wrap="none" rtlCol="0">
            <a:spAutoFit/>
          </a:bodyPr>
          <a:lstStyle/>
          <a:p>
            <a:r>
              <a:rPr lang="en-GB" dirty="0">
                <a:solidFill>
                  <a:schemeClr val="bg1"/>
                </a:solidFill>
              </a:rPr>
              <a:t>9</a:t>
            </a:r>
          </a:p>
        </p:txBody>
      </p:sp>
    </p:spTree>
    <p:extLst>
      <p:ext uri="{BB962C8B-B14F-4D97-AF65-F5344CB8AC3E}">
        <p14:creationId xmlns:p14="http://schemas.microsoft.com/office/powerpoint/2010/main" val="162969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432317_TF44967531_Win32" id="{8CE195E2-0336-4A7B-8578-4939C21B0923}" vid="{39B9BE59-1220-4D86-B55C-6660EF4AE26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94402-D476-4C0A-8953-D7E5D3D97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A6AD0CE-C3A1-49ED-84DB-B51D7D3B27B3}">
  <ds:schemaRefs>
    <ds:schemaRef ds:uri="http://schemas.microsoft.com/sharepoint/v3/contenttype/forms"/>
  </ds:schemaRefs>
</ds:datastoreItem>
</file>

<file path=customXml/itemProps3.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presentation</Template>
  <TotalTime>465</TotalTime>
  <Words>3494</Words>
  <Application>Microsoft Office PowerPoint</Application>
  <PresentationFormat>Widescreen</PresentationFormat>
  <Paragraphs>187</Paragraphs>
  <Slides>24</Slides>
  <Notes>22</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Times New Roman</vt:lpstr>
      <vt:lpstr>Office Theme</vt:lpstr>
      <vt:lpstr>The Playfulness of Drag: Crossplay in The Philippines and its Role in Reclaiming the Artistry of Drag  </vt:lpstr>
      <vt:lpstr>Crossplay as a keystone for the Philippine culture of drag to reclaim artistry over a reputation of being a cheap and easy form of comedy.</vt:lpstr>
      <vt:lpstr>The Philippines and Drag</vt:lpstr>
      <vt:lpstr>PowerPoint Presentation</vt:lpstr>
      <vt:lpstr>PowerPoint Presentation</vt:lpstr>
      <vt:lpstr>PowerPoint Presentation</vt:lpstr>
      <vt:lpstr>“Drag queens are often belittled because other people think of them as men in dresses, but there’s more to that […] It’s an art form.” </vt:lpstr>
      <vt:lpstr>Pre-colonial Gender</vt:lpstr>
      <vt:lpstr>Drag as Comedy</vt:lpstr>
      <vt:lpstr>Crossplay as Roleplay</vt:lpstr>
      <vt:lpstr>Crossplay as Roleplay</vt:lpstr>
      <vt:lpstr>Artistry in Action</vt:lpstr>
      <vt:lpstr>Artistry in Action</vt:lpstr>
      <vt:lpstr>Artistry in Action</vt:lpstr>
      <vt:lpstr>Implications</vt:lpstr>
      <vt:lpstr>PowerPoint Presentation</vt:lpstr>
      <vt:lpstr>Thank you!</vt:lpstr>
      <vt:lpstr>Hidden Slides</vt:lpstr>
      <vt:lpstr>Crossplay as Roleplay</vt:lpstr>
      <vt:lpstr>Defining terms</vt:lpstr>
      <vt:lpstr>PowerPoint Presentation</vt:lpstr>
      <vt:lpstr>“Non-participants might even detest the act of cross-dressing by Crossplayers as well as their embodiment of feminine or masculine features, which are against the traditional gender male-masculine and female-feminine binary.”</vt:lpstr>
      <vt:lpstr>Everyday Queens, The Guidon</vt:lpstr>
      <vt:lpstr>Roleplay, cosplay, crossplay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Rikamae Paderes</dc:creator>
  <cp:keywords/>
  <dc:description/>
  <cp:lastModifiedBy>Rikamae Paderes</cp:lastModifiedBy>
  <cp:revision>3</cp:revision>
  <dcterms:created xsi:type="dcterms:W3CDTF">2025-04-08T19:33:33Z</dcterms:created>
  <dcterms:modified xsi:type="dcterms:W3CDTF">2025-04-09T21:35:25Z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